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sldIdLst>
    <p:sldId id="883" r:id="rId2"/>
    <p:sldId id="900" r:id="rId3"/>
    <p:sldId id="891" r:id="rId4"/>
    <p:sldId id="896" r:id="rId5"/>
    <p:sldId id="899" r:id="rId6"/>
    <p:sldId id="885" r:id="rId7"/>
    <p:sldId id="887" r:id="rId8"/>
    <p:sldId id="888" r:id="rId9"/>
    <p:sldId id="878" r:id="rId10"/>
    <p:sldId id="874" r:id="rId11"/>
    <p:sldId id="882" r:id="rId12"/>
    <p:sldId id="877" r:id="rId13"/>
    <p:sldId id="870" r:id="rId14"/>
    <p:sldId id="881" r:id="rId15"/>
    <p:sldId id="880" r:id="rId16"/>
    <p:sldId id="902" r:id="rId17"/>
    <p:sldId id="901" r:id="rId18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99"/>
    <a:srgbClr val="FF6600"/>
    <a:srgbClr val="006600"/>
    <a:srgbClr val="008000"/>
    <a:srgbClr val="025A42"/>
    <a:srgbClr val="FF9900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408" autoAdjust="0"/>
    <p:restoredTop sz="94671" autoAdjust="0"/>
  </p:normalViewPr>
  <p:slideViewPr>
    <p:cSldViewPr snapToGrid="0">
      <p:cViewPr>
        <p:scale>
          <a:sx n="110" d="100"/>
          <a:sy n="110" d="100"/>
        </p:scale>
        <p:origin x="-3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2" y="0"/>
            <a:ext cx="2946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6"/>
            <a:ext cx="5438464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6576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2" y="9428164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6C781E9-0DA5-48A5-B47B-C7C533AA8F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245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dirty="0" smtClean="0"/>
              <a:t>W:\Diffusione\Becchetti\2012\costi consigli regionali da Il Giornale del 20_9_2012.xlsx</a:t>
            </a: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885" indent="-285725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2901" indent="-22858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062" indent="-22858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222" indent="-22858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383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543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8704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5864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B0E2DC0-9A96-4603-9423-075B723C5C7D}" type="slidenum">
              <a:rPr lang="it-IT" smtClean="0">
                <a:solidFill>
                  <a:schemeClr val="tx1"/>
                </a:solidFill>
              </a:rPr>
              <a:pPr eaLnBrk="1" hangingPunct="1">
                <a:defRPr/>
              </a:pPr>
              <a:t>2</a:t>
            </a:fld>
            <a:endParaRPr lang="it-I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\Diffusione\BECCHETTI\Giornata delle Marche\dati dal personale 29_11\file da personale.xls  foglio Stipendi Lordi complessivi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EAD18-8EB8-4336-9213-092E48CC6E95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\Diffusione\BECCHETTI\Giornata delle Marche\dati dal personale 29_11\file da personale.xls  foglio Stipendi Lordi complessivi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EAD18-8EB8-4336-9213-092E48CC6E95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\Diffusione\BECCHETTI\Giornata delle Marche\dati dal personale 29_11\file da personale.xls   Foglio  Costi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EAD18-8EB8-4336-9213-092E48CC6E95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\Diffusione\BECCHETTI\Giornata delle Marche\dati dal personale 29_11\file da personale.xls   Foglio  Costi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EAD18-8EB8-4336-9213-092E48CC6E95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\Diffusione\BECCHETTI\Giornata delle Marche\dati dal personale 29_11\file da personale.xls   Foglio  Costi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2EAD18-8EB8-4336-9213-092E48CC6E95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it-IT" dirty="0" smtClean="0"/>
              <a:t>W</a:t>
            </a:r>
            <a:r>
              <a:rPr lang="it-IT" smtClean="0"/>
              <a:t>:\Diffusione\Becchetti\2012\costi consigli regionali da Il Giornale del 20_9_2012.xlsx</a:t>
            </a:r>
            <a:endParaRPr lang="it-IT" dirty="0" smtClean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885" indent="-285725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2901" indent="-22858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062" indent="-22858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222" indent="-22858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383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543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8704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5864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B0E2DC0-9A96-4603-9423-075B723C5C7D}" type="slidenum">
              <a:rPr lang="it-IT" smtClean="0">
                <a:solidFill>
                  <a:schemeClr val="tx1"/>
                </a:solidFill>
              </a:rPr>
              <a:pPr eaLnBrk="1" hangingPunct="1">
                <a:defRPr/>
              </a:pPr>
              <a:t>3</a:t>
            </a:fld>
            <a:endParaRPr lang="it-I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 smtClean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B0E2DC0-9A96-4603-9423-075B723C5C7D}" type="slidenum">
              <a:rPr lang="it-IT" smtClean="0">
                <a:solidFill>
                  <a:schemeClr val="tx1"/>
                </a:solidFill>
              </a:rPr>
              <a:pPr eaLnBrk="1" hangingPunct="1">
                <a:defRPr/>
              </a:pPr>
              <a:t>4</a:t>
            </a:fld>
            <a:endParaRPr lang="it-I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 smtClean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B0E2DC0-9A96-4603-9423-075B723C5C7D}" type="slidenum">
              <a:rPr lang="it-IT" smtClean="0">
                <a:solidFill>
                  <a:schemeClr val="tx1"/>
                </a:solidFill>
              </a:rPr>
              <a:pPr eaLnBrk="1" hangingPunct="1">
                <a:defRPr/>
              </a:pPr>
              <a:t>5</a:t>
            </a:fld>
            <a:endParaRPr lang="it-I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 smtClean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B0E2DC0-9A96-4603-9423-075B723C5C7D}" type="slidenum">
              <a:rPr lang="it-IT" smtClean="0">
                <a:solidFill>
                  <a:schemeClr val="tx1"/>
                </a:solidFill>
              </a:rPr>
              <a:pPr eaLnBrk="1" hangingPunct="1">
                <a:defRPr/>
              </a:pPr>
              <a:t>6</a:t>
            </a:fld>
            <a:endParaRPr lang="it-I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 smtClean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B0E2DC0-9A96-4603-9423-075B723C5C7D}" type="slidenum">
              <a:rPr lang="it-IT" smtClean="0">
                <a:solidFill>
                  <a:schemeClr val="tx1"/>
                </a:solidFill>
              </a:rPr>
              <a:pPr eaLnBrk="1" hangingPunct="1">
                <a:defRPr/>
              </a:pPr>
              <a:t>7</a:t>
            </a:fld>
            <a:endParaRPr lang="it-I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 smtClean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B0E2DC0-9A96-4603-9423-075B723C5C7D}" type="slidenum">
              <a:rPr lang="it-IT" smtClean="0">
                <a:solidFill>
                  <a:schemeClr val="tx1"/>
                </a:solidFill>
              </a:rPr>
              <a:pPr eaLnBrk="1" hangingPunct="1">
                <a:defRPr/>
              </a:pPr>
              <a:t>8</a:t>
            </a:fld>
            <a:endParaRPr lang="it-I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\Diffusione\BECCHETTI\Giornata delle Marche\dati dal personale 29_11\file da personale.xls      foglio Dirigenti e comparto 2007_2011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781E9-0DA5-48A5-B47B-C7C533AA8F44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4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 \Diffusione\BECCHETTI\Giornata delle Marche\dati dal personale 29_11\file da personale.xls  foglio Dirigenti e comparto 2007_2011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781E9-0DA5-48A5-B47B-C7C533AA8F44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71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it-IT" smtClean="0"/>
              <a:t>Fare clic per modificare lo stile del titolo</a:t>
            </a:r>
          </a:p>
        </p:txBody>
      </p:sp>
      <p:sp>
        <p:nvSpPr>
          <p:cNvPr id="82949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/>
            </a:lvl1pPr>
          </a:lstStyle>
          <a:p>
            <a:r>
              <a:rPr lang="it-IT" smtClean="0"/>
              <a:t>Fare clic per modificare lo stile del sottotitolo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E81C4A4-CB40-4BB5-BD1C-2ECAD789CC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53CB-0F38-409C-A16B-7801526A08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72FD0-F258-4A28-A21C-95515161F3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B73EE-651B-473E-9E40-1A9A56F614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CC80B-FBEA-4139-9BC4-811048A431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FC950-C276-494D-9755-5698212484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95AC2-7A7D-4829-B129-CC5FCC74FC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9031E-4042-4DF5-8D7B-02EF0D9B88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80B10-2D10-4510-AC89-AC6620A977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E27D6-57B0-47E0-A22B-11C35CA405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86C53-FE74-4678-89FF-F43889BCE1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06E54-F4E2-4EDA-8449-D55008AB9B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43DD6-DF0B-4097-A050-269B2C9104A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testatina ne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39238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081B3BF9-2A80-46A3-93D4-B74C39386E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57163"/>
            <a:ext cx="82296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38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199" r:id="rId1"/>
    <p:sldLayoutId id="2147488187" r:id="rId2"/>
    <p:sldLayoutId id="2147488188" r:id="rId3"/>
    <p:sldLayoutId id="2147488189" r:id="rId4"/>
    <p:sldLayoutId id="2147488190" r:id="rId5"/>
    <p:sldLayoutId id="2147488191" r:id="rId6"/>
    <p:sldLayoutId id="2147488192" r:id="rId7"/>
    <p:sldLayoutId id="2147488193" r:id="rId8"/>
    <p:sldLayoutId id="2147488194" r:id="rId9"/>
    <p:sldLayoutId id="2147488195" r:id="rId10"/>
    <p:sldLayoutId id="2147488196" r:id="rId11"/>
    <p:sldLayoutId id="2147488197" r:id="rId12"/>
    <p:sldLayoutId id="214748819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00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operina slides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84575" y="0"/>
            <a:ext cx="18827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0" y="129006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0" y="1053158"/>
            <a:ext cx="9144000" cy="5804842"/>
          </a:xfrm>
          <a:prstGeom prst="rect">
            <a:avLst/>
          </a:prstGeom>
          <a:solidFill>
            <a:srgbClr val="025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23962" y="4915619"/>
            <a:ext cx="660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>
                <a:solidFill>
                  <a:srgbClr val="FF0000"/>
                </a:solidFill>
                <a:latin typeface="Impact" pitchFamily="34" charset="0"/>
              </a:rPr>
              <a:t> </a:t>
            </a:r>
          </a:p>
          <a:p>
            <a:pPr algn="ctr"/>
            <a:r>
              <a:rPr lang="it-IT" sz="2000">
                <a:solidFill>
                  <a:srgbClr val="FF0000"/>
                </a:solidFill>
                <a:latin typeface="Impact" pitchFamily="34" charset="0"/>
              </a:rPr>
              <a:t> </a:t>
            </a:r>
          </a:p>
          <a:p>
            <a:pPr algn="ctr"/>
            <a:endParaRPr lang="it-IT" sz="200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245806" y="1863305"/>
            <a:ext cx="8652387" cy="2562045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it-IT" sz="20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it-IT" sz="20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it-IT" sz="22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it-IT" sz="2400" b="1" i="1" dirty="0" smtClean="0">
              <a:latin typeface="Arial Black" pitchFamily="34" charset="0"/>
            </a:endParaRPr>
          </a:p>
          <a:p>
            <a:pPr algn="ctr"/>
            <a:endParaRPr lang="it-IT" sz="2800" b="1" i="1" dirty="0" smtClean="0">
              <a:latin typeface="Arial Black" pitchFamily="34" charset="0"/>
            </a:endParaRPr>
          </a:p>
          <a:p>
            <a:pPr algn="ctr"/>
            <a:endParaRPr lang="it-IT" sz="3200" b="1" i="1" dirty="0" smtClean="0">
              <a:latin typeface="Arial Black" pitchFamily="34" charset="0"/>
            </a:endParaRPr>
          </a:p>
          <a:p>
            <a:pPr algn="ctr"/>
            <a:r>
              <a:rPr lang="it-IT" sz="3200" b="1" i="1" dirty="0" smtClean="0">
                <a:latin typeface="Arial Black" pitchFamily="34" charset="0"/>
              </a:rPr>
              <a:t>IL TAGLIO DEI </a:t>
            </a:r>
          </a:p>
          <a:p>
            <a:pPr algn="ctr"/>
            <a:r>
              <a:rPr lang="it-IT" sz="3200" b="1" i="1" dirty="0" smtClean="0">
                <a:latin typeface="Arial Black" pitchFamily="34" charset="0"/>
              </a:rPr>
              <a:t>«COSTI DELLA POLITICA»</a:t>
            </a:r>
          </a:p>
          <a:p>
            <a:pPr algn="ctr"/>
            <a:r>
              <a:rPr lang="it-IT" sz="3200" b="1" i="1" dirty="0" smtClean="0">
                <a:latin typeface="Arial Black" pitchFamily="34" charset="0"/>
              </a:rPr>
              <a:t>NELLE MARCHE:</a:t>
            </a:r>
          </a:p>
          <a:p>
            <a:pPr algn="ctr"/>
            <a:r>
              <a:rPr lang="it-IT" sz="3200" b="1" i="1">
                <a:latin typeface="Arial Black" pitchFamily="34" charset="0"/>
              </a:rPr>
              <a:t>a</a:t>
            </a:r>
            <a:r>
              <a:rPr lang="it-IT" sz="3200" b="1" i="1" smtClean="0">
                <a:latin typeface="Arial Black" pitchFamily="34" charset="0"/>
              </a:rPr>
              <a:t>lcuni </a:t>
            </a:r>
            <a:r>
              <a:rPr lang="it-IT" sz="3200" b="1" i="1" dirty="0" smtClean="0">
                <a:latin typeface="Arial Black" pitchFamily="34" charset="0"/>
              </a:rPr>
              <a:t>esempi</a:t>
            </a:r>
          </a:p>
          <a:p>
            <a:pPr algn="ctr"/>
            <a:endParaRPr lang="it-IT" sz="3200" b="1" i="1" dirty="0">
              <a:latin typeface="Arial Black" pitchFamily="34" charset="0"/>
            </a:endParaRPr>
          </a:p>
          <a:p>
            <a:pPr algn="ctr"/>
            <a:endParaRPr lang="it-IT" sz="22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it-IT" sz="22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it-IT" sz="2200" b="1" i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it-IT" sz="4000" b="1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-46038" y="522373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Arial Black" pitchFamily="34" charset="0"/>
              </a:rPr>
              <a:t>Ancona</a:t>
            </a:r>
          </a:p>
          <a:p>
            <a:pPr algn="ctr"/>
            <a:endParaRPr lang="it-IT" sz="2000" dirty="0" smtClean="0">
              <a:latin typeface="Arial Black" pitchFamily="34" charset="0"/>
            </a:endParaRPr>
          </a:p>
          <a:p>
            <a:pPr algn="ctr"/>
            <a:r>
              <a:rPr lang="it-IT" sz="2000" smtClean="0">
                <a:latin typeface="Arial Black" pitchFamily="34" charset="0"/>
              </a:rPr>
              <a:t>16 </a:t>
            </a:r>
            <a:r>
              <a:rPr lang="it-IT" sz="2000" dirty="0" smtClean="0">
                <a:latin typeface="Arial Black" pitchFamily="34" charset="0"/>
              </a:rPr>
              <a:t>Ottobre 2012</a:t>
            </a:r>
            <a:endParaRPr lang="it-IT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391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2803" y="157163"/>
            <a:ext cx="8229600" cy="692150"/>
          </a:xfrm>
        </p:spPr>
        <p:txBody>
          <a:bodyPr/>
          <a:lstStyle/>
          <a:p>
            <a:r>
              <a:rPr lang="it-IT" dirty="0" smtClean="0"/>
              <a:t>IL TAGLIO DEI DIRIGENTI</a:t>
            </a:r>
            <a:endParaRPr lang="it-IT" dirty="0"/>
          </a:p>
        </p:txBody>
      </p:sp>
      <p:sp>
        <p:nvSpPr>
          <p:cNvPr id="6" name="Rettangolo 1"/>
          <p:cNvSpPr>
            <a:spLocks noChangeArrowheads="1"/>
          </p:cNvSpPr>
          <p:nvPr/>
        </p:nvSpPr>
        <p:spPr bwMode="auto">
          <a:xfrm>
            <a:off x="0" y="1186663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Numero dei dirigenti </a:t>
            </a:r>
            <a:br>
              <a:rPr lang="it-IT" b="1" dirty="0">
                <a:solidFill>
                  <a:srgbClr val="003399"/>
                </a:solidFill>
              </a:rPr>
            </a:br>
            <a:r>
              <a:rPr lang="it-IT" b="1" dirty="0">
                <a:solidFill>
                  <a:srgbClr val="003399"/>
                </a:solidFill>
              </a:rPr>
              <a:t> </a:t>
            </a:r>
            <a:r>
              <a:rPr lang="it-IT" b="1" dirty="0" smtClean="0">
                <a:solidFill>
                  <a:srgbClr val="003399"/>
                </a:solidFill>
              </a:rPr>
              <a:t>Confronto </a:t>
            </a:r>
            <a:r>
              <a:rPr lang="it-IT" b="1" dirty="0">
                <a:solidFill>
                  <a:srgbClr val="003399"/>
                </a:solidFill>
              </a:rPr>
              <a:t>a</a:t>
            </a:r>
            <a:r>
              <a:rPr lang="it-IT" b="1" dirty="0" smtClean="0">
                <a:solidFill>
                  <a:srgbClr val="003399"/>
                </a:solidFill>
              </a:rPr>
              <a:t>nni 2007-2011</a:t>
            </a:r>
            <a:endParaRPr lang="it-IT" b="1" dirty="0">
              <a:solidFill>
                <a:srgbClr val="003399"/>
              </a:solidFill>
            </a:endParaRPr>
          </a:p>
        </p:txBody>
      </p:sp>
      <p:sp>
        <p:nvSpPr>
          <p:cNvPr id="8" name="Text Box 1105"/>
          <p:cNvSpPr txBox="1">
            <a:spLocks noChangeArrowheads="1"/>
          </p:cNvSpPr>
          <p:nvPr/>
        </p:nvSpPr>
        <p:spPr bwMode="auto">
          <a:xfrm>
            <a:off x="6262779" y="6551613"/>
            <a:ext cx="285534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sz="1400" b="1" dirty="0">
                <a:solidFill>
                  <a:srgbClr val="1F4081"/>
                </a:solidFill>
                <a:latin typeface="Arial Narrow" pitchFamily="34" charset="0"/>
              </a:rPr>
              <a:t>                 Fonte: </a:t>
            </a:r>
            <a:r>
              <a:rPr lang="it-IT" sz="1400" b="1" dirty="0" smtClean="0">
                <a:solidFill>
                  <a:srgbClr val="1F4081"/>
                </a:solidFill>
                <a:latin typeface="Arial Narrow" pitchFamily="34" charset="0"/>
              </a:rPr>
              <a:t>Regione Marche</a:t>
            </a:r>
            <a:endParaRPr lang="it-IT" sz="1400" b="1" dirty="0">
              <a:solidFill>
                <a:srgbClr val="1F408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143" y="2591610"/>
            <a:ext cx="5827713" cy="370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6687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89118"/>
            <a:ext cx="8229600" cy="692150"/>
          </a:xfrm>
        </p:spPr>
        <p:txBody>
          <a:bodyPr/>
          <a:lstStyle/>
          <a:p>
            <a:r>
              <a:rPr lang="it-IT" dirty="0" smtClean="0"/>
              <a:t>IL TAGLIO DEL COSTO </a:t>
            </a:r>
            <a:br>
              <a:rPr lang="it-IT" dirty="0" smtClean="0"/>
            </a:br>
            <a:r>
              <a:rPr lang="it-IT" dirty="0" smtClean="0"/>
              <a:t>DEI DIRIGENTI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Rettangolo 1"/>
          <p:cNvSpPr>
            <a:spLocks noChangeArrowheads="1"/>
          </p:cNvSpPr>
          <p:nvPr/>
        </p:nvSpPr>
        <p:spPr bwMode="auto">
          <a:xfrm>
            <a:off x="0" y="118666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Stipendi lordi dei Dirigenti della Giunta regionale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968" y="1690776"/>
            <a:ext cx="5883647" cy="4520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1105"/>
          <p:cNvSpPr txBox="1">
            <a:spLocks noChangeArrowheads="1"/>
          </p:cNvSpPr>
          <p:nvPr/>
        </p:nvSpPr>
        <p:spPr bwMode="auto">
          <a:xfrm>
            <a:off x="6487066" y="6491562"/>
            <a:ext cx="2596583" cy="56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sz="1400" b="1" dirty="0">
                <a:solidFill>
                  <a:srgbClr val="1F4081"/>
                </a:solidFill>
                <a:latin typeface="Arial Narrow" pitchFamily="34" charset="0"/>
              </a:rPr>
              <a:t>                 Fonte: </a:t>
            </a:r>
            <a:r>
              <a:rPr lang="it-IT" sz="1400" b="1" dirty="0" smtClean="0">
                <a:solidFill>
                  <a:srgbClr val="1F4081"/>
                </a:solidFill>
                <a:latin typeface="Arial Narrow" pitchFamily="34" charset="0"/>
              </a:rPr>
              <a:t>Regione Marche</a:t>
            </a:r>
            <a:r>
              <a:rPr lang="it-IT" sz="1100" b="1" dirty="0" smtClean="0">
                <a:solidFill>
                  <a:srgbClr val="1F4081"/>
                </a:solidFill>
                <a:latin typeface="Arial Narrow" pitchFamily="34" charset="0"/>
              </a:rPr>
              <a:t>)</a:t>
            </a:r>
            <a:endParaRPr lang="it-IT" sz="1100" b="1" dirty="0">
              <a:solidFill>
                <a:srgbClr val="1F4081"/>
              </a:solidFill>
              <a:latin typeface="Arial Narrow" pitchFamily="34" charset="0"/>
            </a:endParaRPr>
          </a:p>
          <a:p>
            <a:pPr algn="r" eaLnBrk="1" hangingPunct="1">
              <a:spcBef>
                <a:spcPct val="50000"/>
              </a:spcBef>
            </a:pPr>
            <a:endParaRPr lang="it-IT" sz="1100" b="1" dirty="0">
              <a:solidFill>
                <a:srgbClr val="1F408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137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89118"/>
            <a:ext cx="8229600" cy="692150"/>
          </a:xfrm>
        </p:spPr>
        <p:txBody>
          <a:bodyPr/>
          <a:lstStyle/>
          <a:p>
            <a:r>
              <a:rPr lang="it-IT" dirty="0" smtClean="0"/>
              <a:t>TAGLIATE LE INDENNITA’ </a:t>
            </a:r>
            <a:br>
              <a:rPr lang="it-IT" dirty="0" smtClean="0"/>
            </a:br>
            <a:r>
              <a:rPr lang="it-IT" dirty="0" smtClean="0"/>
              <a:t>DI RISULTATO DEI DIRIGENTI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Rettangolo 1"/>
          <p:cNvSpPr>
            <a:spLocks noChangeArrowheads="1"/>
          </p:cNvSpPr>
          <p:nvPr/>
        </p:nvSpPr>
        <p:spPr bwMode="auto">
          <a:xfrm>
            <a:off x="0" y="1786827"/>
            <a:ext cx="91440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3399"/>
                </a:solidFill>
              </a:rPr>
              <a:t>Taglio alle indennità di risultato 2011 </a:t>
            </a:r>
          </a:p>
          <a:p>
            <a:pPr algn="ctr"/>
            <a:r>
              <a:rPr lang="it-IT" sz="3200" b="1" dirty="0" smtClean="0">
                <a:solidFill>
                  <a:srgbClr val="003399"/>
                </a:solidFill>
              </a:rPr>
              <a:t>dei dirigenti regionali:</a:t>
            </a:r>
          </a:p>
          <a:p>
            <a:pPr algn="ctr"/>
            <a:endParaRPr lang="it-IT" sz="3200" b="1" dirty="0">
              <a:solidFill>
                <a:srgbClr val="003399"/>
              </a:solidFill>
            </a:endParaRPr>
          </a:p>
          <a:p>
            <a:pPr algn="ctr"/>
            <a:r>
              <a:rPr lang="it-IT" sz="5400" b="1" smtClean="0">
                <a:solidFill>
                  <a:srgbClr val="003399"/>
                </a:solidFill>
              </a:rPr>
              <a:t>-34%</a:t>
            </a:r>
            <a:endParaRPr lang="it-IT" sz="5400" b="1" dirty="0">
              <a:solidFill>
                <a:srgbClr val="003399"/>
              </a:solidFill>
            </a:endParaRPr>
          </a:p>
        </p:txBody>
      </p:sp>
      <p:sp>
        <p:nvSpPr>
          <p:cNvPr id="9" name="Text Box 1105"/>
          <p:cNvSpPr txBox="1">
            <a:spLocks noChangeArrowheads="1"/>
          </p:cNvSpPr>
          <p:nvPr/>
        </p:nvSpPr>
        <p:spPr bwMode="auto">
          <a:xfrm>
            <a:off x="6487066" y="6491562"/>
            <a:ext cx="2596583" cy="56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sz="1400" b="1" dirty="0">
                <a:solidFill>
                  <a:srgbClr val="1F4081"/>
                </a:solidFill>
                <a:latin typeface="Arial Narrow" pitchFamily="34" charset="0"/>
              </a:rPr>
              <a:t>                 Fonte: </a:t>
            </a:r>
            <a:r>
              <a:rPr lang="it-IT" sz="1400" b="1" dirty="0" smtClean="0">
                <a:solidFill>
                  <a:srgbClr val="1F4081"/>
                </a:solidFill>
                <a:latin typeface="Arial Narrow" pitchFamily="34" charset="0"/>
              </a:rPr>
              <a:t>Regione Marche</a:t>
            </a:r>
            <a:r>
              <a:rPr lang="it-IT" sz="1100" b="1" dirty="0" smtClean="0">
                <a:solidFill>
                  <a:srgbClr val="1F4081"/>
                </a:solidFill>
                <a:latin typeface="Arial Narrow" pitchFamily="34" charset="0"/>
              </a:rPr>
              <a:t>)</a:t>
            </a:r>
            <a:endParaRPr lang="it-IT" sz="1100" b="1" dirty="0">
              <a:solidFill>
                <a:srgbClr val="1F4081"/>
              </a:solidFill>
              <a:latin typeface="Arial Narrow" pitchFamily="34" charset="0"/>
            </a:endParaRPr>
          </a:p>
          <a:p>
            <a:pPr algn="r" eaLnBrk="1" hangingPunct="1">
              <a:spcBef>
                <a:spcPct val="50000"/>
              </a:spcBef>
            </a:pPr>
            <a:endParaRPr lang="it-IT" sz="1100" b="1" dirty="0">
              <a:solidFill>
                <a:srgbClr val="1F408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684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07963"/>
            <a:ext cx="8229600" cy="692150"/>
          </a:xfrm>
        </p:spPr>
        <p:txBody>
          <a:bodyPr/>
          <a:lstStyle/>
          <a:p>
            <a:r>
              <a:rPr lang="it-IT" dirty="0" smtClean="0"/>
              <a:t>IL TAGLIO DELLA</a:t>
            </a:r>
            <a:br>
              <a:rPr lang="it-IT" dirty="0" smtClean="0"/>
            </a:br>
            <a:r>
              <a:rPr lang="it-IT" dirty="0" smtClean="0"/>
              <a:t>SPESA DEL PERSONALE</a:t>
            </a:r>
            <a:endParaRPr lang="it-IT" dirty="0"/>
          </a:p>
        </p:txBody>
      </p:sp>
      <p:sp>
        <p:nvSpPr>
          <p:cNvPr id="6" name="Text Box 1105"/>
          <p:cNvSpPr txBox="1">
            <a:spLocks noChangeArrowheads="1"/>
          </p:cNvSpPr>
          <p:nvPr/>
        </p:nvSpPr>
        <p:spPr bwMode="auto">
          <a:xfrm>
            <a:off x="6262779" y="6551613"/>
            <a:ext cx="285534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sz="1400" b="1" dirty="0">
                <a:solidFill>
                  <a:srgbClr val="1F4081"/>
                </a:solidFill>
                <a:latin typeface="Arial Narrow" pitchFamily="34" charset="0"/>
              </a:rPr>
              <a:t>                 Fonte: </a:t>
            </a:r>
            <a:r>
              <a:rPr lang="it-IT" sz="1400" b="1" dirty="0" smtClean="0">
                <a:solidFill>
                  <a:srgbClr val="1F4081"/>
                </a:solidFill>
                <a:latin typeface="Arial Narrow" pitchFamily="34" charset="0"/>
              </a:rPr>
              <a:t>Regione Marche</a:t>
            </a:r>
            <a:endParaRPr lang="it-IT" sz="1400" b="1" dirty="0">
              <a:solidFill>
                <a:srgbClr val="1F408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321" y="1656782"/>
            <a:ext cx="6386963" cy="406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210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07963"/>
            <a:ext cx="8229600" cy="692150"/>
          </a:xfrm>
        </p:spPr>
        <p:txBody>
          <a:bodyPr/>
          <a:lstStyle/>
          <a:p>
            <a:r>
              <a:rPr lang="it-IT" dirty="0" smtClean="0"/>
              <a:t>LA RIDUZIONE DEL PERSONALE NON DIRIGENZIALE</a:t>
            </a:r>
            <a:endParaRPr lang="it-IT" dirty="0"/>
          </a:p>
        </p:txBody>
      </p:sp>
      <p:sp>
        <p:nvSpPr>
          <p:cNvPr id="6" name="Text Box 1105"/>
          <p:cNvSpPr txBox="1">
            <a:spLocks noChangeArrowheads="1"/>
          </p:cNvSpPr>
          <p:nvPr/>
        </p:nvSpPr>
        <p:spPr bwMode="auto">
          <a:xfrm>
            <a:off x="6262779" y="6551613"/>
            <a:ext cx="285534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sz="1400" b="1" dirty="0">
                <a:solidFill>
                  <a:srgbClr val="1F4081"/>
                </a:solidFill>
                <a:latin typeface="Arial Narrow" pitchFamily="34" charset="0"/>
              </a:rPr>
              <a:t>                 Fonte: </a:t>
            </a:r>
            <a:r>
              <a:rPr lang="it-IT" sz="1400" b="1" dirty="0" smtClean="0">
                <a:solidFill>
                  <a:srgbClr val="1F4081"/>
                </a:solidFill>
                <a:latin typeface="Arial Narrow" pitchFamily="34" charset="0"/>
              </a:rPr>
              <a:t>Regione Marche</a:t>
            </a:r>
            <a:endParaRPr lang="it-IT" sz="1400" b="1" dirty="0">
              <a:solidFill>
                <a:srgbClr val="1F408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643" y="1691767"/>
            <a:ext cx="7023629" cy="44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739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07963"/>
            <a:ext cx="8229600" cy="692150"/>
          </a:xfrm>
        </p:spPr>
        <p:txBody>
          <a:bodyPr/>
          <a:lstStyle/>
          <a:p>
            <a:r>
              <a:rPr lang="it-IT" smtClean="0"/>
              <a:t>SALARIO ACCESSORIO</a:t>
            </a:r>
            <a:br>
              <a:rPr lang="it-IT" smtClean="0"/>
            </a:br>
            <a:r>
              <a:rPr lang="it-IT" smtClean="0"/>
              <a:t>DIRIGENTI E NON</a:t>
            </a:r>
            <a:endParaRPr lang="it-IT" dirty="0"/>
          </a:p>
        </p:txBody>
      </p:sp>
      <p:sp>
        <p:nvSpPr>
          <p:cNvPr id="6" name="Text Box 1105"/>
          <p:cNvSpPr txBox="1">
            <a:spLocks noChangeArrowheads="1"/>
          </p:cNvSpPr>
          <p:nvPr/>
        </p:nvSpPr>
        <p:spPr bwMode="auto">
          <a:xfrm>
            <a:off x="6262779" y="6551613"/>
            <a:ext cx="285534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sz="1400" b="1" dirty="0">
                <a:solidFill>
                  <a:srgbClr val="1F4081"/>
                </a:solidFill>
                <a:latin typeface="Arial Narrow" pitchFamily="34" charset="0"/>
              </a:rPr>
              <a:t>                 Fonte: </a:t>
            </a:r>
            <a:r>
              <a:rPr lang="it-IT" sz="1400" b="1" dirty="0" smtClean="0">
                <a:solidFill>
                  <a:srgbClr val="1F4081"/>
                </a:solidFill>
                <a:latin typeface="Arial Narrow" pitchFamily="34" charset="0"/>
              </a:rPr>
              <a:t>Regione Marche</a:t>
            </a:r>
            <a:endParaRPr lang="it-IT" sz="1400" b="1" dirty="0">
              <a:solidFill>
                <a:srgbClr val="1F408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616" y="2003066"/>
            <a:ext cx="6152834" cy="411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0" y="1290175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 i="1" dirty="0">
                <a:solidFill>
                  <a:srgbClr val="003399"/>
                </a:solidFill>
              </a:rPr>
              <a:t>Dati in milioni di euro</a:t>
            </a:r>
            <a:endParaRPr lang="it-IT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78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it-IT" dirty="0" smtClean="0">
                <a:latin typeface="Arial Black" pitchFamily="34" charset="0"/>
              </a:rPr>
              <a:t>RIGORE DI BILANCIO E </a:t>
            </a:r>
            <a:br>
              <a:rPr lang="it-IT" dirty="0" smtClean="0">
                <a:latin typeface="Arial Black" pitchFamily="34" charset="0"/>
              </a:rPr>
            </a:br>
            <a:r>
              <a:rPr lang="it-IT" dirty="0" smtClean="0">
                <a:latin typeface="Arial Black" pitchFamily="34" charset="0"/>
              </a:rPr>
              <a:t>SPENDING REVIEW NAZ.LE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48342" y="1844718"/>
            <a:ext cx="849085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3399"/>
                </a:solidFill>
              </a:rPr>
              <a:t>I tagli per le Marche delle manovre nazionali nel 2012 </a:t>
            </a:r>
          </a:p>
          <a:p>
            <a:pPr algn="ctr"/>
            <a:r>
              <a:rPr lang="it-IT" sz="2000" b="1" dirty="0" smtClean="0">
                <a:solidFill>
                  <a:srgbClr val="003399"/>
                </a:solidFill>
              </a:rPr>
              <a:t>(valori in milioni di euro)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229440"/>
            <a:ext cx="866397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it-IT" sz="1400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SANITA’     TRASFERIMENTI+</a:t>
            </a: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     	   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TOTALI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 smtClean="0">
                <a:solidFill>
                  <a:srgbClr val="003399"/>
                </a:solidFill>
                <a:latin typeface="Arial Black" pitchFamily="34" charset="0"/>
                <a:cs typeface="Arial" pitchFamily="34" charset="0"/>
              </a:rPr>
              <a:t>					      </a:t>
            </a:r>
            <a:r>
              <a:rPr lang="it-IT" sz="1600" b="1" dirty="0" smtClean="0">
                <a:solidFill>
                  <a:srgbClr val="003399"/>
                </a:solidFill>
                <a:latin typeface="Arial Black" pitchFamily="34" charset="0"/>
                <a:cs typeface="Arial" pitchFamily="34" charset="0"/>
              </a:rPr>
              <a:t>PATTO STABILITA’</a:t>
            </a:r>
            <a:endParaRPr lang="it-IT" sz="1600" b="1" dirty="0">
              <a:solidFill>
                <a:srgbClr val="003399"/>
              </a:solidFill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Tagli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manovre nazionali     	   -</a:t>
            </a:r>
            <a:r>
              <a:rPr lang="it-IT" sz="1600" dirty="0" smtClean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88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	               -235		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lang="it-IT" sz="1600" dirty="0" smtClean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-323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(DL 78, DL 98, DL 138,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Spending review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b="1" dirty="0">
              <a:solidFill>
                <a:srgbClr val="003399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nettore 1 12"/>
          <p:cNvCxnSpPr/>
          <p:nvPr/>
        </p:nvCxnSpPr>
        <p:spPr>
          <a:xfrm>
            <a:off x="0" y="2837543"/>
            <a:ext cx="8799286" cy="29028"/>
          </a:xfrm>
          <a:prstGeom prst="line">
            <a:avLst/>
          </a:prstGeom>
          <a:ln w="127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266615"/>
            <a:ext cx="8799286" cy="29028"/>
          </a:xfrm>
          <a:prstGeom prst="line">
            <a:avLst/>
          </a:prstGeom>
          <a:ln w="127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646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it-IT" dirty="0" smtClean="0">
                <a:latin typeface="Arial Black" pitchFamily="34" charset="0"/>
              </a:rPr>
              <a:t>RIGORE DI BILANCIO E </a:t>
            </a:r>
            <a:br>
              <a:rPr lang="it-IT" dirty="0" smtClean="0">
                <a:latin typeface="Arial Black" pitchFamily="34" charset="0"/>
              </a:rPr>
            </a:br>
            <a:r>
              <a:rPr lang="it-IT" dirty="0" smtClean="0">
                <a:latin typeface="Arial Black" pitchFamily="34" charset="0"/>
              </a:rPr>
              <a:t>SPENDING REVIEW NAZ.LE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48342" y="1844718"/>
            <a:ext cx="849085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3399"/>
                </a:solidFill>
              </a:rPr>
              <a:t>I tagli per le Marche delle manovre nazionali nel triennio 2012-2014</a:t>
            </a:r>
          </a:p>
          <a:p>
            <a:pPr algn="ctr"/>
            <a:r>
              <a:rPr lang="it-IT" sz="2000" b="1" dirty="0" smtClean="0">
                <a:solidFill>
                  <a:srgbClr val="003399"/>
                </a:solidFill>
              </a:rPr>
              <a:t>(valori in milioni di euro)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2145924"/>
            <a:ext cx="8805616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			</a:t>
            </a:r>
            <a:r>
              <a:rPr lang="it-IT" sz="1400" dirty="0">
                <a:solidFill>
                  <a:schemeClr val="tx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SANITA’     TRASFERIMENTI</a:t>
            </a:r>
            <a:r>
              <a:rPr lang="it-IT" sz="1600" b="1" dirty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it-IT" sz="1600" b="1" i="0" u="none" strike="noStrike" cap="none" normalizeH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    	      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TOTALI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400" b="1" dirty="0" smtClean="0">
                <a:solidFill>
                  <a:srgbClr val="003399"/>
                </a:solidFill>
                <a:latin typeface="Arial Black" pitchFamily="34" charset="0"/>
                <a:cs typeface="Arial" pitchFamily="34" charset="0"/>
              </a:rPr>
              <a:t>					      </a:t>
            </a:r>
            <a:r>
              <a:rPr lang="it-IT" sz="1600" b="1" dirty="0" smtClean="0">
                <a:solidFill>
                  <a:srgbClr val="003399"/>
                </a:solidFill>
                <a:latin typeface="Arial Black" pitchFamily="34" charset="0"/>
                <a:cs typeface="Arial" pitchFamily="34" charset="0"/>
              </a:rPr>
              <a:t>PATTO STABILITA’</a:t>
            </a:r>
            <a:endParaRPr lang="it-IT" sz="1600" b="1" dirty="0">
              <a:solidFill>
                <a:srgbClr val="003399"/>
              </a:solidFill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dirty="0">
              <a:solidFill>
                <a:srgbClr val="003399"/>
              </a:solidFill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Tagli manovre </a:t>
            </a:r>
            <a:r>
              <a:rPr lang="it-IT" sz="1600" dirty="0" smtClean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nazionali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    	  -</a:t>
            </a:r>
            <a:r>
              <a:rPr lang="it-IT" sz="1600" dirty="0" smtClean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500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	                  -850		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     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-1.350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(DL 78, DL 98, DL 138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3399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pending review)	               	                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 		          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b="1" dirty="0">
              <a:solidFill>
                <a:srgbClr val="003399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nettore 1 12"/>
          <p:cNvCxnSpPr/>
          <p:nvPr/>
        </p:nvCxnSpPr>
        <p:spPr>
          <a:xfrm>
            <a:off x="0" y="2837543"/>
            <a:ext cx="8799286" cy="29028"/>
          </a:xfrm>
          <a:prstGeom prst="line">
            <a:avLst/>
          </a:prstGeom>
          <a:ln w="127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04637"/>
            <a:ext cx="8799286" cy="29028"/>
          </a:xfrm>
          <a:prstGeom prst="line">
            <a:avLst/>
          </a:prstGeom>
          <a:ln w="127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80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COSTI DELLA POLITICA:</a:t>
            </a:r>
            <a:br>
              <a:rPr lang="it-IT" dirty="0" smtClean="0"/>
            </a:br>
            <a:r>
              <a:rPr lang="it-IT" dirty="0" smtClean="0"/>
              <a:t>-30 MILIONI EURO</a:t>
            </a:r>
            <a:endParaRPr lang="it-IT" sz="20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91596" y="1772013"/>
            <a:ext cx="67027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chemeClr val="tx1"/>
                </a:solidFill>
              </a:rPr>
              <a:t>ALCUNE MISURE:</a:t>
            </a:r>
          </a:p>
          <a:p>
            <a:endParaRPr lang="it-IT" sz="2000" b="1" dirty="0" smtClean="0">
              <a:solidFill>
                <a:schemeClr val="tx1"/>
              </a:solidFill>
            </a:endParaRPr>
          </a:p>
          <a:p>
            <a:r>
              <a:rPr lang="it-IT" sz="2000" b="1" dirty="0" smtClean="0">
                <a:solidFill>
                  <a:schemeClr val="tx1"/>
                </a:solidFill>
              </a:rPr>
              <a:t>-soppressi </a:t>
            </a:r>
            <a:r>
              <a:rPr lang="it-IT" sz="2000" b="1" dirty="0">
                <a:solidFill>
                  <a:schemeClr val="tx1"/>
                </a:solidFill>
              </a:rPr>
              <a:t>E</a:t>
            </a:r>
            <a:r>
              <a:rPr lang="it-IT" sz="2000" b="1" dirty="0" smtClean="0">
                <a:solidFill>
                  <a:schemeClr val="tx1"/>
                </a:solidFill>
              </a:rPr>
              <a:t>nti regionali</a:t>
            </a:r>
          </a:p>
          <a:p>
            <a:r>
              <a:rPr lang="it-IT" sz="2000" b="1" dirty="0" smtClean="0">
                <a:solidFill>
                  <a:schemeClr val="tx1"/>
                </a:solidFill>
              </a:rPr>
              <a:t>-aboliti CDA</a:t>
            </a:r>
          </a:p>
          <a:p>
            <a:r>
              <a:rPr lang="it-IT" sz="2000" b="1" dirty="0" smtClean="0">
                <a:solidFill>
                  <a:schemeClr val="tx1"/>
                </a:solidFill>
              </a:rPr>
              <a:t>-consulenze esterne quasi «azzerate»</a:t>
            </a:r>
          </a:p>
          <a:p>
            <a:r>
              <a:rPr lang="it-IT" sz="2000" b="1" dirty="0" smtClean="0">
                <a:solidFill>
                  <a:schemeClr val="tx1"/>
                </a:solidFill>
              </a:rPr>
              <a:t>-eliminate auto blu</a:t>
            </a:r>
          </a:p>
          <a:p>
            <a:r>
              <a:rPr lang="it-IT" sz="2000" b="1" dirty="0" smtClean="0">
                <a:solidFill>
                  <a:schemeClr val="tx1"/>
                </a:solidFill>
              </a:rPr>
              <a:t>-tagliate spese per commissioni, collegi e comitati</a:t>
            </a:r>
          </a:p>
          <a:p>
            <a:r>
              <a:rPr lang="it-IT" sz="2000" b="1" dirty="0" smtClean="0">
                <a:solidFill>
                  <a:schemeClr val="tx1"/>
                </a:solidFill>
              </a:rPr>
              <a:t>-bloccato il turnover</a:t>
            </a:r>
            <a:endParaRPr lang="it-IT" sz="2000" b="1" dirty="0">
              <a:solidFill>
                <a:schemeClr val="tx1"/>
              </a:solidFill>
            </a:endParaRPr>
          </a:p>
          <a:p>
            <a:r>
              <a:rPr lang="it-IT" sz="2000" b="1" dirty="0" smtClean="0">
                <a:solidFill>
                  <a:schemeClr val="tx1"/>
                </a:solidFill>
              </a:rPr>
              <a:t>-ridotti dirigenti e servizi regionali</a:t>
            </a:r>
          </a:p>
          <a:p>
            <a:r>
              <a:rPr lang="it-IT" sz="2000" b="1" dirty="0" smtClean="0">
                <a:solidFill>
                  <a:schemeClr val="tx1"/>
                </a:solidFill>
              </a:rPr>
              <a:t>-tagliata la spesa per le </a:t>
            </a:r>
            <a:r>
              <a:rPr lang="it-IT" sz="2000" b="1" smtClean="0">
                <a:solidFill>
                  <a:schemeClr val="tx1"/>
                </a:solidFill>
              </a:rPr>
              <a:t>strutture amministrative</a:t>
            </a:r>
            <a:endParaRPr lang="it-IT" sz="2000" b="1" dirty="0" smtClean="0">
              <a:solidFill>
                <a:schemeClr val="tx1"/>
              </a:solidFill>
            </a:endParaRPr>
          </a:p>
          <a:p>
            <a:r>
              <a:rPr lang="it-IT" sz="2000" b="1" dirty="0" smtClean="0">
                <a:solidFill>
                  <a:schemeClr val="tx1"/>
                </a:solidFill>
              </a:rPr>
              <a:t>-soppresse le zone sanitarie e ridotti i distretti </a:t>
            </a:r>
          </a:p>
          <a:p>
            <a:r>
              <a:rPr lang="it-IT" sz="2000" b="1" dirty="0" smtClean="0">
                <a:solidFill>
                  <a:schemeClr val="tx1"/>
                </a:solidFill>
              </a:rPr>
              <a:t>-altri interventi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479488" y="6581001"/>
            <a:ext cx="2664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200" b="1" dirty="0" smtClean="0">
                <a:solidFill>
                  <a:srgbClr val="000000"/>
                </a:solidFill>
              </a:rPr>
              <a:t>Fonte: Il Sole24Ore del 19/09/2012</a:t>
            </a:r>
            <a:endParaRPr lang="it-IT" sz="1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6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SPESA CONSULENZE</a:t>
            </a:r>
            <a:br>
              <a:rPr lang="it-IT" dirty="0" smtClean="0"/>
            </a:br>
            <a:r>
              <a:rPr lang="it-IT" dirty="0" smtClean="0"/>
              <a:t>PER 100 ABITANTI</a:t>
            </a:r>
          </a:p>
        </p:txBody>
      </p:sp>
      <p:sp>
        <p:nvSpPr>
          <p:cNvPr id="5" name="Rettangolo 4"/>
          <p:cNvSpPr/>
          <p:nvPr/>
        </p:nvSpPr>
        <p:spPr>
          <a:xfrm>
            <a:off x="1490133" y="1117533"/>
            <a:ext cx="50461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chemeClr val="tx1"/>
                </a:solidFill>
              </a:rPr>
              <a:t>Spese per studi e </a:t>
            </a:r>
            <a:r>
              <a:rPr lang="it-IT" sz="1400" b="1" dirty="0" smtClean="0">
                <a:solidFill>
                  <a:schemeClr val="tx1"/>
                </a:solidFill>
              </a:rPr>
              <a:t>consulenze in Euro </a:t>
            </a:r>
            <a:r>
              <a:rPr lang="it-IT" sz="1400" b="1" dirty="0">
                <a:solidFill>
                  <a:schemeClr val="tx1"/>
                </a:solidFill>
              </a:rPr>
              <a:t>ogni 100 abitanti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484" y="1321613"/>
            <a:ext cx="4736512" cy="561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479488" y="6581001"/>
            <a:ext cx="2664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200" b="1" dirty="0" smtClean="0">
                <a:solidFill>
                  <a:srgbClr val="000000"/>
                </a:solidFill>
              </a:rPr>
              <a:t>Fonte: Il Sole24Ore del 19/09/2012</a:t>
            </a:r>
            <a:endParaRPr lang="it-IT" sz="1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76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b="1" kern="1200" dirty="0" smtClean="0">
                <a:ea typeface="+mn-ea"/>
                <a:cs typeface="Arial" charset="0"/>
              </a:rPr>
              <a:t>CONSULENZE MARCHE: -96%</a:t>
            </a:r>
            <a:endParaRPr lang="it-IT" b="1" kern="1200" dirty="0">
              <a:ea typeface="+mn-ea"/>
              <a:cs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1282700"/>
            <a:ext cx="9145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003399"/>
                </a:solidFill>
              </a:rPr>
              <a:t>Dati in migliaia di euro</a:t>
            </a:r>
            <a:endParaRPr lang="it-IT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777" y="1825263"/>
            <a:ext cx="6716033" cy="4316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88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b="1" kern="1200" dirty="0" smtClean="0">
                <a:ea typeface="+mn-ea"/>
                <a:cs typeface="Arial" charset="0"/>
              </a:rPr>
              <a:t>AUTO BLU: -95%</a:t>
            </a:r>
            <a:endParaRPr lang="it-IT" b="1" kern="1200" dirty="0">
              <a:ea typeface="+mn-ea"/>
              <a:cs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1282700"/>
            <a:ext cx="9145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003399"/>
                </a:solidFill>
              </a:rPr>
              <a:t>Dati in migliaia di euro</a:t>
            </a:r>
            <a:endParaRPr lang="it-IT" b="1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721" y="1959005"/>
            <a:ext cx="6176698" cy="397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21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b="1" kern="1200" dirty="0" smtClean="0">
                <a:ea typeface="+mn-ea"/>
                <a:cs typeface="Arial" charset="0"/>
              </a:rPr>
              <a:t>COSTI COMPLESSIVI DELLE </a:t>
            </a:r>
            <a:br>
              <a:rPr lang="it-IT" b="1" kern="1200" dirty="0" smtClean="0">
                <a:ea typeface="+mn-ea"/>
                <a:cs typeface="Arial" charset="0"/>
              </a:rPr>
            </a:br>
            <a:r>
              <a:rPr lang="it-IT" b="1" kern="1200" dirty="0" smtClean="0">
                <a:ea typeface="+mn-ea"/>
                <a:cs typeface="Arial" charset="0"/>
              </a:rPr>
              <a:t>AUTO DI SERVIZIO: -48%</a:t>
            </a:r>
            <a:endParaRPr lang="it-IT" b="1" kern="1200" dirty="0">
              <a:ea typeface="+mn-ea"/>
              <a:cs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1282700"/>
            <a:ext cx="9145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003399"/>
                </a:solidFill>
              </a:rPr>
              <a:t>Dati in migliaia di euro</a:t>
            </a:r>
            <a:endParaRPr lang="it-IT" b="1" dirty="0">
              <a:solidFill>
                <a:schemeClr val="tx2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507" y="1949570"/>
            <a:ext cx="6176698" cy="397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168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b="1" kern="1200" dirty="0" smtClean="0">
                <a:ea typeface="+mn-ea"/>
                <a:cs typeface="Arial" charset="0"/>
              </a:rPr>
              <a:t>AUTISTI (COSTO): -48%</a:t>
            </a:r>
            <a:endParaRPr lang="it-IT" b="1" kern="1200" dirty="0">
              <a:ea typeface="+mn-ea"/>
              <a:cs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1282700"/>
            <a:ext cx="9145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003399"/>
                </a:solidFill>
              </a:rPr>
              <a:t>Dati in migliaia di euro</a:t>
            </a:r>
            <a:endParaRPr lang="it-IT" b="1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733" y="2071149"/>
            <a:ext cx="6176698" cy="397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8582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b="1" kern="1200" dirty="0" smtClean="0">
                <a:ea typeface="+mn-ea"/>
                <a:cs typeface="Arial" charset="0"/>
              </a:rPr>
              <a:t>AUTISTI (</a:t>
            </a:r>
            <a:r>
              <a:rPr lang="it-IT" b="1" kern="1200" smtClean="0">
                <a:ea typeface="+mn-ea"/>
                <a:cs typeface="Arial" charset="0"/>
              </a:rPr>
              <a:t>NUMERO): -48%</a:t>
            </a:r>
            <a:endParaRPr lang="it-IT" b="1" kern="1200" dirty="0">
              <a:ea typeface="+mn-ea"/>
              <a:cs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881" y="1907245"/>
            <a:ext cx="6191956" cy="3984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1732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57163"/>
            <a:ext cx="8229600" cy="692150"/>
          </a:xfrm>
        </p:spPr>
        <p:txBody>
          <a:bodyPr/>
          <a:lstStyle/>
          <a:p>
            <a:r>
              <a:rPr lang="it-IT" dirty="0" smtClean="0"/>
              <a:t>IL TAGLIO DEI DIRIGENTI</a:t>
            </a:r>
            <a:endParaRPr lang="it-IT" dirty="0"/>
          </a:p>
        </p:txBody>
      </p:sp>
      <p:sp>
        <p:nvSpPr>
          <p:cNvPr id="8" name="Text Box 1105"/>
          <p:cNvSpPr txBox="1">
            <a:spLocks noChangeArrowheads="1"/>
          </p:cNvSpPr>
          <p:nvPr/>
        </p:nvSpPr>
        <p:spPr bwMode="auto">
          <a:xfrm>
            <a:off x="6262779" y="6551613"/>
            <a:ext cx="285534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it-IT" sz="1400" b="1" dirty="0">
                <a:solidFill>
                  <a:srgbClr val="1F4081"/>
                </a:solidFill>
                <a:latin typeface="Arial Narrow" pitchFamily="34" charset="0"/>
              </a:rPr>
              <a:t>                 Fonte: </a:t>
            </a:r>
            <a:r>
              <a:rPr lang="it-IT" sz="1400" b="1" dirty="0" smtClean="0">
                <a:solidFill>
                  <a:srgbClr val="1F4081"/>
                </a:solidFill>
                <a:latin typeface="Arial Narrow" pitchFamily="34" charset="0"/>
              </a:rPr>
              <a:t>Regione Marche</a:t>
            </a:r>
            <a:endParaRPr lang="it-IT" sz="1400" b="1" dirty="0">
              <a:solidFill>
                <a:srgbClr val="1F4081"/>
              </a:solidFill>
            </a:endParaRPr>
          </a:p>
        </p:txBody>
      </p:sp>
      <p:sp>
        <p:nvSpPr>
          <p:cNvPr id="9" name="Rettangolo 1"/>
          <p:cNvSpPr>
            <a:spLocks noChangeArrowheads="1"/>
          </p:cNvSpPr>
          <p:nvPr/>
        </p:nvSpPr>
        <p:spPr bwMode="auto">
          <a:xfrm>
            <a:off x="0" y="1290175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rgbClr val="003399"/>
                </a:solidFill>
              </a:rPr>
              <a:t>Numero dei dirigenti </a:t>
            </a:r>
            <a:br>
              <a:rPr lang="it-IT" b="1" dirty="0">
                <a:solidFill>
                  <a:srgbClr val="003399"/>
                </a:solidFill>
              </a:rPr>
            </a:br>
            <a:r>
              <a:rPr lang="it-IT" b="1" dirty="0">
                <a:solidFill>
                  <a:srgbClr val="003399"/>
                </a:solidFill>
              </a:rPr>
              <a:t> Andamento </a:t>
            </a:r>
            <a:r>
              <a:rPr lang="it-IT" b="1" dirty="0" smtClean="0">
                <a:solidFill>
                  <a:srgbClr val="003399"/>
                </a:solidFill>
              </a:rPr>
              <a:t>anni 2007-2011</a:t>
            </a:r>
            <a:endParaRPr lang="it-IT" b="1" dirty="0">
              <a:solidFill>
                <a:srgbClr val="003399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313" y="2108118"/>
            <a:ext cx="6849373" cy="4344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532801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3">
      <a:dk1>
        <a:srgbClr val="000099"/>
      </a:dk1>
      <a:lt1>
        <a:srgbClr val="FFFFFF"/>
      </a:lt1>
      <a:dk2>
        <a:srgbClr val="003399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82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tx1"/>
        </a:solidFill>
        <a:ln w="9525">
          <a:solidFill>
            <a:schemeClr val="bg1"/>
          </a:solidFill>
          <a:miter lim="800000"/>
          <a:headEnd/>
          <a:tailEnd/>
        </a:ln>
      </a:spPr>
      <a:bodyPr/>
      <a:lstStyle>
        <a:defPPr marL="342900" indent="-342900" algn="ctr" eaLnBrk="0" hangingPunct="0">
          <a:spcBef>
            <a:spcPct val="20000"/>
          </a:spcBef>
          <a:buClr>
            <a:schemeClr val="bg2"/>
          </a:buClr>
          <a:buSzPct val="75000"/>
          <a:buFont typeface="Wingdings" pitchFamily="2" charset="2"/>
          <a:buNone/>
          <a:defRPr sz="2800" b="1" kern="0" dirty="0">
            <a:latin typeface="+mn-lt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99"/>
        </a:dk1>
        <a:lt1>
          <a:srgbClr val="FFFFFF"/>
        </a:lt1>
        <a:dk2>
          <a:srgbClr val="003399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82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6393</TotalTime>
  <Words>416</Words>
  <Application>Microsoft Office PowerPoint</Application>
  <PresentationFormat>Presentazione su schermo (4:3)</PresentationFormat>
  <Paragraphs>120</Paragraphs>
  <Slides>17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Pixel</vt:lpstr>
      <vt:lpstr>Presentazione standard di PowerPoint</vt:lpstr>
      <vt:lpstr>COSTI DELLA POLITICA: -30 MILIONI EURO</vt:lpstr>
      <vt:lpstr>SPESA CONSULENZE PER 100 ABITANTI</vt:lpstr>
      <vt:lpstr>CONSULENZE MARCHE: -96%</vt:lpstr>
      <vt:lpstr>AUTO BLU: -95%</vt:lpstr>
      <vt:lpstr>COSTI COMPLESSIVI DELLE  AUTO DI SERVIZIO: -48%</vt:lpstr>
      <vt:lpstr>AUTISTI (COSTO): -48%</vt:lpstr>
      <vt:lpstr>AUTISTI (NUMERO): -48%</vt:lpstr>
      <vt:lpstr>IL TAGLIO DEI DIRIGENTI</vt:lpstr>
      <vt:lpstr>IL TAGLIO DEI DIRIGENTI</vt:lpstr>
      <vt:lpstr>IL TAGLIO DEL COSTO  DEI DIRIGENTI </vt:lpstr>
      <vt:lpstr>TAGLIATE LE INDENNITA’  DI RISULTATO DEI DIRIGENTI </vt:lpstr>
      <vt:lpstr>IL TAGLIO DELLA SPESA DEL PERSONALE</vt:lpstr>
      <vt:lpstr>LA RIDUZIONE DEL PERSONALE NON DIRIGENZIALE</vt:lpstr>
      <vt:lpstr>SALARIO ACCESSORIO DIRIGENTI E NON</vt:lpstr>
      <vt:lpstr>RIGORE DI BILANCIO E  SPENDING REVIEW NAZ.LE</vt:lpstr>
      <vt:lpstr>RIGORE DI BILANCIO E  SPENDING REVIEW NAZ.LE</vt:lpstr>
    </vt:vector>
  </TitlesOfParts>
  <Company>Regione Marche - 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fine anno</dc:title>
  <dc:creator>TCantelli</dc:creator>
  <cp:lastModifiedBy>Claudia Pasquini Regione Marche</cp:lastModifiedBy>
  <cp:revision>945</cp:revision>
  <cp:lastPrinted>2012-10-15T16:19:26Z</cp:lastPrinted>
  <dcterms:created xsi:type="dcterms:W3CDTF">2005-10-24T10:17:31Z</dcterms:created>
  <dcterms:modified xsi:type="dcterms:W3CDTF">2012-10-16T11:15:52Z</dcterms:modified>
</cp:coreProperties>
</file>