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8"/>
  </p:notesMasterIdLst>
  <p:sldIdLst>
    <p:sldId id="1197" r:id="rId2"/>
    <p:sldId id="1201" r:id="rId3"/>
    <p:sldId id="1225" r:id="rId4"/>
    <p:sldId id="1227" r:id="rId5"/>
    <p:sldId id="1200" r:id="rId6"/>
    <p:sldId id="1228" r:id="rId7"/>
    <p:sldId id="1219" r:id="rId8"/>
    <p:sldId id="1218" r:id="rId9"/>
    <p:sldId id="1260" r:id="rId10"/>
    <p:sldId id="1258" r:id="rId11"/>
    <p:sldId id="1220" r:id="rId12"/>
    <p:sldId id="1221" r:id="rId13"/>
    <p:sldId id="1104" r:id="rId14"/>
    <p:sldId id="1262" r:id="rId15"/>
    <p:sldId id="1240" r:id="rId16"/>
    <p:sldId id="1244" r:id="rId17"/>
    <p:sldId id="1243" r:id="rId18"/>
    <p:sldId id="1257" r:id="rId19"/>
    <p:sldId id="1252" r:id="rId20"/>
    <p:sldId id="1261" r:id="rId21"/>
    <p:sldId id="1246" r:id="rId22"/>
    <p:sldId id="1250" r:id="rId23"/>
    <p:sldId id="1263" r:id="rId24"/>
    <p:sldId id="1251" r:id="rId25"/>
    <p:sldId id="1247" r:id="rId26"/>
    <p:sldId id="1242" r:id="rId27"/>
    <p:sldId id="1150" r:id="rId28"/>
    <p:sldId id="1211" r:id="rId29"/>
    <p:sldId id="1208" r:id="rId30"/>
    <p:sldId id="1230" r:id="rId31"/>
    <p:sldId id="1231" r:id="rId32"/>
    <p:sldId id="1248" r:id="rId33"/>
    <p:sldId id="1229" r:id="rId34"/>
    <p:sldId id="1259" r:id="rId35"/>
    <p:sldId id="1214" r:id="rId36"/>
    <p:sldId id="1215" r:id="rId37"/>
    <p:sldId id="1216" r:id="rId38"/>
    <p:sldId id="1134" r:id="rId39"/>
    <p:sldId id="1135" r:id="rId40"/>
    <p:sldId id="1198" r:id="rId41"/>
    <p:sldId id="1206" r:id="rId42"/>
    <p:sldId id="1207" r:id="rId43"/>
    <p:sldId id="1212" r:id="rId44"/>
    <p:sldId id="1232" r:id="rId45"/>
    <p:sldId id="1141" r:id="rId46"/>
    <p:sldId id="1185" r:id="rId47"/>
  </p:sldIdLst>
  <p:sldSz cx="9144000" cy="6858000" type="screen4x3"/>
  <p:notesSz cx="6797675" cy="9926638"/>
  <p:defaultTextStyle>
    <a:defPPr>
      <a:defRPr lang="it-IT"/>
    </a:defPPr>
    <a:lvl1pPr algn="l" rtl="0" fontAlgn="base">
      <a:spcBef>
        <a:spcPct val="0"/>
      </a:spcBef>
      <a:spcAft>
        <a:spcPct val="0"/>
      </a:spcAft>
      <a:defRPr kern="1200">
        <a:solidFill>
          <a:schemeClr val="bg1"/>
        </a:solidFill>
        <a:latin typeface="Arial" charset="0"/>
        <a:ea typeface="+mn-ea"/>
        <a:cs typeface="+mn-cs"/>
      </a:defRPr>
    </a:lvl1pPr>
    <a:lvl2pPr marL="457200" algn="l" rtl="0" fontAlgn="base">
      <a:spcBef>
        <a:spcPct val="0"/>
      </a:spcBef>
      <a:spcAft>
        <a:spcPct val="0"/>
      </a:spcAft>
      <a:defRPr kern="1200">
        <a:solidFill>
          <a:schemeClr val="bg1"/>
        </a:solidFill>
        <a:latin typeface="Arial" charset="0"/>
        <a:ea typeface="+mn-ea"/>
        <a:cs typeface="+mn-cs"/>
      </a:defRPr>
    </a:lvl2pPr>
    <a:lvl3pPr marL="914400" algn="l" rtl="0" fontAlgn="base">
      <a:spcBef>
        <a:spcPct val="0"/>
      </a:spcBef>
      <a:spcAft>
        <a:spcPct val="0"/>
      </a:spcAft>
      <a:defRPr kern="1200">
        <a:solidFill>
          <a:schemeClr val="bg1"/>
        </a:solidFill>
        <a:latin typeface="Arial" charset="0"/>
        <a:ea typeface="+mn-ea"/>
        <a:cs typeface="+mn-cs"/>
      </a:defRPr>
    </a:lvl3pPr>
    <a:lvl4pPr marL="1371600" algn="l" rtl="0" fontAlgn="base">
      <a:spcBef>
        <a:spcPct val="0"/>
      </a:spcBef>
      <a:spcAft>
        <a:spcPct val="0"/>
      </a:spcAft>
      <a:defRPr kern="1200">
        <a:solidFill>
          <a:schemeClr val="bg1"/>
        </a:solidFill>
        <a:latin typeface="Arial" charset="0"/>
        <a:ea typeface="+mn-ea"/>
        <a:cs typeface="+mn-cs"/>
      </a:defRPr>
    </a:lvl4pPr>
    <a:lvl5pPr marL="1828800" algn="l" rtl="0" fontAlgn="base">
      <a:spcBef>
        <a:spcPct val="0"/>
      </a:spcBef>
      <a:spcAft>
        <a:spcPct val="0"/>
      </a:spcAft>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00"/>
    <a:srgbClr val="FF5050"/>
    <a:srgbClr val="006600"/>
    <a:srgbClr val="FF6600"/>
    <a:srgbClr val="008000"/>
    <a:srgbClr val="990033"/>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629" autoAdjust="0"/>
    <p:restoredTop sz="94675" autoAdjust="0"/>
  </p:normalViewPr>
  <p:slideViewPr>
    <p:cSldViewPr snapToGrid="0">
      <p:cViewPr varScale="1">
        <p:scale>
          <a:sx n="100" d="100"/>
          <a:sy n="100" d="100"/>
        </p:scale>
        <p:origin x="-10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1" y="1"/>
            <a:ext cx="2946576" cy="496888"/>
          </a:xfrm>
          <a:prstGeom prst="rect">
            <a:avLst/>
          </a:prstGeom>
          <a:noFill/>
          <a:ln w="9525">
            <a:noFill/>
            <a:miter lim="800000"/>
            <a:headEnd/>
            <a:tailEnd/>
          </a:ln>
          <a:effectLst/>
        </p:spPr>
        <p:txBody>
          <a:bodyPr vert="horz" wrap="square" lIns="92138" tIns="46069" rIns="92138" bIns="46069" numCol="1" anchor="t" anchorCtr="0" compatLnSpc="1">
            <a:prstTxWarp prst="textNoShape">
              <a:avLst/>
            </a:prstTxWarp>
          </a:bodyPr>
          <a:lstStyle>
            <a:lvl1pPr>
              <a:defRPr sz="1200">
                <a:solidFill>
                  <a:schemeClr val="tx1"/>
                </a:solidFill>
              </a:defRPr>
            </a:lvl1pPr>
          </a:lstStyle>
          <a:p>
            <a:pPr>
              <a:defRPr/>
            </a:pPr>
            <a:endParaRPr lang="it-IT"/>
          </a:p>
        </p:txBody>
      </p:sp>
      <p:sp>
        <p:nvSpPr>
          <p:cNvPr id="110595" name="Rectangle 3"/>
          <p:cNvSpPr>
            <a:spLocks noGrp="1" noChangeArrowheads="1"/>
          </p:cNvSpPr>
          <p:nvPr>
            <p:ph type="dt" idx="1"/>
          </p:nvPr>
        </p:nvSpPr>
        <p:spPr bwMode="auto">
          <a:xfrm>
            <a:off x="3849482" y="1"/>
            <a:ext cx="2946575" cy="496888"/>
          </a:xfrm>
          <a:prstGeom prst="rect">
            <a:avLst/>
          </a:prstGeom>
          <a:noFill/>
          <a:ln w="9525">
            <a:noFill/>
            <a:miter lim="800000"/>
            <a:headEnd/>
            <a:tailEnd/>
          </a:ln>
          <a:effectLst/>
        </p:spPr>
        <p:txBody>
          <a:bodyPr vert="horz" wrap="square" lIns="92138" tIns="46069" rIns="92138" bIns="46069" numCol="1" anchor="t" anchorCtr="0" compatLnSpc="1">
            <a:prstTxWarp prst="textNoShape">
              <a:avLst/>
            </a:prstTxWarp>
          </a:bodyPr>
          <a:lstStyle>
            <a:lvl1pPr algn="r">
              <a:defRPr sz="1200">
                <a:solidFill>
                  <a:schemeClr val="tx1"/>
                </a:solidFill>
              </a:defRPr>
            </a:lvl1pPr>
          </a:lstStyle>
          <a:p>
            <a:pPr>
              <a:defRPr/>
            </a:pPr>
            <a:endParaRPr lang="it-IT"/>
          </a:p>
        </p:txBody>
      </p:sp>
      <p:sp>
        <p:nvSpPr>
          <p:cNvPr id="942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0597" name="Rectangle 5"/>
          <p:cNvSpPr>
            <a:spLocks noGrp="1" noChangeArrowheads="1"/>
          </p:cNvSpPr>
          <p:nvPr>
            <p:ph type="body" sz="quarter" idx="3"/>
          </p:nvPr>
        </p:nvSpPr>
        <p:spPr bwMode="auto">
          <a:xfrm>
            <a:off x="679606" y="4714875"/>
            <a:ext cx="5438464" cy="4467225"/>
          </a:xfrm>
          <a:prstGeom prst="rect">
            <a:avLst/>
          </a:prstGeom>
          <a:noFill/>
          <a:ln w="9525">
            <a:noFill/>
            <a:miter lim="800000"/>
            <a:headEnd/>
            <a:tailEnd/>
          </a:ln>
          <a:effectLst/>
        </p:spPr>
        <p:txBody>
          <a:bodyPr vert="horz" wrap="square" lIns="92138" tIns="46069" rIns="92138" bIns="46069"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10598" name="Rectangle 6"/>
          <p:cNvSpPr>
            <a:spLocks noGrp="1" noChangeArrowheads="1"/>
          </p:cNvSpPr>
          <p:nvPr>
            <p:ph type="ftr" sz="quarter" idx="4"/>
          </p:nvPr>
        </p:nvSpPr>
        <p:spPr bwMode="auto">
          <a:xfrm>
            <a:off x="1" y="9428164"/>
            <a:ext cx="2946576" cy="496887"/>
          </a:xfrm>
          <a:prstGeom prst="rect">
            <a:avLst/>
          </a:prstGeom>
          <a:noFill/>
          <a:ln w="9525">
            <a:noFill/>
            <a:miter lim="800000"/>
            <a:headEnd/>
            <a:tailEnd/>
          </a:ln>
          <a:effectLst/>
        </p:spPr>
        <p:txBody>
          <a:bodyPr vert="horz" wrap="square" lIns="92138" tIns="46069" rIns="92138" bIns="46069" numCol="1" anchor="b" anchorCtr="0" compatLnSpc="1">
            <a:prstTxWarp prst="textNoShape">
              <a:avLst/>
            </a:prstTxWarp>
          </a:bodyPr>
          <a:lstStyle>
            <a:lvl1pPr>
              <a:defRPr sz="1200">
                <a:solidFill>
                  <a:schemeClr val="tx1"/>
                </a:solidFill>
              </a:defRPr>
            </a:lvl1pPr>
          </a:lstStyle>
          <a:p>
            <a:pPr>
              <a:defRPr/>
            </a:pPr>
            <a:endParaRPr lang="it-IT"/>
          </a:p>
        </p:txBody>
      </p:sp>
      <p:sp>
        <p:nvSpPr>
          <p:cNvPr id="110599" name="Rectangle 7"/>
          <p:cNvSpPr>
            <a:spLocks noGrp="1" noChangeArrowheads="1"/>
          </p:cNvSpPr>
          <p:nvPr>
            <p:ph type="sldNum" sz="quarter" idx="5"/>
          </p:nvPr>
        </p:nvSpPr>
        <p:spPr bwMode="auto">
          <a:xfrm>
            <a:off x="3849482" y="9428164"/>
            <a:ext cx="2946575" cy="496887"/>
          </a:xfrm>
          <a:prstGeom prst="rect">
            <a:avLst/>
          </a:prstGeom>
          <a:noFill/>
          <a:ln w="9525">
            <a:noFill/>
            <a:miter lim="800000"/>
            <a:headEnd/>
            <a:tailEnd/>
          </a:ln>
          <a:effectLst/>
        </p:spPr>
        <p:txBody>
          <a:bodyPr vert="horz" wrap="square" lIns="92138" tIns="46069" rIns="92138" bIns="46069" numCol="1" anchor="b" anchorCtr="0" compatLnSpc="1">
            <a:prstTxWarp prst="textNoShape">
              <a:avLst/>
            </a:prstTxWarp>
          </a:bodyPr>
          <a:lstStyle>
            <a:lvl1pPr algn="r">
              <a:defRPr sz="1200">
                <a:solidFill>
                  <a:schemeClr val="tx1"/>
                </a:solidFill>
              </a:defRPr>
            </a:lvl1pPr>
          </a:lstStyle>
          <a:p>
            <a:pPr>
              <a:defRPr/>
            </a:pPr>
            <a:fld id="{1F79BA46-83B0-4949-BE25-06061BD81A81}" type="slidenum">
              <a:rPr lang="it-IT"/>
              <a:pPr>
                <a:defRPr/>
              </a:pPr>
              <a:t>‹N›</a:t>
            </a:fld>
            <a:endParaRPr lang="it-IT"/>
          </a:p>
        </p:txBody>
      </p:sp>
    </p:spTree>
    <p:extLst>
      <p:ext uri="{BB962C8B-B14F-4D97-AF65-F5344CB8AC3E}">
        <p14:creationId xmlns:p14="http://schemas.microsoft.com/office/powerpoint/2010/main" val="2623139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a:ln/>
        </p:spPr>
      </p:sp>
      <p:sp>
        <p:nvSpPr>
          <p:cNvPr id="43011" name="Segnaposto note 2"/>
          <p:cNvSpPr>
            <a:spLocks noGrp="1"/>
          </p:cNvSpPr>
          <p:nvPr>
            <p:ph type="body" idx="1"/>
          </p:nvPr>
        </p:nvSpPr>
        <p:spPr>
          <a:noFill/>
          <a:ln/>
        </p:spPr>
        <p:txBody>
          <a:bodyPr/>
          <a:lstStyle/>
          <a:p>
            <a:r>
              <a:rPr lang="it-IT" smtClean="0"/>
              <a:t>Diffusione\Becchetti\Contesto\lavoro.xlsx foglio “lavoro trim”</a:t>
            </a:r>
          </a:p>
        </p:txBody>
      </p:sp>
      <p:sp>
        <p:nvSpPr>
          <p:cNvPr id="40964" name="Segnaposto numero diapositiva 3"/>
          <p:cNvSpPr>
            <a:spLocks noGrp="1"/>
          </p:cNvSpPr>
          <p:nvPr>
            <p:ph type="sldNum" sz="quarter" idx="5"/>
          </p:nvPr>
        </p:nvSpPr>
        <p:spPr>
          <a:extLst/>
        </p:spPr>
        <p:txBody>
          <a:bodyPr/>
          <a:lstStyle>
            <a:lvl1pPr eaLnBrk="0" hangingPunct="0">
              <a:defRPr>
                <a:solidFill>
                  <a:schemeClr val="bg1"/>
                </a:solidFill>
                <a:latin typeface="Arial" charset="0"/>
              </a:defRPr>
            </a:lvl1pPr>
            <a:lvl2pPr marL="742950" indent="-285750" eaLnBrk="0" hangingPunct="0">
              <a:defRPr>
                <a:solidFill>
                  <a:schemeClr val="bg1"/>
                </a:solidFill>
                <a:latin typeface="Arial" charset="0"/>
              </a:defRPr>
            </a:lvl2pPr>
            <a:lvl3pPr marL="1143000" indent="-228600" eaLnBrk="0" hangingPunct="0">
              <a:defRPr>
                <a:solidFill>
                  <a:schemeClr val="bg1"/>
                </a:solidFill>
                <a:latin typeface="Arial" charset="0"/>
              </a:defRPr>
            </a:lvl3pPr>
            <a:lvl4pPr marL="1600200" indent="-228600" eaLnBrk="0" hangingPunct="0">
              <a:defRPr>
                <a:solidFill>
                  <a:schemeClr val="bg1"/>
                </a:solidFill>
                <a:latin typeface="Arial" charset="0"/>
              </a:defRPr>
            </a:lvl4pPr>
            <a:lvl5pPr marL="2057400" indent="-228600" eaLnBrk="0" hangingPunct="0">
              <a:defRPr>
                <a:solidFill>
                  <a:schemeClr val="bg1"/>
                </a:solidFill>
                <a:latin typeface="Arial" charset="0"/>
              </a:defRPr>
            </a:lvl5pPr>
            <a:lvl6pPr marL="2514600" indent="-228600" eaLnBrk="0" fontAlgn="base" hangingPunct="0">
              <a:spcBef>
                <a:spcPct val="0"/>
              </a:spcBef>
              <a:spcAft>
                <a:spcPct val="0"/>
              </a:spcAft>
              <a:defRPr>
                <a:solidFill>
                  <a:schemeClr val="bg1"/>
                </a:solidFill>
                <a:latin typeface="Arial" charset="0"/>
              </a:defRPr>
            </a:lvl6pPr>
            <a:lvl7pPr marL="2971800" indent="-228600" eaLnBrk="0" fontAlgn="base" hangingPunct="0">
              <a:spcBef>
                <a:spcPct val="0"/>
              </a:spcBef>
              <a:spcAft>
                <a:spcPct val="0"/>
              </a:spcAft>
              <a:defRPr>
                <a:solidFill>
                  <a:schemeClr val="bg1"/>
                </a:solidFill>
                <a:latin typeface="Arial" charset="0"/>
              </a:defRPr>
            </a:lvl7pPr>
            <a:lvl8pPr marL="3429000" indent="-228600" eaLnBrk="0" fontAlgn="base" hangingPunct="0">
              <a:spcBef>
                <a:spcPct val="0"/>
              </a:spcBef>
              <a:spcAft>
                <a:spcPct val="0"/>
              </a:spcAft>
              <a:defRPr>
                <a:solidFill>
                  <a:schemeClr val="bg1"/>
                </a:solidFill>
                <a:latin typeface="Arial" charset="0"/>
              </a:defRPr>
            </a:lvl8pPr>
            <a:lvl9pPr marL="3886200" indent="-228600" eaLnBrk="0" fontAlgn="base" hangingPunct="0">
              <a:spcBef>
                <a:spcPct val="0"/>
              </a:spcBef>
              <a:spcAft>
                <a:spcPct val="0"/>
              </a:spcAft>
              <a:defRPr>
                <a:solidFill>
                  <a:schemeClr val="bg1"/>
                </a:solidFill>
                <a:latin typeface="Arial" charset="0"/>
              </a:defRPr>
            </a:lvl9pPr>
          </a:lstStyle>
          <a:p>
            <a:pPr eaLnBrk="1" hangingPunct="1">
              <a:defRPr/>
            </a:pPr>
            <a:fld id="{D4DF2861-D0BA-4F24-BA2C-E192B2845871}" type="slidenum">
              <a:rPr lang="it-IT" smtClean="0">
                <a:solidFill>
                  <a:schemeClr val="tx1"/>
                </a:solidFill>
              </a:rPr>
              <a:pPr eaLnBrk="1" hangingPunct="1">
                <a:defRPr/>
              </a:pPr>
              <a:t>2</a:t>
            </a:fld>
            <a:endParaRPr lang="it-IT"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a:ln/>
        </p:spPr>
      </p:sp>
      <p:sp>
        <p:nvSpPr>
          <p:cNvPr id="604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0672"/>
            <a:endParaRPr lang="it-IT" dirty="0" smtClean="0"/>
          </a:p>
        </p:txBody>
      </p:sp>
      <p:sp>
        <p:nvSpPr>
          <p:cNvPr id="65540" name="Segnaposto numero diapositiva 3"/>
          <p:cNvSpPr>
            <a:spLocks noGrp="1"/>
          </p:cNvSpPr>
          <p:nvPr>
            <p:ph type="sldNum" sz="quarter" idx="5"/>
          </p:nvPr>
        </p:nvSpPr>
        <p:spPr>
          <a:extLst/>
        </p:spPr>
        <p:txBody>
          <a:bodyPr/>
          <a:lstStyle>
            <a:lvl1pPr eaLnBrk="0" hangingPunct="0">
              <a:defRPr>
                <a:solidFill>
                  <a:schemeClr val="bg1"/>
                </a:solidFill>
                <a:latin typeface="Arial" charset="0"/>
              </a:defRPr>
            </a:lvl1pPr>
            <a:lvl2pPr marL="742887" indent="-285726" eaLnBrk="0" hangingPunct="0">
              <a:defRPr>
                <a:solidFill>
                  <a:schemeClr val="bg1"/>
                </a:solidFill>
                <a:latin typeface="Arial" charset="0"/>
              </a:defRPr>
            </a:lvl2pPr>
            <a:lvl3pPr marL="1142904" indent="-228581" eaLnBrk="0" hangingPunct="0">
              <a:defRPr>
                <a:solidFill>
                  <a:schemeClr val="bg1"/>
                </a:solidFill>
                <a:latin typeface="Arial" charset="0"/>
              </a:defRPr>
            </a:lvl3pPr>
            <a:lvl4pPr marL="1600065" indent="-228581" eaLnBrk="0" hangingPunct="0">
              <a:defRPr>
                <a:solidFill>
                  <a:schemeClr val="bg1"/>
                </a:solidFill>
                <a:latin typeface="Arial" charset="0"/>
              </a:defRPr>
            </a:lvl4pPr>
            <a:lvl5pPr marL="2057226" indent="-228581" eaLnBrk="0" hangingPunct="0">
              <a:defRPr>
                <a:solidFill>
                  <a:schemeClr val="bg1"/>
                </a:solidFill>
                <a:latin typeface="Arial" charset="0"/>
              </a:defRPr>
            </a:lvl5pPr>
            <a:lvl6pPr marL="2514387" indent="-228581" eaLnBrk="0" fontAlgn="base" hangingPunct="0">
              <a:spcBef>
                <a:spcPct val="0"/>
              </a:spcBef>
              <a:spcAft>
                <a:spcPct val="0"/>
              </a:spcAft>
              <a:defRPr>
                <a:solidFill>
                  <a:schemeClr val="bg1"/>
                </a:solidFill>
                <a:latin typeface="Arial" charset="0"/>
              </a:defRPr>
            </a:lvl6pPr>
            <a:lvl7pPr marL="2971549" indent="-228581" eaLnBrk="0" fontAlgn="base" hangingPunct="0">
              <a:spcBef>
                <a:spcPct val="0"/>
              </a:spcBef>
              <a:spcAft>
                <a:spcPct val="0"/>
              </a:spcAft>
              <a:defRPr>
                <a:solidFill>
                  <a:schemeClr val="bg1"/>
                </a:solidFill>
                <a:latin typeface="Arial" charset="0"/>
              </a:defRPr>
            </a:lvl7pPr>
            <a:lvl8pPr marL="3428710" indent="-228581" eaLnBrk="0" fontAlgn="base" hangingPunct="0">
              <a:spcBef>
                <a:spcPct val="0"/>
              </a:spcBef>
              <a:spcAft>
                <a:spcPct val="0"/>
              </a:spcAft>
              <a:defRPr>
                <a:solidFill>
                  <a:schemeClr val="bg1"/>
                </a:solidFill>
                <a:latin typeface="Arial" charset="0"/>
              </a:defRPr>
            </a:lvl8pPr>
            <a:lvl9pPr marL="3885871" indent="-228581" eaLnBrk="0" fontAlgn="base" hangingPunct="0">
              <a:spcBef>
                <a:spcPct val="0"/>
              </a:spcBef>
              <a:spcAft>
                <a:spcPct val="0"/>
              </a:spcAft>
              <a:defRPr>
                <a:solidFill>
                  <a:schemeClr val="bg1"/>
                </a:solidFill>
                <a:latin typeface="Arial" charset="0"/>
              </a:defRPr>
            </a:lvl9pPr>
          </a:lstStyle>
          <a:p>
            <a:pPr eaLnBrk="1" hangingPunct="1">
              <a:defRPr/>
            </a:pPr>
            <a:fld id="{F082176C-F906-4071-890A-540AA5B95059}" type="slidenum">
              <a:rPr lang="it-IT" smtClean="0">
                <a:solidFill>
                  <a:schemeClr val="tx1"/>
                </a:solidFill>
              </a:rPr>
              <a:pPr eaLnBrk="1" hangingPunct="1">
                <a:defRPr/>
              </a:pPr>
              <a:t>40</a:t>
            </a:fld>
            <a:endParaRPr lang="it-IT" smtClean="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egnaposto immagine diapositiva 1"/>
          <p:cNvSpPr>
            <a:spLocks noGrp="1" noRot="1" noChangeAspect="1" noTextEdit="1"/>
          </p:cNvSpPr>
          <p:nvPr>
            <p:ph type="sldImg"/>
          </p:nvPr>
        </p:nvSpPr>
        <p:spPr>
          <a:ln/>
        </p:spPr>
      </p:sp>
      <p:sp>
        <p:nvSpPr>
          <p:cNvPr id="105475" name="Segnaposto note 2"/>
          <p:cNvSpPr>
            <a:spLocks noGrp="1"/>
          </p:cNvSpPr>
          <p:nvPr>
            <p:ph type="body" idx="1"/>
          </p:nvPr>
        </p:nvSpPr>
        <p:spPr>
          <a:noFill/>
          <a:ln/>
        </p:spPr>
        <p:txBody>
          <a:bodyPr/>
          <a:lstStyle/>
          <a:p>
            <a:r>
              <a:rPr lang="it-IT" dirty="0" err="1" smtClean="0">
                <a:latin typeface="Arial" pitchFamily="34" charset="0"/>
              </a:rPr>
              <a:t>Documenti_SIS</a:t>
            </a:r>
            <a:r>
              <a:rPr lang="it-IT" dirty="0" smtClean="0">
                <a:latin typeface="Arial" pitchFamily="34" charset="0"/>
              </a:rPr>
              <a:t>\Diffusione BKP 10_01_2012\BECCHETTI\Giornata delle Marche 2012\</a:t>
            </a:r>
            <a:r>
              <a:rPr lang="it-IT" dirty="0" err="1" smtClean="0">
                <a:latin typeface="Arial" pitchFamily="34" charset="0"/>
              </a:rPr>
              <a:t>debito_contratto</a:t>
            </a:r>
            <a:r>
              <a:rPr lang="it-IT" dirty="0" smtClean="0">
                <a:latin typeface="Arial" pitchFamily="34" charset="0"/>
              </a:rPr>
              <a:t>_ nov2012.xlsx    foglio evasione</a:t>
            </a:r>
          </a:p>
        </p:txBody>
      </p:sp>
      <p:sp>
        <p:nvSpPr>
          <p:cNvPr id="105476" name="Segnaposto numero diapositiva 3"/>
          <p:cNvSpPr>
            <a:spLocks noGrp="1"/>
          </p:cNvSpPr>
          <p:nvPr>
            <p:ph type="sldNum" sz="quarter" idx="5"/>
          </p:nvPr>
        </p:nvSpPr>
        <p:spPr>
          <a:noFill/>
        </p:spPr>
        <p:txBody>
          <a:bodyPr/>
          <a:lstStyle/>
          <a:p>
            <a:fld id="{69E1A921-5A2C-4A2E-92FA-1243F839354B}" type="slidenum">
              <a:rPr lang="it-IT" smtClean="0">
                <a:latin typeface="Arial" pitchFamily="34" charset="0"/>
              </a:rPr>
              <a:pPr/>
              <a:t>41</a:t>
            </a:fld>
            <a:endParaRPr lang="it-IT"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a:ln/>
        </p:spPr>
      </p:sp>
      <p:sp>
        <p:nvSpPr>
          <p:cNvPr id="604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0672"/>
            <a:endParaRPr lang="it-IT" dirty="0" smtClean="0"/>
          </a:p>
        </p:txBody>
      </p:sp>
      <p:sp>
        <p:nvSpPr>
          <p:cNvPr id="65540" name="Segnaposto numero diapositiva 3"/>
          <p:cNvSpPr>
            <a:spLocks noGrp="1"/>
          </p:cNvSpPr>
          <p:nvPr>
            <p:ph type="sldNum" sz="quarter" idx="5"/>
          </p:nvPr>
        </p:nvSpPr>
        <p:spPr>
          <a:extLst/>
        </p:spPr>
        <p:txBody>
          <a:bodyPr/>
          <a:lstStyle>
            <a:lvl1pPr eaLnBrk="0" hangingPunct="0">
              <a:defRPr>
                <a:solidFill>
                  <a:schemeClr val="bg1"/>
                </a:solidFill>
                <a:latin typeface="Arial" charset="0"/>
              </a:defRPr>
            </a:lvl1pPr>
            <a:lvl2pPr marL="742887" indent="-285726" eaLnBrk="0" hangingPunct="0">
              <a:defRPr>
                <a:solidFill>
                  <a:schemeClr val="bg1"/>
                </a:solidFill>
                <a:latin typeface="Arial" charset="0"/>
              </a:defRPr>
            </a:lvl2pPr>
            <a:lvl3pPr marL="1142904" indent="-228581" eaLnBrk="0" hangingPunct="0">
              <a:defRPr>
                <a:solidFill>
                  <a:schemeClr val="bg1"/>
                </a:solidFill>
                <a:latin typeface="Arial" charset="0"/>
              </a:defRPr>
            </a:lvl3pPr>
            <a:lvl4pPr marL="1600065" indent="-228581" eaLnBrk="0" hangingPunct="0">
              <a:defRPr>
                <a:solidFill>
                  <a:schemeClr val="bg1"/>
                </a:solidFill>
                <a:latin typeface="Arial" charset="0"/>
              </a:defRPr>
            </a:lvl4pPr>
            <a:lvl5pPr marL="2057226" indent="-228581" eaLnBrk="0" hangingPunct="0">
              <a:defRPr>
                <a:solidFill>
                  <a:schemeClr val="bg1"/>
                </a:solidFill>
                <a:latin typeface="Arial" charset="0"/>
              </a:defRPr>
            </a:lvl5pPr>
            <a:lvl6pPr marL="2514387" indent="-228581" eaLnBrk="0" fontAlgn="base" hangingPunct="0">
              <a:spcBef>
                <a:spcPct val="0"/>
              </a:spcBef>
              <a:spcAft>
                <a:spcPct val="0"/>
              </a:spcAft>
              <a:defRPr>
                <a:solidFill>
                  <a:schemeClr val="bg1"/>
                </a:solidFill>
                <a:latin typeface="Arial" charset="0"/>
              </a:defRPr>
            </a:lvl6pPr>
            <a:lvl7pPr marL="2971549" indent="-228581" eaLnBrk="0" fontAlgn="base" hangingPunct="0">
              <a:spcBef>
                <a:spcPct val="0"/>
              </a:spcBef>
              <a:spcAft>
                <a:spcPct val="0"/>
              </a:spcAft>
              <a:defRPr>
                <a:solidFill>
                  <a:schemeClr val="bg1"/>
                </a:solidFill>
                <a:latin typeface="Arial" charset="0"/>
              </a:defRPr>
            </a:lvl7pPr>
            <a:lvl8pPr marL="3428710" indent="-228581" eaLnBrk="0" fontAlgn="base" hangingPunct="0">
              <a:spcBef>
                <a:spcPct val="0"/>
              </a:spcBef>
              <a:spcAft>
                <a:spcPct val="0"/>
              </a:spcAft>
              <a:defRPr>
                <a:solidFill>
                  <a:schemeClr val="bg1"/>
                </a:solidFill>
                <a:latin typeface="Arial" charset="0"/>
              </a:defRPr>
            </a:lvl8pPr>
            <a:lvl9pPr marL="3885871" indent="-228581" eaLnBrk="0" fontAlgn="base" hangingPunct="0">
              <a:spcBef>
                <a:spcPct val="0"/>
              </a:spcBef>
              <a:spcAft>
                <a:spcPct val="0"/>
              </a:spcAft>
              <a:defRPr>
                <a:solidFill>
                  <a:schemeClr val="bg1"/>
                </a:solidFill>
                <a:latin typeface="Arial" charset="0"/>
              </a:defRPr>
            </a:lvl9pPr>
          </a:lstStyle>
          <a:p>
            <a:pPr eaLnBrk="1" hangingPunct="1">
              <a:defRPr/>
            </a:pPr>
            <a:fld id="{F082176C-F906-4071-890A-540AA5B95059}" type="slidenum">
              <a:rPr lang="it-IT" smtClean="0">
                <a:solidFill>
                  <a:schemeClr val="tx1"/>
                </a:solidFill>
              </a:rPr>
              <a:pPr eaLnBrk="1" hangingPunct="1">
                <a:defRPr/>
              </a:pPr>
              <a:t>42</a:t>
            </a:fld>
            <a:endParaRPr lang="it-IT" smtClean="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egnaposto immagine diapositiva 1"/>
          <p:cNvSpPr>
            <a:spLocks noGrp="1" noRot="1" noChangeAspect="1" noTextEdit="1"/>
          </p:cNvSpPr>
          <p:nvPr>
            <p:ph type="sldImg"/>
          </p:nvPr>
        </p:nvSpPr>
        <p:spPr>
          <a:ln/>
        </p:spPr>
      </p:sp>
      <p:sp>
        <p:nvSpPr>
          <p:cNvPr id="103427" name="Segnaposto note 2"/>
          <p:cNvSpPr>
            <a:spLocks noGrp="1"/>
          </p:cNvSpPr>
          <p:nvPr>
            <p:ph type="body" idx="1"/>
          </p:nvPr>
        </p:nvSpPr>
        <p:spPr>
          <a:noFill/>
          <a:ln/>
        </p:spPr>
        <p:txBody>
          <a:bodyPr/>
          <a:lstStyle/>
          <a:p>
            <a:r>
              <a:rPr lang="it-IT" dirty="0" err="1" smtClean="0">
                <a:latin typeface="Arial" pitchFamily="34" charset="0"/>
              </a:rPr>
              <a:t>Documenti_SIS</a:t>
            </a:r>
            <a:r>
              <a:rPr lang="it-IT" dirty="0" smtClean="0">
                <a:latin typeface="Arial" pitchFamily="34" charset="0"/>
              </a:rPr>
              <a:t>\Diffusione BKP 10_01_2012\BECCHETTI\Giornata delle Marche 2012\</a:t>
            </a:r>
            <a:r>
              <a:rPr lang="it-IT" dirty="0" err="1" smtClean="0">
                <a:latin typeface="Arial" pitchFamily="34" charset="0"/>
              </a:rPr>
              <a:t>debito_contratto</a:t>
            </a:r>
            <a:r>
              <a:rPr lang="it-IT" dirty="0" smtClean="0">
                <a:latin typeface="Arial" pitchFamily="34" charset="0"/>
              </a:rPr>
              <a:t>_ nov2012.xlsx  foglio  pressione fiscale</a:t>
            </a:r>
          </a:p>
        </p:txBody>
      </p:sp>
      <p:sp>
        <p:nvSpPr>
          <p:cNvPr id="103428" name="Segnaposto numero diapositiva 3"/>
          <p:cNvSpPr>
            <a:spLocks noGrp="1"/>
          </p:cNvSpPr>
          <p:nvPr>
            <p:ph type="sldNum" sz="quarter" idx="5"/>
          </p:nvPr>
        </p:nvSpPr>
        <p:spPr>
          <a:noFill/>
        </p:spPr>
        <p:txBody>
          <a:bodyPr/>
          <a:lstStyle/>
          <a:p>
            <a:fld id="{7C4DFCB4-E1D4-44DE-B3CF-5A69064A1311}" type="slidenum">
              <a:rPr lang="it-IT" smtClean="0">
                <a:latin typeface="Arial" pitchFamily="34" charset="0"/>
              </a:rPr>
              <a:pPr/>
              <a:t>43</a:t>
            </a:fld>
            <a:endParaRPr lang="it-IT"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a:ln/>
        </p:spPr>
      </p:sp>
      <p:sp>
        <p:nvSpPr>
          <p:cNvPr id="102403" name="Segnaposto note 2"/>
          <p:cNvSpPr>
            <a:spLocks noGrp="1"/>
          </p:cNvSpPr>
          <p:nvPr>
            <p:ph type="body" idx="1"/>
          </p:nvPr>
        </p:nvSpPr>
        <p:spPr>
          <a:noFill/>
          <a:ln/>
        </p:spPr>
        <p:txBody>
          <a:bodyPr/>
          <a:lstStyle/>
          <a:p>
            <a:r>
              <a:rPr lang="it-IT" dirty="0" err="1" smtClean="0">
                <a:latin typeface="Arial" pitchFamily="34" charset="0"/>
              </a:rPr>
              <a:t>Documenti_SIS</a:t>
            </a:r>
            <a:r>
              <a:rPr lang="it-IT" dirty="0" smtClean="0">
                <a:latin typeface="Arial" pitchFamily="34" charset="0"/>
              </a:rPr>
              <a:t>\Diffusione BKP 10_01_2012\BECCHETTI\Giornata delle Marche 2012 foglio</a:t>
            </a:r>
          </a:p>
        </p:txBody>
      </p:sp>
      <p:sp>
        <p:nvSpPr>
          <p:cNvPr id="102404" name="Segnaposto numero diapositiva 3"/>
          <p:cNvSpPr>
            <a:spLocks noGrp="1"/>
          </p:cNvSpPr>
          <p:nvPr>
            <p:ph type="sldNum" sz="quarter" idx="5"/>
          </p:nvPr>
        </p:nvSpPr>
        <p:spPr>
          <a:noFill/>
        </p:spPr>
        <p:txBody>
          <a:bodyPr/>
          <a:lstStyle/>
          <a:p>
            <a:fld id="{DF928AE4-1BF5-4A8E-BDAC-54534FC4BD02}" type="slidenum">
              <a:rPr lang="it-IT" smtClean="0">
                <a:latin typeface="Arial" pitchFamily="34" charset="0"/>
              </a:rPr>
              <a:pPr/>
              <a:t>44</a:t>
            </a:fld>
            <a:endParaRPr lang="it-IT"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immagine diapositiva 1"/>
          <p:cNvSpPr>
            <a:spLocks noGrp="1" noRot="1" noChangeAspect="1" noTextEdit="1"/>
          </p:cNvSpPr>
          <p:nvPr>
            <p:ph type="sldImg"/>
          </p:nvPr>
        </p:nvSpPr>
        <p:spPr>
          <a:ln/>
        </p:spPr>
      </p:sp>
      <p:sp>
        <p:nvSpPr>
          <p:cNvPr id="10243" name="Segnaposto note 2"/>
          <p:cNvSpPr>
            <a:spLocks noGrp="1"/>
          </p:cNvSpPr>
          <p:nvPr>
            <p:ph type="body" idx="1"/>
          </p:nvPr>
        </p:nvSpPr>
        <p:spPr>
          <a:noFill/>
          <a:ln/>
        </p:spPr>
        <p:txBody>
          <a:bodyPr/>
          <a:lstStyle/>
          <a:p>
            <a:r>
              <a:rPr lang="it-IT" dirty="0" smtClean="0"/>
              <a:t>W</a:t>
            </a:r>
            <a:r>
              <a:rPr lang="it-IT" smtClean="0"/>
              <a:t>:\Diffusione\Becchetti\2012\costi consigli regionali da Il Giornale del 20_9_2012.xlsx</a:t>
            </a:r>
            <a:endParaRPr lang="it-IT" dirty="0" smtClean="0"/>
          </a:p>
        </p:txBody>
      </p:sp>
      <p:sp>
        <p:nvSpPr>
          <p:cNvPr id="10244" name="Segnaposto numero diapositiva 3"/>
          <p:cNvSpPr>
            <a:spLocks noGrp="1"/>
          </p:cNvSpPr>
          <p:nvPr>
            <p:ph type="sldNum" sz="quarter" idx="5"/>
          </p:nvPr>
        </p:nvSpPr>
        <p:spPr>
          <a:extLst/>
        </p:spPr>
        <p:txBody>
          <a:bodyPr/>
          <a:lstStyle>
            <a:lvl1pPr eaLnBrk="0" hangingPunct="0">
              <a:defRPr>
                <a:solidFill>
                  <a:schemeClr val="bg1"/>
                </a:solidFill>
                <a:latin typeface="Arial" charset="0"/>
              </a:defRPr>
            </a:lvl1pPr>
            <a:lvl2pPr marL="742885" indent="-285725" eaLnBrk="0" hangingPunct="0">
              <a:defRPr>
                <a:solidFill>
                  <a:schemeClr val="bg1"/>
                </a:solidFill>
                <a:latin typeface="Arial" charset="0"/>
              </a:defRPr>
            </a:lvl2pPr>
            <a:lvl3pPr marL="1142901" indent="-228580" eaLnBrk="0" hangingPunct="0">
              <a:defRPr>
                <a:solidFill>
                  <a:schemeClr val="bg1"/>
                </a:solidFill>
                <a:latin typeface="Arial" charset="0"/>
              </a:defRPr>
            </a:lvl3pPr>
            <a:lvl4pPr marL="1600062" indent="-228580" eaLnBrk="0" hangingPunct="0">
              <a:defRPr>
                <a:solidFill>
                  <a:schemeClr val="bg1"/>
                </a:solidFill>
                <a:latin typeface="Arial" charset="0"/>
              </a:defRPr>
            </a:lvl4pPr>
            <a:lvl5pPr marL="2057222" indent="-228580" eaLnBrk="0" hangingPunct="0">
              <a:defRPr>
                <a:solidFill>
                  <a:schemeClr val="bg1"/>
                </a:solidFill>
                <a:latin typeface="Arial" charset="0"/>
              </a:defRPr>
            </a:lvl5pPr>
            <a:lvl6pPr marL="2514383" indent="-228580" eaLnBrk="0" fontAlgn="base" hangingPunct="0">
              <a:spcBef>
                <a:spcPct val="0"/>
              </a:spcBef>
              <a:spcAft>
                <a:spcPct val="0"/>
              </a:spcAft>
              <a:defRPr>
                <a:solidFill>
                  <a:schemeClr val="bg1"/>
                </a:solidFill>
                <a:latin typeface="Arial" charset="0"/>
              </a:defRPr>
            </a:lvl6pPr>
            <a:lvl7pPr marL="2971543" indent="-228580" eaLnBrk="0" fontAlgn="base" hangingPunct="0">
              <a:spcBef>
                <a:spcPct val="0"/>
              </a:spcBef>
              <a:spcAft>
                <a:spcPct val="0"/>
              </a:spcAft>
              <a:defRPr>
                <a:solidFill>
                  <a:schemeClr val="bg1"/>
                </a:solidFill>
                <a:latin typeface="Arial" charset="0"/>
              </a:defRPr>
            </a:lvl7pPr>
            <a:lvl8pPr marL="3428704" indent="-228580" eaLnBrk="0" fontAlgn="base" hangingPunct="0">
              <a:spcBef>
                <a:spcPct val="0"/>
              </a:spcBef>
              <a:spcAft>
                <a:spcPct val="0"/>
              </a:spcAft>
              <a:defRPr>
                <a:solidFill>
                  <a:schemeClr val="bg1"/>
                </a:solidFill>
                <a:latin typeface="Arial" charset="0"/>
              </a:defRPr>
            </a:lvl8pPr>
            <a:lvl9pPr marL="3885864" indent="-228580" eaLnBrk="0" fontAlgn="base" hangingPunct="0">
              <a:spcBef>
                <a:spcPct val="0"/>
              </a:spcBef>
              <a:spcAft>
                <a:spcPct val="0"/>
              </a:spcAft>
              <a:defRPr>
                <a:solidFill>
                  <a:schemeClr val="bg1"/>
                </a:solidFill>
                <a:latin typeface="Arial" charset="0"/>
              </a:defRPr>
            </a:lvl9pPr>
          </a:lstStyle>
          <a:p>
            <a:pPr eaLnBrk="1" hangingPunct="1">
              <a:defRPr/>
            </a:pPr>
            <a:fld id="{AB0E2DC0-9A96-4603-9423-075B723C5C7D}" type="slidenum">
              <a:rPr lang="it-IT" smtClean="0">
                <a:solidFill>
                  <a:schemeClr val="tx1"/>
                </a:solidFill>
              </a:rPr>
              <a:pPr eaLnBrk="1" hangingPunct="1">
                <a:defRPr/>
              </a:pPr>
              <a:t>45</a:t>
            </a:fld>
            <a:endParaRPr lang="it-IT" smtClean="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\Diffusione\BECCHETTI\Giornata delle Marche\dati dal personale 29_11\file da personale.xls   Foglio  Costi</a:t>
            </a:r>
          </a:p>
        </p:txBody>
      </p:sp>
      <p:sp>
        <p:nvSpPr>
          <p:cNvPr id="4" name="Segnaposto numero diapositiva 3"/>
          <p:cNvSpPr>
            <a:spLocks noGrp="1"/>
          </p:cNvSpPr>
          <p:nvPr>
            <p:ph type="sldNum" sz="quarter" idx="10"/>
          </p:nvPr>
        </p:nvSpPr>
        <p:spPr/>
        <p:txBody>
          <a:bodyPr/>
          <a:lstStyle/>
          <a:p>
            <a:pPr>
              <a:defRPr/>
            </a:pPr>
            <a:fld id="{162EAD18-8EB8-4336-9213-092E48CC6E95}" type="slidenum">
              <a:rPr lang="it-IT" smtClean="0"/>
              <a:pPr>
                <a:defRPr/>
              </a:pPr>
              <a:t>46</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Becchetti\contesto\Imprese su abitanti.xlsx   foglio III° </a:t>
            </a:r>
            <a:r>
              <a:rPr lang="it-IT" smtClean="0"/>
              <a:t>trim 2012</a:t>
            </a:r>
            <a:endParaRPr lang="it-IT" dirty="0"/>
          </a:p>
        </p:txBody>
      </p:sp>
      <p:sp>
        <p:nvSpPr>
          <p:cNvPr id="4" name="Segnaposto numero diapositiva 3"/>
          <p:cNvSpPr>
            <a:spLocks noGrp="1"/>
          </p:cNvSpPr>
          <p:nvPr>
            <p:ph type="sldNum" sz="quarter" idx="10"/>
          </p:nvPr>
        </p:nvSpPr>
        <p:spPr/>
        <p:txBody>
          <a:bodyPr/>
          <a:lstStyle/>
          <a:p>
            <a:pPr>
              <a:defRPr/>
            </a:pPr>
            <a:fld id="{1F79BA46-83B0-4949-BE25-06061BD81A81}" type="slidenum">
              <a:rPr lang="it-IT" smtClean="0"/>
              <a:pPr>
                <a:defRPr/>
              </a:pPr>
              <a:t>5</a:t>
            </a:fld>
            <a:endParaRPr lang="it-IT"/>
          </a:p>
        </p:txBody>
      </p:sp>
    </p:spTree>
    <p:extLst>
      <p:ext uri="{BB962C8B-B14F-4D97-AF65-F5344CB8AC3E}">
        <p14:creationId xmlns:p14="http://schemas.microsoft.com/office/powerpoint/2010/main" val="335650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Becchetti/sintesi trimestrali/PIL</a:t>
            </a:r>
            <a:r>
              <a:rPr lang="it-IT" baseline="0" dirty="0" smtClean="0"/>
              <a:t> 2008_2011.XLSX</a:t>
            </a:r>
            <a:endParaRPr lang="it-IT" dirty="0"/>
          </a:p>
        </p:txBody>
      </p:sp>
      <p:sp>
        <p:nvSpPr>
          <p:cNvPr id="4" name="Segnaposto numero diapositiva 3"/>
          <p:cNvSpPr>
            <a:spLocks noGrp="1"/>
          </p:cNvSpPr>
          <p:nvPr>
            <p:ph type="sldNum" sz="quarter" idx="10"/>
          </p:nvPr>
        </p:nvSpPr>
        <p:spPr/>
        <p:txBody>
          <a:bodyPr/>
          <a:lstStyle/>
          <a:p>
            <a:pPr>
              <a:defRPr/>
            </a:pPr>
            <a:fld id="{1F79BA46-83B0-4949-BE25-06061BD81A81}" type="slidenum">
              <a:rPr lang="it-IT" smtClean="0"/>
              <a:pPr>
                <a:defRPr/>
              </a:pPr>
              <a:t>7</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Becchetti/sintesi trimestrali/PIL</a:t>
            </a:r>
            <a:r>
              <a:rPr lang="it-IT" baseline="0" dirty="0" smtClean="0"/>
              <a:t> 2008_2011.XLSX</a:t>
            </a:r>
            <a:endParaRPr lang="it-IT" dirty="0"/>
          </a:p>
        </p:txBody>
      </p:sp>
      <p:sp>
        <p:nvSpPr>
          <p:cNvPr id="4" name="Segnaposto numero diapositiva 3"/>
          <p:cNvSpPr>
            <a:spLocks noGrp="1"/>
          </p:cNvSpPr>
          <p:nvPr>
            <p:ph type="sldNum" sz="quarter" idx="10"/>
          </p:nvPr>
        </p:nvSpPr>
        <p:spPr/>
        <p:txBody>
          <a:bodyPr/>
          <a:lstStyle/>
          <a:p>
            <a:pPr>
              <a:defRPr/>
            </a:pPr>
            <a:fld id="{1F79BA46-83B0-4949-BE25-06061BD81A81}" type="slidenum">
              <a:rPr lang="it-IT" smtClean="0"/>
              <a:pPr>
                <a:defRPr/>
              </a:pPr>
              <a:t>8</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Becchetti/sintesi trimestrali/ANALISI</a:t>
            </a:r>
            <a:r>
              <a:rPr lang="it-IT" baseline="0" dirty="0" smtClean="0"/>
              <a:t> 2008_2012.XLSX</a:t>
            </a:r>
            <a:endParaRPr lang="it-IT" dirty="0"/>
          </a:p>
        </p:txBody>
      </p:sp>
      <p:sp>
        <p:nvSpPr>
          <p:cNvPr id="4" name="Segnaposto numero diapositiva 3"/>
          <p:cNvSpPr>
            <a:spLocks noGrp="1"/>
          </p:cNvSpPr>
          <p:nvPr>
            <p:ph type="sldNum" sz="quarter" idx="10"/>
          </p:nvPr>
        </p:nvSpPr>
        <p:spPr/>
        <p:txBody>
          <a:bodyPr/>
          <a:lstStyle/>
          <a:p>
            <a:pPr>
              <a:defRPr/>
            </a:pPr>
            <a:fld id="{1F79BA46-83B0-4949-BE25-06061BD81A81}" type="slidenum">
              <a:rPr lang="it-IT" smtClean="0"/>
              <a:pPr>
                <a:defRPr/>
              </a:pPr>
              <a:t>11</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Becchetti/sintesi trimestrali/ANALISI</a:t>
            </a:r>
            <a:r>
              <a:rPr lang="it-IT" baseline="0" dirty="0" smtClean="0"/>
              <a:t> 2008_2012.XLSX</a:t>
            </a:r>
            <a:endParaRPr lang="it-IT" dirty="0"/>
          </a:p>
        </p:txBody>
      </p:sp>
      <p:sp>
        <p:nvSpPr>
          <p:cNvPr id="4" name="Segnaposto numero diapositiva 3"/>
          <p:cNvSpPr>
            <a:spLocks noGrp="1"/>
          </p:cNvSpPr>
          <p:nvPr>
            <p:ph type="sldNum" sz="quarter" idx="10"/>
          </p:nvPr>
        </p:nvSpPr>
        <p:spPr/>
        <p:txBody>
          <a:bodyPr/>
          <a:lstStyle/>
          <a:p>
            <a:pPr>
              <a:defRPr/>
            </a:pPr>
            <a:fld id="{1F79BA46-83B0-4949-BE25-06061BD81A81}" type="slidenum">
              <a:rPr lang="it-IT" smtClean="0"/>
              <a:pPr>
                <a:defRPr/>
              </a:pPr>
              <a:t>12</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1F79BA46-83B0-4949-BE25-06061BD81A81}" type="slidenum">
              <a:rPr lang="it-IT" smtClean="0"/>
              <a:pPr>
                <a:defRPr/>
              </a:pPr>
              <a:t>13</a:t>
            </a:fld>
            <a:endParaRPr lang="it-IT"/>
          </a:p>
        </p:txBody>
      </p:sp>
    </p:spTree>
    <p:extLst>
      <p:ext uri="{BB962C8B-B14F-4D97-AF65-F5344CB8AC3E}">
        <p14:creationId xmlns:p14="http://schemas.microsoft.com/office/powerpoint/2010/main" val="173768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t-CH" smtClean="0"/>
          </a:p>
        </p:txBody>
      </p:sp>
      <p:sp>
        <p:nvSpPr>
          <p:cNvPr id="4" name="Slide Number Placeholder 3"/>
          <p:cNvSpPr>
            <a:spLocks noGrp="1"/>
          </p:cNvSpPr>
          <p:nvPr>
            <p:ph type="sldNum" sz="quarter" idx="5"/>
          </p:nvPr>
        </p:nvSpPr>
        <p:spPr/>
        <p:txBody>
          <a:bodyPr/>
          <a:lstStyle/>
          <a:p>
            <a:pPr>
              <a:defRPr/>
            </a:pPr>
            <a:fld id="{D51E6636-6C2B-4651-BF77-8DA55E5085F7}" type="slidenum">
              <a:rPr lang="it-IT" smtClean="0"/>
              <a:pPr>
                <a:defRPr/>
              </a:pPr>
              <a:t>19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CH" smtClean="0"/>
          </a:p>
        </p:txBody>
      </p:sp>
      <p:sp>
        <p:nvSpPr>
          <p:cNvPr id="4" name="Slide Number Placeholder 3"/>
          <p:cNvSpPr>
            <a:spLocks noGrp="1"/>
          </p:cNvSpPr>
          <p:nvPr>
            <p:ph type="sldNum" sz="quarter" idx="5"/>
          </p:nvPr>
        </p:nvSpPr>
        <p:spPr/>
        <p:txBody>
          <a:bodyPr/>
          <a:lstStyle/>
          <a:p>
            <a:pPr>
              <a:defRPr/>
            </a:pPr>
            <a:fld id="{2DE67FB8-F5E5-4D9A-8F6B-46D534536E11}" type="slidenum">
              <a:rPr lang="it-IT" smtClean="0"/>
              <a:pPr>
                <a:defRPr/>
              </a:pPr>
              <a:t>31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2948" name="Rectangle 14"/>
          <p:cNvSpPr>
            <a:spLocks noGrp="1" noChangeArrowheads="1"/>
          </p:cNvSpPr>
          <p:nvPr>
            <p:ph type="ctrTitle"/>
          </p:nvPr>
        </p:nvSpPr>
        <p:spPr>
          <a:xfrm>
            <a:off x="685800" y="2130425"/>
            <a:ext cx="7772400" cy="1470025"/>
          </a:xfrm>
        </p:spPr>
        <p:txBody>
          <a:bodyPr/>
          <a:lstStyle>
            <a:lvl1pPr>
              <a:defRPr smtClean="0"/>
            </a:lvl1pPr>
          </a:lstStyle>
          <a:p>
            <a:r>
              <a:rPr lang="it-IT" smtClean="0"/>
              <a:t>Fare clic per modificare lo stile del titolo</a:t>
            </a:r>
          </a:p>
        </p:txBody>
      </p:sp>
      <p:sp>
        <p:nvSpPr>
          <p:cNvPr id="82949" name="Rectangle 15"/>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mtClean="0"/>
            </a:lvl1pPr>
          </a:lstStyle>
          <a:p>
            <a:r>
              <a:rPr lang="it-IT" smtClean="0"/>
              <a:t>Fare clic per modificare lo stile del sottotitolo dello schema</a:t>
            </a:r>
          </a:p>
        </p:txBody>
      </p:sp>
      <p:sp>
        <p:nvSpPr>
          <p:cNvPr id="4" name="Rectangle 2"/>
          <p:cNvSpPr>
            <a:spLocks noGrp="1" noChangeArrowheads="1"/>
          </p:cNvSpPr>
          <p:nvPr>
            <p:ph type="ftr" sz="quarter" idx="10"/>
          </p:nvPr>
        </p:nvSpPr>
        <p:spPr>
          <a:xfrm>
            <a:off x="3124200" y="6245225"/>
            <a:ext cx="2895600" cy="476250"/>
          </a:xfrm>
        </p:spPr>
        <p:txBody>
          <a:bodyPr/>
          <a:lstStyle>
            <a:lvl1pPr algn="ctr">
              <a:defRPr sz="1200"/>
            </a:lvl1pPr>
          </a:lstStyle>
          <a:p>
            <a:pPr>
              <a:defRPr/>
            </a:pPr>
            <a:endParaRPr lang="it-IT"/>
          </a:p>
        </p:txBody>
      </p:sp>
      <p:sp>
        <p:nvSpPr>
          <p:cNvPr id="5" name="Rectangle 3"/>
          <p:cNvSpPr>
            <a:spLocks noGrp="1" noChangeArrowheads="1"/>
          </p:cNvSpPr>
          <p:nvPr>
            <p:ph type="sldNum" sz="quarter" idx="11"/>
          </p:nvPr>
        </p:nvSpPr>
        <p:spPr>
          <a:xfrm>
            <a:off x="6553200" y="6245225"/>
            <a:ext cx="2133600" cy="476250"/>
          </a:xfrm>
        </p:spPr>
        <p:txBody>
          <a:bodyPr/>
          <a:lstStyle>
            <a:lvl1pPr algn="r">
              <a:defRPr sz="1200">
                <a:latin typeface="Arial Black" pitchFamily="34" charset="0"/>
              </a:defRPr>
            </a:lvl1pPr>
          </a:lstStyle>
          <a:p>
            <a:pPr>
              <a:defRPr/>
            </a:pPr>
            <a:fld id="{75A61881-67ED-44CF-B08A-A33C8BB4BD6E}" type="slidenum">
              <a:rPr lang="it-IT"/>
              <a:pPr>
                <a:defRPr/>
              </a:pPr>
              <a:t>‹N›</a:t>
            </a:fld>
            <a:endParaRPr lang="it-IT"/>
          </a:p>
        </p:txBody>
      </p:sp>
      <p:sp>
        <p:nvSpPr>
          <p:cNvPr id="6" name="Rectangle 16"/>
          <p:cNvSpPr>
            <a:spLocks noGrp="1" noChangeArrowheads="1"/>
          </p:cNvSpPr>
          <p:nvPr>
            <p:ph type="dt" sz="half" idx="12"/>
          </p:nvPr>
        </p:nvSpPr>
        <p:spPr/>
        <p:txBody>
          <a:bodyPr/>
          <a:lstStyle>
            <a:lvl1pPr>
              <a:defRPr sz="1200"/>
            </a:lvl1pPr>
          </a:lstStyle>
          <a:p>
            <a:pPr>
              <a:defRPr/>
            </a:pP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B3BB43C6-B6A9-4DF3-A3B8-E7BED390A26E}" type="slidenum">
              <a:rPr lang="it-IT"/>
              <a:pPr>
                <a:defRPr/>
              </a:pPr>
              <a:t>‹N›</a:t>
            </a:fld>
            <a:endParaRPr 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457200"/>
            <a:ext cx="2057400" cy="54102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457200"/>
            <a:ext cx="6019800" cy="5410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3CBAA2A6-7246-4873-8C7C-B622A7F9E5D2}" type="slidenum">
              <a:rPr lang="it-IT"/>
              <a:pPr>
                <a:defRPr/>
              </a:pPr>
              <a:t>‹N›</a:t>
            </a:fld>
            <a:endParaRPr 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371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981200"/>
            <a:ext cx="4038600" cy="3886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4038600" cy="3886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87A51898-DECC-4ABD-A1AD-611397508DF5}" type="slidenum">
              <a:rPr lang="it-IT"/>
              <a:pPr>
                <a:defRPr/>
              </a:pPr>
              <a:t>‹N›</a:t>
            </a:fld>
            <a:endParaRPr 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3716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57200" y="1981200"/>
            <a:ext cx="8229600" cy="3886200"/>
          </a:xfrm>
        </p:spPr>
        <p:txBody>
          <a:bodyPr/>
          <a:lstStyle/>
          <a:p>
            <a:pPr lvl="0"/>
            <a:endParaRPr lang="it-IT"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09FFB89A-1967-4DF7-BE5D-5F41A2535DA0}" type="slidenum">
              <a:rPr lang="it-IT"/>
              <a:pPr>
                <a:defRPr/>
              </a:pPr>
              <a:t>‹N›</a:t>
            </a:fld>
            <a:endParaRPr 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6CB04FC9-D9CB-4744-8E4E-229768BA9770}" type="slidenum">
              <a:rPr lang="it-IT"/>
              <a:pPr>
                <a:defRPr/>
              </a:pPr>
              <a:t>‹N›</a:t>
            </a:fld>
            <a:endParaRPr 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
          <p:cNvSpPr>
            <a:spLocks noGrp="1" noChangeArrowheads="1"/>
          </p:cNvSpPr>
          <p:nvPr>
            <p:ph type="ftr" sz="quarter" idx="10"/>
          </p:nvPr>
        </p:nvSpPr>
        <p:spPr>
          <a:ln/>
        </p:spPr>
        <p:txBody>
          <a:bodyPr/>
          <a:lstStyle>
            <a:lvl1pPr>
              <a:defRPr/>
            </a:lvl1pPr>
          </a:lstStyle>
          <a:p>
            <a:pPr>
              <a:defRPr/>
            </a:pPr>
            <a:endParaRPr lang="it-IT"/>
          </a:p>
        </p:txBody>
      </p:sp>
      <p:sp>
        <p:nvSpPr>
          <p:cNvPr id="5" name="Rectangle 3"/>
          <p:cNvSpPr>
            <a:spLocks noGrp="1" noChangeArrowheads="1"/>
          </p:cNvSpPr>
          <p:nvPr>
            <p:ph type="sldNum" sz="quarter" idx="11"/>
          </p:nvPr>
        </p:nvSpPr>
        <p:spPr>
          <a:ln/>
        </p:spPr>
        <p:txBody>
          <a:bodyPr/>
          <a:lstStyle>
            <a:lvl1pPr>
              <a:defRPr/>
            </a:lvl1pPr>
          </a:lstStyle>
          <a:p>
            <a:pPr>
              <a:defRPr/>
            </a:pPr>
            <a:fld id="{75FEBFE8-9CD2-4561-BCBB-C3E286180420}" type="slidenum">
              <a:rPr lang="it-IT"/>
              <a:pPr>
                <a:defRPr/>
              </a:pPr>
              <a:t>‹N›</a:t>
            </a:fld>
            <a:endParaRPr lang="it-IT"/>
          </a:p>
        </p:txBody>
      </p:sp>
      <p:sp>
        <p:nvSpPr>
          <p:cNvPr id="6"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A3AB4F64-00D3-4BB7-9ED4-00FBC967E9F6}" type="slidenum">
              <a:rPr lang="it-IT"/>
              <a:pPr>
                <a:defRPr/>
              </a:pPr>
              <a:t>‹N›</a:t>
            </a:fld>
            <a:endParaRPr 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ftr" sz="quarter" idx="10"/>
          </p:nvPr>
        </p:nvSpPr>
        <p:spPr>
          <a:ln/>
        </p:spPr>
        <p:txBody>
          <a:bodyPr/>
          <a:lstStyle>
            <a:lvl1pPr>
              <a:defRPr/>
            </a:lvl1pPr>
          </a:lstStyle>
          <a:p>
            <a:pPr>
              <a:defRPr/>
            </a:pPr>
            <a:endParaRPr lang="it-IT"/>
          </a:p>
        </p:txBody>
      </p:sp>
      <p:sp>
        <p:nvSpPr>
          <p:cNvPr id="8" name="Rectangle 3"/>
          <p:cNvSpPr>
            <a:spLocks noGrp="1" noChangeArrowheads="1"/>
          </p:cNvSpPr>
          <p:nvPr>
            <p:ph type="sldNum" sz="quarter" idx="11"/>
          </p:nvPr>
        </p:nvSpPr>
        <p:spPr>
          <a:ln/>
        </p:spPr>
        <p:txBody>
          <a:bodyPr/>
          <a:lstStyle>
            <a:lvl1pPr>
              <a:defRPr/>
            </a:lvl1pPr>
          </a:lstStyle>
          <a:p>
            <a:pPr>
              <a:defRPr/>
            </a:pPr>
            <a:fld id="{195FD5C4-C56C-42C9-8E83-3CFC9C804B79}" type="slidenum">
              <a:rPr lang="it-IT"/>
              <a:pPr>
                <a:defRPr/>
              </a:pPr>
              <a:t>‹N›</a:t>
            </a:fld>
            <a:endParaRPr lang="it-IT"/>
          </a:p>
        </p:txBody>
      </p:sp>
      <p:sp>
        <p:nvSpPr>
          <p:cNvPr id="9"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
          <p:cNvSpPr>
            <a:spLocks noGrp="1" noChangeArrowheads="1"/>
          </p:cNvSpPr>
          <p:nvPr>
            <p:ph type="ftr" sz="quarter" idx="10"/>
          </p:nvPr>
        </p:nvSpPr>
        <p:spPr>
          <a:ln/>
        </p:spPr>
        <p:txBody>
          <a:bodyPr/>
          <a:lstStyle>
            <a:lvl1pPr>
              <a:defRPr/>
            </a:lvl1pPr>
          </a:lstStyle>
          <a:p>
            <a:pPr>
              <a:defRPr/>
            </a:pPr>
            <a:endParaRPr lang="it-IT"/>
          </a:p>
        </p:txBody>
      </p:sp>
      <p:sp>
        <p:nvSpPr>
          <p:cNvPr id="4" name="Rectangle 3"/>
          <p:cNvSpPr>
            <a:spLocks noGrp="1" noChangeArrowheads="1"/>
          </p:cNvSpPr>
          <p:nvPr>
            <p:ph type="sldNum" sz="quarter" idx="11"/>
          </p:nvPr>
        </p:nvSpPr>
        <p:spPr>
          <a:ln/>
        </p:spPr>
        <p:txBody>
          <a:bodyPr/>
          <a:lstStyle>
            <a:lvl1pPr>
              <a:defRPr/>
            </a:lvl1pPr>
          </a:lstStyle>
          <a:p>
            <a:pPr>
              <a:defRPr/>
            </a:pPr>
            <a:fld id="{D06F5280-DC8B-40FF-8E18-FDF639AF61D2}" type="slidenum">
              <a:rPr lang="it-IT"/>
              <a:pPr>
                <a:defRPr/>
              </a:pPr>
              <a:t>‹N›</a:t>
            </a:fld>
            <a:endParaRPr lang="it-IT"/>
          </a:p>
        </p:txBody>
      </p:sp>
      <p:sp>
        <p:nvSpPr>
          <p:cNvPr id="5"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it-IT"/>
          </a:p>
        </p:txBody>
      </p:sp>
      <p:sp>
        <p:nvSpPr>
          <p:cNvPr id="3" name="Rectangle 3"/>
          <p:cNvSpPr>
            <a:spLocks noGrp="1" noChangeArrowheads="1"/>
          </p:cNvSpPr>
          <p:nvPr>
            <p:ph type="sldNum" sz="quarter" idx="11"/>
          </p:nvPr>
        </p:nvSpPr>
        <p:spPr>
          <a:ln/>
        </p:spPr>
        <p:txBody>
          <a:bodyPr/>
          <a:lstStyle>
            <a:lvl1pPr>
              <a:defRPr/>
            </a:lvl1pPr>
          </a:lstStyle>
          <a:p>
            <a:pPr>
              <a:defRPr/>
            </a:pPr>
            <a:fld id="{68446EF8-8AF9-4D67-905F-ADF8779403EE}" type="slidenum">
              <a:rPr lang="it-IT"/>
              <a:pPr>
                <a:defRPr/>
              </a:pPr>
              <a:t>‹N›</a:t>
            </a:fld>
            <a:endParaRPr lang="it-IT"/>
          </a:p>
        </p:txBody>
      </p:sp>
      <p:sp>
        <p:nvSpPr>
          <p:cNvPr id="4"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3A1A6CD3-399E-4304-B964-A977F0E83365}" type="slidenum">
              <a:rPr lang="it-IT"/>
              <a:pPr>
                <a:defRPr/>
              </a:pPr>
              <a:t>‹N›</a:t>
            </a:fld>
            <a:endParaRPr 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ftr" sz="quarter" idx="10"/>
          </p:nvPr>
        </p:nvSpPr>
        <p:spPr>
          <a:ln/>
        </p:spPr>
        <p:txBody>
          <a:bodyPr/>
          <a:lstStyle>
            <a:lvl1pPr>
              <a:defRPr/>
            </a:lvl1pPr>
          </a:lstStyle>
          <a:p>
            <a:pPr>
              <a:defRPr/>
            </a:pPr>
            <a:endParaRPr lang="it-IT"/>
          </a:p>
        </p:txBody>
      </p:sp>
      <p:sp>
        <p:nvSpPr>
          <p:cNvPr id="6" name="Rectangle 3"/>
          <p:cNvSpPr>
            <a:spLocks noGrp="1" noChangeArrowheads="1"/>
          </p:cNvSpPr>
          <p:nvPr>
            <p:ph type="sldNum" sz="quarter" idx="11"/>
          </p:nvPr>
        </p:nvSpPr>
        <p:spPr>
          <a:ln/>
        </p:spPr>
        <p:txBody>
          <a:bodyPr/>
          <a:lstStyle>
            <a:lvl1pPr>
              <a:defRPr/>
            </a:lvl1pPr>
          </a:lstStyle>
          <a:p>
            <a:pPr>
              <a:defRPr/>
            </a:pPr>
            <a:fld id="{3FDAAA25-895D-4C92-ACC9-A51C08AC3C9B}" type="slidenum">
              <a:rPr lang="it-IT"/>
              <a:pPr>
                <a:defRPr/>
              </a:pPr>
              <a:t>‹N›</a:t>
            </a:fld>
            <a:endParaRPr lang="it-IT"/>
          </a:p>
        </p:txBody>
      </p:sp>
      <p:sp>
        <p:nvSpPr>
          <p:cNvPr id="7" name="Rectangle 16"/>
          <p:cNvSpPr>
            <a:spLocks noGrp="1" noChangeArrowheads="1"/>
          </p:cNvSpPr>
          <p:nvPr>
            <p:ph type="dt" sz="half" idx="12"/>
          </p:nvPr>
        </p:nvSpPr>
        <p:spPr>
          <a:ln/>
        </p:spPr>
        <p:txBody>
          <a:bodyPr/>
          <a:lstStyle>
            <a:lvl1pPr>
              <a:defRPr/>
            </a:lvl1pPr>
          </a:lstStyle>
          <a:p>
            <a:pPr>
              <a:defRPr/>
            </a:pP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testatina neg"/>
          <p:cNvPicPr>
            <a:picLocks noChangeAspect="1" noChangeArrowheads="1"/>
          </p:cNvPicPr>
          <p:nvPr/>
        </p:nvPicPr>
        <p:blipFill>
          <a:blip r:embed="rId15" cstate="print"/>
          <a:srcRect l="33275"/>
          <a:stretch>
            <a:fillRect/>
          </a:stretch>
        </p:blipFill>
        <p:spPr bwMode="auto">
          <a:xfrm>
            <a:off x="0" y="0"/>
            <a:ext cx="9139238" cy="1087438"/>
          </a:xfrm>
          <a:prstGeom prst="rect">
            <a:avLst/>
          </a:prstGeom>
          <a:noFill/>
          <a:ln w="9525">
            <a:noFill/>
            <a:miter lim="800000"/>
            <a:headEnd/>
            <a:tailEnd/>
          </a:ln>
        </p:spPr>
      </p:pic>
      <p:sp>
        <p:nvSpPr>
          <p:cNvPr id="3379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a:defRPr/>
            </a:pPr>
            <a:endParaRPr lang="it-IT"/>
          </a:p>
        </p:txBody>
      </p:sp>
      <p:sp>
        <p:nvSpPr>
          <p:cNvPr id="3379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34" charset="0"/>
              </a:defRPr>
            </a:lvl1pPr>
          </a:lstStyle>
          <a:p>
            <a:pPr>
              <a:defRPr/>
            </a:pPr>
            <a:fld id="{1F59D1E2-2F85-4DC2-8634-02E37AB9434B}" type="slidenum">
              <a:rPr lang="it-IT"/>
              <a:pPr>
                <a:defRPr/>
              </a:pPr>
              <a:t>‹N›</a:t>
            </a:fld>
            <a:endParaRPr lang="it-IT"/>
          </a:p>
        </p:txBody>
      </p:sp>
      <p:sp>
        <p:nvSpPr>
          <p:cNvPr id="1029" name="Rectangle 14"/>
          <p:cNvSpPr>
            <a:spLocks noGrp="1" noChangeArrowheads="1"/>
          </p:cNvSpPr>
          <p:nvPr>
            <p:ph type="title"/>
          </p:nvPr>
        </p:nvSpPr>
        <p:spPr bwMode="auto">
          <a:xfrm>
            <a:off x="250825" y="157163"/>
            <a:ext cx="8229600"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380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it-IT"/>
          </a:p>
        </p:txBody>
      </p:sp>
    </p:spTree>
  </p:cSld>
  <p:clrMap bg1="lt1" tx1="dk1" bg2="lt2" tx2="dk2" accent1="accent1" accent2="accent2" accent3="accent3" accent4="accent4" accent5="accent5" accent6="accent6" hlink="hlink" folHlink="folHlink"/>
  <p:sldLayoutIdLst>
    <p:sldLayoutId id="2147486512" r:id="rId1"/>
    <p:sldLayoutId id="2147486500" r:id="rId2"/>
    <p:sldLayoutId id="2147486501" r:id="rId3"/>
    <p:sldLayoutId id="2147486502" r:id="rId4"/>
    <p:sldLayoutId id="2147486503" r:id="rId5"/>
    <p:sldLayoutId id="2147486504" r:id="rId6"/>
    <p:sldLayoutId id="2147486505" r:id="rId7"/>
    <p:sldLayoutId id="2147486506" r:id="rId8"/>
    <p:sldLayoutId id="2147486507" r:id="rId9"/>
    <p:sldLayoutId id="2147486508" r:id="rId10"/>
    <p:sldLayoutId id="2147486509" r:id="rId11"/>
    <p:sldLayoutId id="2147486510" r:id="rId12"/>
    <p:sldLayoutId id="2147486511" r:id="rId13"/>
  </p:sldLayoutIdLst>
  <p:hf sldNum="0" hdr="0" ftr="0" dt="0"/>
  <p:txStyles>
    <p:titleStyle>
      <a:lvl1pPr algn="l" rtl="0" eaLnBrk="0" fontAlgn="base" hangingPunct="0">
        <a:spcBef>
          <a:spcPct val="0"/>
        </a:spcBef>
        <a:spcAft>
          <a:spcPct val="0"/>
        </a:spcAft>
        <a:defRPr sz="3200">
          <a:solidFill>
            <a:srgbClr val="FFFF00"/>
          </a:solidFill>
          <a:latin typeface="Arial Black" pitchFamily="34" charset="0"/>
          <a:ea typeface="+mj-ea"/>
          <a:cs typeface="+mj-cs"/>
        </a:defRPr>
      </a:lvl1pPr>
      <a:lvl2pPr algn="l" rtl="0" eaLnBrk="0" fontAlgn="base" hangingPunct="0">
        <a:spcBef>
          <a:spcPct val="0"/>
        </a:spcBef>
        <a:spcAft>
          <a:spcPct val="0"/>
        </a:spcAft>
        <a:defRPr sz="3200">
          <a:solidFill>
            <a:srgbClr val="FFFF00"/>
          </a:solidFill>
          <a:latin typeface="Arial Black" pitchFamily="34" charset="0"/>
        </a:defRPr>
      </a:lvl2pPr>
      <a:lvl3pPr algn="l" rtl="0" eaLnBrk="0" fontAlgn="base" hangingPunct="0">
        <a:spcBef>
          <a:spcPct val="0"/>
        </a:spcBef>
        <a:spcAft>
          <a:spcPct val="0"/>
        </a:spcAft>
        <a:defRPr sz="3200">
          <a:solidFill>
            <a:srgbClr val="FFFF00"/>
          </a:solidFill>
          <a:latin typeface="Arial Black" pitchFamily="34" charset="0"/>
        </a:defRPr>
      </a:lvl3pPr>
      <a:lvl4pPr algn="l" rtl="0" eaLnBrk="0" fontAlgn="base" hangingPunct="0">
        <a:spcBef>
          <a:spcPct val="0"/>
        </a:spcBef>
        <a:spcAft>
          <a:spcPct val="0"/>
        </a:spcAft>
        <a:defRPr sz="3200">
          <a:solidFill>
            <a:srgbClr val="FFFF00"/>
          </a:solidFill>
          <a:latin typeface="Arial Black" pitchFamily="34" charset="0"/>
        </a:defRPr>
      </a:lvl4pPr>
      <a:lvl5pPr algn="l" rtl="0" eaLnBrk="0" fontAlgn="base" hangingPunct="0">
        <a:spcBef>
          <a:spcPct val="0"/>
        </a:spcBef>
        <a:spcAft>
          <a:spcPct val="0"/>
        </a:spcAft>
        <a:defRPr sz="3200">
          <a:solidFill>
            <a:srgbClr val="FFFF00"/>
          </a:solidFill>
          <a:latin typeface="Arial Black" pitchFamily="34"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perina slides"/>
          <p:cNvPicPr>
            <a:picLocks noChangeAspect="1" noChangeArrowheads="1"/>
          </p:cNvPicPr>
          <p:nvPr/>
        </p:nvPicPr>
        <p:blipFill>
          <a:blip r:embed="rId2" cstate="screen"/>
          <a:srcRect/>
          <a:stretch>
            <a:fillRect/>
          </a:stretch>
        </p:blipFill>
        <p:spPr bwMode="auto">
          <a:xfrm>
            <a:off x="3584575" y="161925"/>
            <a:ext cx="1882775" cy="1123950"/>
          </a:xfrm>
          <a:prstGeom prst="rect">
            <a:avLst/>
          </a:prstGeom>
          <a:noFill/>
          <a:ln w="9525">
            <a:noFill/>
            <a:miter lim="800000"/>
            <a:headEnd/>
            <a:tailEnd/>
          </a:ln>
        </p:spPr>
      </p:pic>
      <p:sp>
        <p:nvSpPr>
          <p:cNvPr id="6" name="CasellaDiTesto 5"/>
          <p:cNvSpPr txBox="1"/>
          <p:nvPr/>
        </p:nvSpPr>
        <p:spPr>
          <a:xfrm>
            <a:off x="0" y="1290061"/>
            <a:ext cx="9144000" cy="369332"/>
          </a:xfrm>
          <a:prstGeom prst="rect">
            <a:avLst/>
          </a:prstGeom>
          <a:noFill/>
        </p:spPr>
        <p:txBody>
          <a:bodyPr wrap="square" rtlCol="0">
            <a:spAutoFit/>
          </a:bodyPr>
          <a:lstStyle/>
          <a:p>
            <a:endParaRPr lang="it-IT" dirty="0"/>
          </a:p>
        </p:txBody>
      </p:sp>
      <p:sp>
        <p:nvSpPr>
          <p:cNvPr id="7" name="Rettangolo 6"/>
          <p:cNvSpPr/>
          <p:nvPr/>
        </p:nvSpPr>
        <p:spPr>
          <a:xfrm>
            <a:off x="0" y="1290061"/>
            <a:ext cx="9144000" cy="5567939"/>
          </a:xfrm>
          <a:prstGeom prst="rect">
            <a:avLst/>
          </a:prstGeom>
          <a:solidFill>
            <a:srgbClr val="025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extBox 7"/>
          <p:cNvSpPr txBox="1">
            <a:spLocks noChangeArrowheads="1"/>
          </p:cNvSpPr>
          <p:nvPr/>
        </p:nvSpPr>
        <p:spPr bwMode="auto">
          <a:xfrm>
            <a:off x="1228725" y="5095875"/>
            <a:ext cx="6604000" cy="1016000"/>
          </a:xfrm>
          <a:prstGeom prst="rect">
            <a:avLst/>
          </a:prstGeom>
          <a:noFill/>
          <a:ln w="9525">
            <a:noFill/>
            <a:miter lim="800000"/>
            <a:headEnd/>
            <a:tailEnd/>
          </a:ln>
        </p:spPr>
        <p:txBody>
          <a:bodyPr>
            <a:spAutoFit/>
          </a:bodyPr>
          <a:lstStyle/>
          <a:p>
            <a:pPr algn="ctr"/>
            <a:r>
              <a:rPr lang="it-IT" sz="2000">
                <a:solidFill>
                  <a:srgbClr val="FF0000"/>
                </a:solidFill>
                <a:latin typeface="Impact" pitchFamily="34" charset="0"/>
              </a:rPr>
              <a:t> </a:t>
            </a:r>
          </a:p>
          <a:p>
            <a:pPr algn="ctr"/>
            <a:r>
              <a:rPr lang="it-IT" sz="2000">
                <a:solidFill>
                  <a:srgbClr val="FF0000"/>
                </a:solidFill>
                <a:latin typeface="Impact" pitchFamily="34" charset="0"/>
              </a:rPr>
              <a:t> </a:t>
            </a:r>
          </a:p>
          <a:p>
            <a:pPr algn="ctr"/>
            <a:endParaRPr lang="it-IT" sz="2000">
              <a:solidFill>
                <a:srgbClr val="FF0000"/>
              </a:solidFill>
              <a:latin typeface="Impact" pitchFamily="34" charset="0"/>
            </a:endParaRPr>
          </a:p>
        </p:txBody>
      </p:sp>
      <p:sp>
        <p:nvSpPr>
          <p:cNvPr id="9" name="Rettangolo arrotondato 8"/>
          <p:cNvSpPr/>
          <p:nvPr/>
        </p:nvSpPr>
        <p:spPr>
          <a:xfrm>
            <a:off x="538480" y="1879600"/>
            <a:ext cx="8239760" cy="3373119"/>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4000" b="1" dirty="0" smtClean="0">
                <a:solidFill>
                  <a:schemeClr val="bg1"/>
                </a:solidFill>
                <a:latin typeface="Arial Black" pitchFamily="34" charset="0"/>
              </a:rPr>
              <a:t>Conferenza stampa</a:t>
            </a:r>
          </a:p>
          <a:p>
            <a:pPr algn="ctr">
              <a:defRPr/>
            </a:pPr>
            <a:r>
              <a:rPr lang="it-IT" sz="4000" b="1" dirty="0" smtClean="0">
                <a:solidFill>
                  <a:schemeClr val="bg1"/>
                </a:solidFill>
                <a:latin typeface="Arial Black" pitchFamily="34" charset="0"/>
              </a:rPr>
              <a:t>di fine anno</a:t>
            </a:r>
          </a:p>
          <a:p>
            <a:pPr algn="ctr">
              <a:defRPr/>
            </a:pPr>
            <a:r>
              <a:rPr lang="it-IT" sz="4000" b="1" dirty="0" smtClean="0">
                <a:solidFill>
                  <a:schemeClr val="bg1"/>
                </a:solidFill>
                <a:latin typeface="Arial Black" pitchFamily="34" charset="0"/>
              </a:rPr>
              <a:t>2012</a:t>
            </a:r>
          </a:p>
        </p:txBody>
      </p:sp>
      <p:sp>
        <p:nvSpPr>
          <p:cNvPr id="10" name="CasellaDiTesto 9"/>
          <p:cNvSpPr txBox="1"/>
          <p:nvPr/>
        </p:nvSpPr>
        <p:spPr>
          <a:xfrm>
            <a:off x="0" y="6111875"/>
            <a:ext cx="9144000" cy="523220"/>
          </a:xfrm>
          <a:prstGeom prst="rect">
            <a:avLst/>
          </a:prstGeom>
          <a:noFill/>
        </p:spPr>
        <p:txBody>
          <a:bodyPr wrap="square" rtlCol="0">
            <a:spAutoFit/>
          </a:bodyPr>
          <a:lstStyle/>
          <a:p>
            <a:pPr algn="ctr"/>
            <a:r>
              <a:rPr lang="it-IT" sz="2800" dirty="0" smtClean="0">
                <a:latin typeface="Arial Black" pitchFamily="34" charset="0"/>
              </a:rPr>
              <a:t>28 dicembre</a:t>
            </a:r>
            <a:r>
              <a:rPr lang="it-IT" sz="2800" dirty="0" smtClean="0">
                <a:solidFill>
                  <a:schemeClr val="bg1"/>
                </a:solidFill>
                <a:latin typeface="Arial Black" pitchFamily="34" charset="0"/>
              </a:rPr>
              <a:t> 2012</a:t>
            </a:r>
            <a:endParaRPr lang="it-IT" sz="2800" dirty="0">
              <a:solidFill>
                <a:schemeClr val="bg1"/>
              </a:solidFill>
              <a:latin typeface="Arial Black" pitchFamily="34" charset="0"/>
            </a:endParaRPr>
          </a:p>
        </p:txBody>
      </p:sp>
    </p:spTree>
    <p:extLst>
      <p:ext uri="{BB962C8B-B14F-4D97-AF65-F5344CB8AC3E}">
        <p14:creationId xmlns:p14="http://schemas.microsoft.com/office/powerpoint/2010/main" val="2280789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 y="1036741"/>
            <a:ext cx="9143997" cy="2862322"/>
          </a:xfrm>
          <a:prstGeom prst="rect">
            <a:avLst/>
          </a:prstGeom>
          <a:solidFill>
            <a:srgbClr val="002060"/>
          </a:solidFill>
        </p:spPr>
        <p:txBody>
          <a:bodyPr wrap="square" rtlCol="0">
            <a:spAutoFit/>
          </a:bodyPr>
          <a:lstStyle/>
          <a:p>
            <a:pPr algn="ctr"/>
            <a:r>
              <a:rPr lang="it-IT" sz="2000" dirty="0" smtClean="0">
                <a:latin typeface="Arial Black" pitchFamily="34" charset="0"/>
                <a:ea typeface="Verdana" pitchFamily="34" charset="0"/>
                <a:cs typeface="Verdana" pitchFamily="34" charset="0"/>
              </a:rPr>
              <a:t>Firmato con il Ministero dello Sviluppo </a:t>
            </a:r>
          </a:p>
          <a:p>
            <a:pPr algn="ctr"/>
            <a:r>
              <a:rPr lang="it-IT" sz="2000" dirty="0" smtClean="0">
                <a:latin typeface="Arial Black" pitchFamily="34" charset="0"/>
                <a:ea typeface="Verdana" pitchFamily="34" charset="0"/>
                <a:cs typeface="Verdana" pitchFamily="34" charset="0"/>
              </a:rPr>
              <a:t>l’Accordo di Programma per Entroterra Appenninico</a:t>
            </a:r>
          </a:p>
          <a:p>
            <a:pPr algn="ctr"/>
            <a:r>
              <a:rPr lang="it-IT" sz="2000" dirty="0" smtClean="0">
                <a:latin typeface="Arial Black" pitchFamily="34" charset="0"/>
                <a:ea typeface="Verdana" pitchFamily="34" charset="0"/>
                <a:cs typeface="Verdana" pitchFamily="34" charset="0"/>
              </a:rPr>
              <a:t>56 Comuni coinvolti, 35 milioni euro nazionali cofinanziati con 46 milioni delle Regioni Marche e Umbria i cui interventi sono in corso di attuazione da oltre 2 anni</a:t>
            </a:r>
          </a:p>
          <a:p>
            <a:pPr algn="ctr"/>
            <a:endParaRPr lang="it-IT" sz="2000" dirty="0" smtClean="0">
              <a:latin typeface="Arial Black" pitchFamily="34" charset="0"/>
              <a:ea typeface="Verdana" pitchFamily="34" charset="0"/>
              <a:cs typeface="Verdana" pitchFamily="34" charset="0"/>
            </a:endParaRPr>
          </a:p>
          <a:p>
            <a:pPr algn="ctr"/>
            <a:r>
              <a:rPr lang="it-IT" sz="2000" dirty="0" smtClean="0">
                <a:latin typeface="Arial Black" pitchFamily="34" charset="0"/>
                <a:ea typeface="Verdana" pitchFamily="34" charset="0"/>
                <a:cs typeface="Verdana" pitchFamily="34" charset="0"/>
              </a:rPr>
              <a:t>Richiesto al Ministero dello Sviluppo </a:t>
            </a:r>
          </a:p>
          <a:p>
            <a:pPr algn="ctr"/>
            <a:r>
              <a:rPr lang="it-IT" sz="2000" dirty="0" smtClean="0">
                <a:latin typeface="Arial Black" pitchFamily="34" charset="0"/>
                <a:ea typeface="Verdana" pitchFamily="34" charset="0"/>
                <a:cs typeface="Verdana" pitchFamily="34" charset="0"/>
              </a:rPr>
              <a:t>l’attivazione del tavolo operativo degli interventi </a:t>
            </a:r>
          </a:p>
          <a:p>
            <a:pPr algn="ctr"/>
            <a:r>
              <a:rPr lang="it-IT" sz="2000" dirty="0" smtClean="0">
                <a:latin typeface="Arial Black" pitchFamily="34" charset="0"/>
                <a:ea typeface="Verdana" pitchFamily="34" charset="0"/>
                <a:cs typeface="Verdana" pitchFamily="34" charset="0"/>
              </a:rPr>
              <a:t>per l’Accordo di Programma </a:t>
            </a:r>
            <a:r>
              <a:rPr lang="it-IT" sz="2000" dirty="0" err="1" smtClean="0">
                <a:latin typeface="Arial Black" pitchFamily="34" charset="0"/>
                <a:ea typeface="Verdana" pitchFamily="34" charset="0"/>
                <a:cs typeface="Verdana" pitchFamily="34" charset="0"/>
              </a:rPr>
              <a:t>Val</a:t>
            </a:r>
            <a:r>
              <a:rPr lang="it-IT" sz="2000" dirty="0" smtClean="0">
                <a:latin typeface="Arial Black" pitchFamily="34" charset="0"/>
                <a:ea typeface="Verdana" pitchFamily="34" charset="0"/>
                <a:cs typeface="Verdana" pitchFamily="34" charset="0"/>
              </a:rPr>
              <a:t> Vibrata con la Regione Abruzzo</a:t>
            </a:r>
          </a:p>
        </p:txBody>
      </p:sp>
      <p:sp>
        <p:nvSpPr>
          <p:cNvPr id="5" name="CasellaDiTesto 4"/>
          <p:cNvSpPr txBox="1"/>
          <p:nvPr/>
        </p:nvSpPr>
        <p:spPr>
          <a:xfrm>
            <a:off x="0" y="1"/>
            <a:ext cx="7197213" cy="1077218"/>
          </a:xfrm>
          <a:prstGeom prst="rect">
            <a:avLst/>
          </a:prstGeom>
          <a:noFill/>
        </p:spPr>
        <p:txBody>
          <a:bodyPr wrap="square" rtlCol="0">
            <a:spAutoFit/>
          </a:bodyPr>
          <a:lstStyle/>
          <a:p>
            <a:r>
              <a:rPr lang="it-IT" sz="3200" b="1" dirty="0" smtClean="0">
                <a:solidFill>
                  <a:srgbClr val="FFFF00"/>
                </a:solidFill>
                <a:latin typeface="Arial Black" pitchFamily="34" charset="0"/>
                <a:ea typeface="Verdana" pitchFamily="34" charset="0"/>
                <a:cs typeface="Verdana" pitchFamily="34" charset="0"/>
              </a:rPr>
              <a:t>ACCORDI </a:t>
            </a:r>
            <a:r>
              <a:rPr lang="it-IT" sz="3200" b="1" dirty="0" err="1" smtClean="0">
                <a:solidFill>
                  <a:srgbClr val="FFFF00"/>
                </a:solidFill>
                <a:latin typeface="Arial Black" pitchFamily="34" charset="0"/>
                <a:ea typeface="Verdana" pitchFamily="34" charset="0"/>
                <a:cs typeface="Verdana" pitchFamily="34" charset="0"/>
              </a:rPr>
              <a:t>DI</a:t>
            </a:r>
            <a:r>
              <a:rPr lang="it-IT" sz="3200" b="1" dirty="0" smtClean="0">
                <a:solidFill>
                  <a:srgbClr val="FFFF00"/>
                </a:solidFill>
                <a:latin typeface="Arial Black" pitchFamily="34" charset="0"/>
                <a:ea typeface="Verdana" pitchFamily="34" charset="0"/>
                <a:cs typeface="Verdana" pitchFamily="34" charset="0"/>
              </a:rPr>
              <a:t> PROGRAMMA</a:t>
            </a:r>
          </a:p>
          <a:p>
            <a:r>
              <a:rPr lang="it-IT" sz="3200" b="1" dirty="0" smtClean="0">
                <a:solidFill>
                  <a:srgbClr val="FFFF00"/>
                </a:solidFill>
                <a:latin typeface="Arial Black" pitchFamily="34" charset="0"/>
                <a:ea typeface="Verdana" pitchFamily="34" charset="0"/>
                <a:cs typeface="Verdana" pitchFamily="34" charset="0"/>
              </a:rPr>
              <a:t>PER AREE </a:t>
            </a:r>
            <a:r>
              <a:rPr lang="it-IT" sz="3200" b="1" dirty="0" err="1" smtClean="0">
                <a:solidFill>
                  <a:srgbClr val="FFFF00"/>
                </a:solidFill>
                <a:latin typeface="Arial Black" pitchFamily="34" charset="0"/>
                <a:ea typeface="Verdana" pitchFamily="34" charset="0"/>
                <a:cs typeface="Verdana" pitchFamily="34" charset="0"/>
              </a:rPr>
              <a:t>DI</a:t>
            </a:r>
            <a:r>
              <a:rPr lang="it-IT" sz="3200" b="1" dirty="0" smtClean="0">
                <a:solidFill>
                  <a:srgbClr val="FFFF00"/>
                </a:solidFill>
                <a:latin typeface="Arial Black" pitchFamily="34" charset="0"/>
                <a:ea typeface="Verdana" pitchFamily="34" charset="0"/>
                <a:cs typeface="Verdana" pitchFamily="34" charset="0"/>
              </a:rPr>
              <a:t> CRISI</a:t>
            </a:r>
            <a:endParaRPr lang="it-IT" sz="3200" b="1" dirty="0">
              <a:solidFill>
                <a:srgbClr val="FFFF00"/>
              </a:solidFill>
              <a:latin typeface="Arial Black" pitchFamily="34" charset="0"/>
              <a:ea typeface="Verdana" pitchFamily="34" charset="0"/>
              <a:cs typeface="Verdana" pitchFamily="34" charset="0"/>
            </a:endParaRPr>
          </a:p>
        </p:txBody>
      </p:sp>
      <p:pic>
        <p:nvPicPr>
          <p:cNvPr id="7" name="Picture 2" descr="E:\DOCUMENTI 2012\POLITICA\GDM 2012 Fano\Documenti 2012\Foto Passera\DSCN4322.JPG"/>
          <p:cNvPicPr>
            <a:picLocks noChangeAspect="1" noChangeArrowheads="1"/>
          </p:cNvPicPr>
          <p:nvPr/>
        </p:nvPicPr>
        <p:blipFill>
          <a:blip r:embed="rId3" cstate="print"/>
          <a:srcRect/>
          <a:stretch>
            <a:fillRect/>
          </a:stretch>
        </p:blipFill>
        <p:spPr bwMode="auto">
          <a:xfrm>
            <a:off x="0" y="3880625"/>
            <a:ext cx="4795024" cy="2977376"/>
          </a:xfrm>
          <a:prstGeom prst="rect">
            <a:avLst/>
          </a:prstGeom>
          <a:noFill/>
        </p:spPr>
      </p:pic>
      <p:graphicFrame>
        <p:nvGraphicFramePr>
          <p:cNvPr id="2050" name="Object 2"/>
          <p:cNvGraphicFramePr>
            <a:graphicFrameLocks noChangeAspect="1"/>
          </p:cNvGraphicFramePr>
          <p:nvPr/>
        </p:nvGraphicFramePr>
        <p:xfrm>
          <a:off x="4861932" y="4005764"/>
          <a:ext cx="4282068" cy="2852235"/>
        </p:xfrm>
        <a:graphic>
          <a:graphicData uri="http://schemas.openxmlformats.org/presentationml/2006/ole">
            <mc:AlternateContent xmlns:mc="http://schemas.openxmlformats.org/markup-compatibility/2006">
              <mc:Choice xmlns:v="urn:schemas-microsoft-com:vml" Requires="v">
                <p:oleObj spid="_x0000_s2071" r:id="rId4" imgW="3088080" imgH="3075120" progId="">
                  <p:embed/>
                </p:oleObj>
              </mc:Choice>
              <mc:Fallback>
                <p:oleObj r:id="rId4" imgW="3088080" imgH="307512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1932" y="4005764"/>
                        <a:ext cx="4282068" cy="28522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1972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7283" y="200705"/>
            <a:ext cx="8229600" cy="692150"/>
          </a:xfrm>
        </p:spPr>
        <p:txBody>
          <a:bodyPr/>
          <a:lstStyle/>
          <a:p>
            <a:r>
              <a:rPr lang="it-IT" dirty="0" smtClean="0"/>
              <a:t/>
            </a:r>
            <a:br>
              <a:rPr lang="it-IT" dirty="0" smtClean="0"/>
            </a:br>
            <a:r>
              <a:rPr lang="it-IT" dirty="0" smtClean="0"/>
              <a:t>RESISTENZA MARCHE:</a:t>
            </a:r>
            <a:r>
              <a:rPr lang="it-IT" dirty="0"/>
              <a:t/>
            </a:r>
            <a:br>
              <a:rPr lang="it-IT" dirty="0"/>
            </a:br>
            <a:r>
              <a:rPr lang="it-IT" dirty="0" smtClean="0"/>
              <a:t>BILANCIA COMMERCIALE </a:t>
            </a:r>
            <a:br>
              <a:rPr lang="it-IT" dirty="0" smtClean="0"/>
            </a:br>
            <a:endParaRPr lang="it-IT" dirty="0"/>
          </a:p>
        </p:txBody>
      </p:sp>
      <p:sp>
        <p:nvSpPr>
          <p:cNvPr id="4" name="CasellaDiTesto 3"/>
          <p:cNvSpPr txBox="1"/>
          <p:nvPr/>
        </p:nvSpPr>
        <p:spPr>
          <a:xfrm>
            <a:off x="865762" y="1154482"/>
            <a:ext cx="7811310" cy="707886"/>
          </a:xfrm>
          <a:prstGeom prst="rect">
            <a:avLst/>
          </a:prstGeom>
          <a:solidFill>
            <a:srgbClr val="002060"/>
          </a:solidFill>
          <a:ln>
            <a:solidFill>
              <a:srgbClr val="003300"/>
            </a:solidFill>
          </a:ln>
        </p:spPr>
        <p:txBody>
          <a:bodyPr wrap="square" rtlCol="0">
            <a:spAutoFit/>
          </a:bodyPr>
          <a:lstStyle/>
          <a:p>
            <a:pPr algn="ctr"/>
            <a:r>
              <a:rPr lang="it-IT" sz="2000" b="1" dirty="0" smtClean="0">
                <a:latin typeface="Arial Black" pitchFamily="34" charset="0"/>
              </a:rPr>
              <a:t>Saldi normalizzati della bilancia commerciale</a:t>
            </a:r>
          </a:p>
          <a:p>
            <a:pPr algn="ctr"/>
            <a:r>
              <a:rPr lang="it-IT" sz="2000" b="1" dirty="0" smtClean="0">
                <a:latin typeface="Arial Black" pitchFamily="34" charset="0"/>
              </a:rPr>
              <a:t>(Export-Import) / (</a:t>
            </a:r>
            <a:r>
              <a:rPr lang="it-IT" sz="2000" b="1" dirty="0" err="1" smtClean="0">
                <a:latin typeface="Arial Black" pitchFamily="34" charset="0"/>
              </a:rPr>
              <a:t>Export+Import</a:t>
            </a:r>
            <a:r>
              <a:rPr lang="it-IT" sz="2000" b="1" dirty="0" smtClean="0">
                <a:latin typeface="Arial Black" pitchFamily="34" charset="0"/>
              </a:rPr>
              <a:t>)</a:t>
            </a:r>
            <a:endParaRPr lang="it-IT" sz="2000" b="1" dirty="0">
              <a:latin typeface="Arial Black"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1987" y="2004190"/>
            <a:ext cx="7434043" cy="421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05"/>
          <p:cNvSpPr txBox="1">
            <a:spLocks noChangeArrowheads="1"/>
          </p:cNvSpPr>
          <p:nvPr/>
        </p:nvSpPr>
        <p:spPr bwMode="auto">
          <a:xfrm>
            <a:off x="5262113" y="6519863"/>
            <a:ext cx="3881888" cy="338554"/>
          </a:xfrm>
          <a:prstGeom prst="rect">
            <a:avLst/>
          </a:prstGeom>
          <a:noFill/>
          <a:ln w="9525">
            <a:noFill/>
            <a:miter lim="800000"/>
            <a:headEnd/>
            <a:tailEnd/>
          </a:ln>
        </p:spPr>
        <p:txBody>
          <a:bodyPr wrap="square">
            <a:spAutoFit/>
          </a:bodyPr>
          <a:lstStyle/>
          <a:p>
            <a:pPr algn="r">
              <a:spcBef>
                <a:spcPct val="50000"/>
              </a:spcBef>
            </a:pPr>
            <a:r>
              <a:rPr lang="it-IT" sz="1600" b="1" dirty="0">
                <a:solidFill>
                  <a:srgbClr val="1F4081"/>
                </a:solidFill>
                <a:latin typeface="Arial Narrow" pitchFamily="34" charset="0"/>
              </a:rPr>
              <a:t>                 Fonte:  </a:t>
            </a:r>
            <a:r>
              <a:rPr lang="it-IT" sz="1600" b="1" dirty="0" smtClean="0">
                <a:solidFill>
                  <a:srgbClr val="1F4081"/>
                </a:solidFill>
                <a:latin typeface="Arial Narrow" pitchFamily="34" charset="0"/>
              </a:rPr>
              <a:t>Elaborazioni su dati ISTAT </a:t>
            </a:r>
            <a:endParaRPr lang="it-IT" b="1" dirty="0">
              <a:solidFill>
                <a:srgbClr val="1F4081"/>
              </a:solidFill>
            </a:endParaRPr>
          </a:p>
        </p:txBody>
      </p:sp>
    </p:spTree>
    <p:extLst>
      <p:ext uri="{BB962C8B-B14F-4D97-AF65-F5344CB8AC3E}">
        <p14:creationId xmlns:p14="http://schemas.microsoft.com/office/powerpoint/2010/main" val="613062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7283" y="200705"/>
            <a:ext cx="8229600" cy="692150"/>
          </a:xfrm>
        </p:spPr>
        <p:txBody>
          <a:bodyPr/>
          <a:lstStyle/>
          <a:p>
            <a:r>
              <a:rPr lang="it-IT" dirty="0" smtClean="0"/>
              <a:t>RESISTENZA MARCHE: </a:t>
            </a:r>
            <a:br>
              <a:rPr lang="it-IT" dirty="0" smtClean="0"/>
            </a:br>
            <a:r>
              <a:rPr lang="it-IT" dirty="0" smtClean="0"/>
              <a:t>EXPORT</a:t>
            </a:r>
            <a:endParaRPr lang="it-IT" dirty="0"/>
          </a:p>
        </p:txBody>
      </p:sp>
      <p:sp>
        <p:nvSpPr>
          <p:cNvPr id="4" name="CasellaDiTesto 3"/>
          <p:cNvSpPr txBox="1"/>
          <p:nvPr/>
        </p:nvSpPr>
        <p:spPr>
          <a:xfrm>
            <a:off x="607177" y="1154482"/>
            <a:ext cx="8040712" cy="400110"/>
          </a:xfrm>
          <a:prstGeom prst="rect">
            <a:avLst/>
          </a:prstGeom>
          <a:solidFill>
            <a:srgbClr val="002060"/>
          </a:solidFill>
          <a:ln>
            <a:solidFill>
              <a:srgbClr val="003300"/>
            </a:solidFill>
          </a:ln>
        </p:spPr>
        <p:txBody>
          <a:bodyPr wrap="square" rtlCol="0">
            <a:spAutoFit/>
          </a:bodyPr>
          <a:lstStyle/>
          <a:p>
            <a:pPr algn="ctr"/>
            <a:r>
              <a:rPr lang="it-IT" sz="2000" b="1" dirty="0" smtClean="0">
                <a:latin typeface="Arial Black" pitchFamily="34" charset="0"/>
              </a:rPr>
              <a:t>Esportazioni (valori in milioni di euro) </a:t>
            </a:r>
            <a:endParaRPr lang="it-IT" sz="2000" b="1" dirty="0">
              <a:latin typeface="Arial Black" pitchFamily="34" charset="0"/>
            </a:endParaRPr>
          </a:p>
        </p:txBody>
      </p:sp>
      <p:sp>
        <p:nvSpPr>
          <p:cNvPr id="5" name="Text Box 1105"/>
          <p:cNvSpPr txBox="1">
            <a:spLocks noChangeArrowheads="1"/>
          </p:cNvSpPr>
          <p:nvPr/>
        </p:nvSpPr>
        <p:spPr bwMode="auto">
          <a:xfrm>
            <a:off x="5262113" y="6519863"/>
            <a:ext cx="3881888" cy="338554"/>
          </a:xfrm>
          <a:prstGeom prst="rect">
            <a:avLst/>
          </a:prstGeom>
          <a:noFill/>
          <a:ln w="9525">
            <a:noFill/>
            <a:miter lim="800000"/>
            <a:headEnd/>
            <a:tailEnd/>
          </a:ln>
        </p:spPr>
        <p:txBody>
          <a:bodyPr wrap="square">
            <a:spAutoFit/>
          </a:bodyPr>
          <a:lstStyle/>
          <a:p>
            <a:pPr algn="r">
              <a:spcBef>
                <a:spcPct val="50000"/>
              </a:spcBef>
            </a:pPr>
            <a:r>
              <a:rPr lang="it-IT" sz="1600" b="1" dirty="0">
                <a:solidFill>
                  <a:srgbClr val="1F4081"/>
                </a:solidFill>
                <a:latin typeface="Arial Narrow" pitchFamily="34" charset="0"/>
              </a:rPr>
              <a:t>                 Fonte:  </a:t>
            </a:r>
            <a:r>
              <a:rPr lang="it-IT" sz="1600" b="1" dirty="0" smtClean="0">
                <a:solidFill>
                  <a:srgbClr val="1F4081"/>
                </a:solidFill>
                <a:latin typeface="Arial Narrow" pitchFamily="34" charset="0"/>
              </a:rPr>
              <a:t>ISTAT – 11 dicembre 2012</a:t>
            </a:r>
            <a:endParaRPr lang="it-IT" b="1" dirty="0">
              <a:solidFill>
                <a:srgbClr val="1F408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177" y="1770722"/>
            <a:ext cx="7494136" cy="470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355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465007"/>
            <a:ext cx="9144000" cy="4339650"/>
          </a:xfrm>
          <a:prstGeom prst="rect">
            <a:avLst/>
          </a:prstGeom>
          <a:solidFill>
            <a:srgbClr val="002060"/>
          </a:solidFill>
        </p:spPr>
        <p:txBody>
          <a:bodyPr wrap="square" rtlCol="0">
            <a:spAutoFit/>
          </a:bodyPr>
          <a:lstStyle/>
          <a:p>
            <a:pPr algn="ctr"/>
            <a:endParaRPr lang="it-IT" sz="2000" b="1" dirty="0" smtClean="0">
              <a:latin typeface="Arial Black" pitchFamily="34" charset="0"/>
              <a:ea typeface="Verdana" pitchFamily="34" charset="0"/>
              <a:cs typeface="Verdana" pitchFamily="34" charset="0"/>
            </a:endParaRPr>
          </a:p>
          <a:p>
            <a:pPr algn="ctr"/>
            <a:r>
              <a:rPr lang="it-IT" sz="2200" b="1" dirty="0" smtClean="0">
                <a:latin typeface="Arial Black" pitchFamily="34" charset="0"/>
                <a:ea typeface="Verdana" pitchFamily="34" charset="0"/>
                <a:cs typeface="Verdana" pitchFamily="34" charset="0"/>
              </a:rPr>
              <a:t>STRATEGIA</a:t>
            </a:r>
            <a:r>
              <a:rPr lang="it-IT" sz="2200" dirty="0" smtClean="0">
                <a:latin typeface="Arial Black" pitchFamily="34" charset="0"/>
                <a:ea typeface="Verdana" pitchFamily="34" charset="0"/>
                <a:cs typeface="Verdana" pitchFamily="34" charset="0"/>
              </a:rPr>
              <a:t>:</a:t>
            </a:r>
          </a:p>
          <a:p>
            <a:pPr algn="ctr"/>
            <a:r>
              <a:rPr lang="it-IT" sz="2200" dirty="0" smtClean="0">
                <a:latin typeface="Arial Black" pitchFamily="34" charset="0"/>
                <a:ea typeface="Verdana" pitchFamily="34" charset="0"/>
                <a:cs typeface="Verdana" pitchFamily="34" charset="0"/>
              </a:rPr>
              <a:t>aumentare il numero delle imprese aperte </a:t>
            </a:r>
          </a:p>
          <a:p>
            <a:pPr algn="ctr"/>
            <a:r>
              <a:rPr lang="it-IT" sz="2200" dirty="0" smtClean="0">
                <a:latin typeface="Arial Black" pitchFamily="34" charset="0"/>
                <a:ea typeface="Verdana" pitchFamily="34" charset="0"/>
                <a:cs typeface="Verdana" pitchFamily="34" charset="0"/>
              </a:rPr>
              <a:t>ai mercati internazionali,</a:t>
            </a:r>
          </a:p>
          <a:p>
            <a:pPr algn="ctr"/>
            <a:r>
              <a:rPr lang="it-IT" sz="2200" dirty="0" smtClean="0">
                <a:latin typeface="Arial Black" pitchFamily="34" charset="0"/>
                <a:ea typeface="Verdana" pitchFamily="34" charset="0"/>
                <a:cs typeface="Verdana" pitchFamily="34" charset="0"/>
              </a:rPr>
              <a:t>valorizzare </a:t>
            </a:r>
            <a:r>
              <a:rPr lang="it-IT" sz="2200" dirty="0">
                <a:latin typeface="Arial Black" pitchFamily="34" charset="0"/>
                <a:ea typeface="Verdana" pitchFamily="34" charset="0"/>
                <a:cs typeface="Verdana" pitchFamily="34" charset="0"/>
              </a:rPr>
              <a:t>la centralità </a:t>
            </a:r>
            <a:r>
              <a:rPr lang="it-IT" sz="2200" dirty="0" smtClean="0">
                <a:latin typeface="Arial Black" pitchFamily="34" charset="0"/>
                <a:ea typeface="Verdana" pitchFamily="34" charset="0"/>
                <a:cs typeface="Verdana" pitchFamily="34" charset="0"/>
              </a:rPr>
              <a:t>dell’impresa</a:t>
            </a:r>
          </a:p>
          <a:p>
            <a:pPr algn="ctr"/>
            <a:r>
              <a:rPr lang="it-IT" sz="2200" dirty="0" smtClean="0">
                <a:latin typeface="Arial Black" pitchFamily="34" charset="0"/>
                <a:ea typeface="Verdana" pitchFamily="34" charset="0"/>
                <a:cs typeface="Verdana" pitchFamily="34" charset="0"/>
              </a:rPr>
              <a:t>che produce occupazione e reddito nelle Marche,</a:t>
            </a:r>
          </a:p>
          <a:p>
            <a:pPr algn="ctr"/>
            <a:r>
              <a:rPr lang="it-IT" sz="2200" dirty="0">
                <a:latin typeface="Arial Black" pitchFamily="34" charset="0"/>
                <a:ea typeface="Verdana" pitchFamily="34" charset="0"/>
                <a:cs typeface="Verdana" pitchFamily="34" charset="0"/>
              </a:rPr>
              <a:t>sostenere il credito a supporto dell’internazionalizzazione</a:t>
            </a:r>
          </a:p>
          <a:p>
            <a:pPr algn="ctr"/>
            <a:endParaRPr lang="it-IT" sz="2200" dirty="0">
              <a:latin typeface="Arial Black" pitchFamily="34" charset="0"/>
              <a:ea typeface="Verdana" pitchFamily="34" charset="0"/>
              <a:cs typeface="Verdana" pitchFamily="34" charset="0"/>
            </a:endParaRPr>
          </a:p>
          <a:p>
            <a:pPr algn="ctr"/>
            <a:r>
              <a:rPr lang="it-IT" sz="2200" b="1" dirty="0" smtClean="0">
                <a:latin typeface="Arial Black" pitchFamily="34" charset="0"/>
                <a:ea typeface="Verdana" pitchFamily="34" charset="0"/>
                <a:cs typeface="Verdana" pitchFamily="34" charset="0"/>
              </a:rPr>
              <a:t>LINEE DI AZIONE:</a:t>
            </a:r>
          </a:p>
          <a:p>
            <a:pPr algn="ctr"/>
            <a:r>
              <a:rPr lang="it-IT" sz="2200" b="1" dirty="0">
                <a:latin typeface="Arial Black" pitchFamily="34" charset="0"/>
                <a:ea typeface="Verdana" pitchFamily="34" charset="0"/>
                <a:cs typeface="Verdana" pitchFamily="34" charset="0"/>
              </a:rPr>
              <a:t>p</a:t>
            </a:r>
            <a:r>
              <a:rPr lang="it-IT" sz="2200" b="1" dirty="0" smtClean="0">
                <a:latin typeface="Arial Black" pitchFamily="34" charset="0"/>
                <a:ea typeface="Verdana" pitchFamily="34" charset="0"/>
                <a:cs typeface="Verdana" pitchFamily="34" charset="0"/>
              </a:rPr>
              <a:t>romozione</a:t>
            </a:r>
          </a:p>
          <a:p>
            <a:pPr algn="ctr"/>
            <a:r>
              <a:rPr lang="it-IT" sz="2200" b="1" dirty="0">
                <a:latin typeface="Arial Black" pitchFamily="34" charset="0"/>
                <a:ea typeface="Verdana" pitchFamily="34" charset="0"/>
                <a:cs typeface="Verdana" pitchFamily="34" charset="0"/>
              </a:rPr>
              <a:t>a</a:t>
            </a:r>
            <a:r>
              <a:rPr lang="it-IT" sz="2200" b="1" dirty="0" smtClean="0">
                <a:latin typeface="Arial Black" pitchFamily="34" charset="0"/>
                <a:ea typeface="Verdana" pitchFamily="34" charset="0"/>
                <a:cs typeface="Verdana" pitchFamily="34" charset="0"/>
              </a:rPr>
              <a:t>ssistenza tecnica alle PMI marchigiane</a:t>
            </a:r>
          </a:p>
          <a:p>
            <a:pPr algn="ctr"/>
            <a:r>
              <a:rPr lang="it-IT" sz="2200" b="1" dirty="0">
                <a:latin typeface="Arial Black" pitchFamily="34" charset="0"/>
                <a:ea typeface="Verdana" pitchFamily="34" charset="0"/>
                <a:cs typeface="Verdana" pitchFamily="34" charset="0"/>
              </a:rPr>
              <a:t>a</a:t>
            </a:r>
            <a:r>
              <a:rPr lang="it-IT" sz="2200" b="1" dirty="0" smtClean="0">
                <a:latin typeface="Arial Black" pitchFamily="34" charset="0"/>
                <a:ea typeface="Verdana" pitchFamily="34" charset="0"/>
                <a:cs typeface="Verdana" pitchFamily="34" charset="0"/>
              </a:rPr>
              <a:t>ttrazione di investimenti stranieri e assistenza</a:t>
            </a:r>
          </a:p>
          <a:p>
            <a:pPr algn="ctr"/>
            <a:endParaRPr lang="it-IT" sz="1400" dirty="0">
              <a:solidFill>
                <a:schemeClr val="tx1"/>
              </a:solidFill>
              <a:latin typeface="Arial Black" pitchFamily="34" charset="0"/>
              <a:ea typeface="Verdana" pitchFamily="34" charset="0"/>
              <a:cs typeface="Verdana" pitchFamily="34" charset="0"/>
            </a:endParaRPr>
          </a:p>
        </p:txBody>
      </p:sp>
      <p:sp>
        <p:nvSpPr>
          <p:cNvPr id="3" name="CasellaDiTesto 2"/>
          <p:cNvSpPr txBox="1"/>
          <p:nvPr/>
        </p:nvSpPr>
        <p:spPr>
          <a:xfrm>
            <a:off x="0" y="78659"/>
            <a:ext cx="7305368" cy="1015663"/>
          </a:xfrm>
          <a:prstGeom prst="rect">
            <a:avLst/>
          </a:prstGeom>
          <a:noFill/>
        </p:spPr>
        <p:txBody>
          <a:bodyPr wrap="square" rtlCol="0">
            <a:spAutoFit/>
          </a:bodyPr>
          <a:lstStyle/>
          <a:p>
            <a:r>
              <a:rPr lang="it-IT" sz="3000" b="1" dirty="0" smtClean="0">
                <a:solidFill>
                  <a:srgbClr val="FFFF00"/>
                </a:solidFill>
                <a:latin typeface="Arial Black" pitchFamily="34" charset="0"/>
                <a:ea typeface="Verdana" pitchFamily="34" charset="0"/>
                <a:cs typeface="Verdana" pitchFamily="34" charset="0"/>
              </a:rPr>
              <a:t>INTERNAZIONALIZZAZIONE PMI: EXIT </a:t>
            </a:r>
            <a:r>
              <a:rPr lang="it-IT" sz="3000" b="1" dirty="0">
                <a:solidFill>
                  <a:srgbClr val="FFFF00"/>
                </a:solidFill>
                <a:latin typeface="Arial Black" pitchFamily="34" charset="0"/>
                <a:ea typeface="Verdana" pitchFamily="34" charset="0"/>
                <a:cs typeface="Verdana" pitchFamily="34" charset="0"/>
              </a:rPr>
              <a:t>STRATEGY DALLA CRISI</a:t>
            </a:r>
          </a:p>
        </p:txBody>
      </p:sp>
    </p:spTree>
    <p:extLst>
      <p:ext uri="{BB962C8B-B14F-4D97-AF65-F5344CB8AC3E}">
        <p14:creationId xmlns:p14="http://schemas.microsoft.com/office/powerpoint/2010/main" val="3078321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 y="148704"/>
            <a:ext cx="7986409" cy="1384995"/>
          </a:xfrm>
          <a:prstGeom prst="rect">
            <a:avLst/>
          </a:prstGeom>
          <a:noFill/>
        </p:spPr>
        <p:txBody>
          <a:bodyPr wrap="square" rtlCol="0">
            <a:spAutoFit/>
          </a:bodyPr>
          <a:lstStyle/>
          <a:p>
            <a:r>
              <a:rPr lang="it-IT" sz="2600" b="1" dirty="0" smtClean="0">
                <a:solidFill>
                  <a:srgbClr val="FFFF00"/>
                </a:solidFill>
                <a:latin typeface="Arial Black" pitchFamily="34" charset="0"/>
                <a:ea typeface="Verdana" pitchFamily="34" charset="0"/>
                <a:cs typeface="Verdana" pitchFamily="34" charset="0"/>
              </a:rPr>
              <a:t>CINA, RUSSIA, MEDIO-ORIENTE,</a:t>
            </a:r>
          </a:p>
          <a:p>
            <a:r>
              <a:rPr lang="it-IT" sz="2600" b="1" dirty="0" smtClean="0">
                <a:solidFill>
                  <a:srgbClr val="FFFF00"/>
                </a:solidFill>
                <a:latin typeface="Arial Black" pitchFamily="34" charset="0"/>
                <a:ea typeface="Verdana" pitchFamily="34" charset="0"/>
                <a:cs typeface="Verdana" pitchFamily="34" charset="0"/>
              </a:rPr>
              <a:t>ARGENTINA INVESTONO NELLE MARCHE</a:t>
            </a:r>
          </a:p>
          <a:p>
            <a:endParaRPr lang="it-IT" sz="3200" b="1" dirty="0">
              <a:solidFill>
                <a:srgbClr val="FFFF00"/>
              </a:solidFill>
              <a:latin typeface="Verdana" pitchFamily="34" charset="0"/>
              <a:ea typeface="Verdana" pitchFamily="34" charset="0"/>
              <a:cs typeface="Verdana" pitchFamily="34" charset="0"/>
            </a:endParaRPr>
          </a:p>
        </p:txBody>
      </p:sp>
      <p:sp>
        <p:nvSpPr>
          <p:cNvPr id="3" name="CasellaDiTesto 2"/>
          <p:cNvSpPr txBox="1"/>
          <p:nvPr/>
        </p:nvSpPr>
        <p:spPr>
          <a:xfrm>
            <a:off x="0" y="1041256"/>
            <a:ext cx="9144000" cy="3323987"/>
          </a:xfrm>
          <a:prstGeom prst="rect">
            <a:avLst/>
          </a:prstGeom>
          <a:solidFill>
            <a:srgbClr val="002060"/>
          </a:solidFill>
        </p:spPr>
        <p:txBody>
          <a:bodyPr wrap="square" rtlCol="0">
            <a:spAutoFit/>
          </a:bodyPr>
          <a:lstStyle/>
          <a:p>
            <a:pPr algn="ctr"/>
            <a:endParaRPr lang="it-IT" sz="1600" dirty="0" smtClean="0">
              <a:latin typeface="Arial Black" pitchFamily="34" charset="0"/>
            </a:endParaRPr>
          </a:p>
          <a:p>
            <a:pPr algn="ctr"/>
            <a:r>
              <a:rPr lang="it-IT" dirty="0" smtClean="0">
                <a:latin typeface="Arial Black" pitchFamily="34" charset="0"/>
              </a:rPr>
              <a:t>I rapporti attivati dalla Regione con la Cina hanno portato a numerose partnership e rilevantissimi investimenti nelle Marche</a:t>
            </a:r>
          </a:p>
          <a:p>
            <a:pPr algn="ctr"/>
            <a:endParaRPr lang="it-IT" dirty="0">
              <a:latin typeface="Arial Black" pitchFamily="34" charset="0"/>
            </a:endParaRPr>
          </a:p>
          <a:p>
            <a:pPr algn="ctr"/>
            <a:r>
              <a:rPr lang="it-IT" dirty="0" smtClean="0">
                <a:latin typeface="Arial Black" pitchFamily="34" charset="0"/>
              </a:rPr>
              <a:t>Il più importante per l’impatto occupazionale e industriale è l’acquisizione della maggioranza di </a:t>
            </a:r>
            <a:r>
              <a:rPr lang="it-IT" dirty="0">
                <a:latin typeface="Arial Black" pitchFamily="34" charset="0"/>
              </a:rPr>
              <a:t>Ferretti </a:t>
            </a:r>
            <a:r>
              <a:rPr lang="it-IT" dirty="0" smtClean="0">
                <a:latin typeface="Arial Black" pitchFamily="34" charset="0"/>
              </a:rPr>
              <a:t>Group da parte di </a:t>
            </a:r>
            <a:r>
              <a:rPr lang="it-IT" dirty="0" err="1" smtClean="0">
                <a:latin typeface="Arial Black" pitchFamily="34" charset="0"/>
              </a:rPr>
              <a:t>Weichai</a:t>
            </a:r>
            <a:r>
              <a:rPr lang="it-IT" dirty="0" smtClean="0">
                <a:latin typeface="Arial Black" pitchFamily="34" charset="0"/>
              </a:rPr>
              <a:t> Group, il cui Presidente Tan </a:t>
            </a:r>
            <a:r>
              <a:rPr lang="it-IT" dirty="0" err="1" smtClean="0">
                <a:latin typeface="Arial Black" pitchFamily="34" charset="0"/>
              </a:rPr>
              <a:t>Xuguang</a:t>
            </a:r>
            <a:r>
              <a:rPr lang="it-IT" dirty="0" smtClean="0">
                <a:latin typeface="Arial Black" pitchFamily="34" charset="0"/>
              </a:rPr>
              <a:t> verrà premiato alla Giornata delle Marche 2012 quale segno di attenzione dimostrata nei confronti della cantieristica marchigiana, testimoniata anche con la decisione di trasferire il centro direzionale dei Cantieri Ferretti da Forlì a Mondolfo</a:t>
            </a:r>
          </a:p>
          <a:p>
            <a:r>
              <a:rPr lang="it-IT" sz="1600" dirty="0"/>
              <a:t>I</a:t>
            </a:r>
            <a:br>
              <a:rPr lang="it-IT" sz="1600" dirty="0"/>
            </a:br>
            <a:endParaRPr lang="it-IT" sz="1600" dirty="0">
              <a:latin typeface="Verdana" pitchFamily="34" charset="0"/>
              <a:ea typeface="Verdana" pitchFamily="34" charset="0"/>
              <a:cs typeface="Verdana" pitchFamily="34" charset="0"/>
            </a:endParaRPr>
          </a:p>
        </p:txBody>
      </p:sp>
      <p:pic>
        <p:nvPicPr>
          <p:cNvPr id="1027" name="Picture 3" descr="C:\Users\user\Desktop\Desktop\FOTO SPACCA\cina novembre 2012\presidente_e_Chairman_Weichai_tan_xugua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8374" y="3873910"/>
            <a:ext cx="4945626" cy="29840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atic.myluxury.it/625X0/www/myluxury/it/img/75-venere-riva-cann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93574"/>
            <a:ext cx="4198374" cy="2964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744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58723" y="231848"/>
            <a:ext cx="8229600" cy="692150"/>
          </a:xfrm>
        </p:spPr>
        <p:txBody>
          <a:bodyPr>
            <a:noAutofit/>
          </a:bodyPr>
          <a:lstStyle/>
          <a:p>
            <a:r>
              <a:rPr lang="it-IT" sz="3000" dirty="0" smtClean="0"/>
              <a:t/>
            </a:r>
            <a:br>
              <a:rPr lang="it-IT" sz="3000" dirty="0" smtClean="0"/>
            </a:br>
            <a:r>
              <a:rPr lang="it-IT" b="1" dirty="0" smtClean="0"/>
              <a:t>MACROREGIONE ADRIATICO IONICA: OK CONSIGLIO EUROPEO</a:t>
            </a:r>
            <a:r>
              <a:rPr lang="it-IT" dirty="0"/>
              <a:t/>
            </a:r>
            <a:br>
              <a:rPr lang="it-IT" dirty="0"/>
            </a:br>
            <a:endParaRPr lang="it-IT" dirty="0" smtClean="0"/>
          </a:p>
        </p:txBody>
      </p:sp>
      <p:sp>
        <p:nvSpPr>
          <p:cNvPr id="4" name="Rectangle 9"/>
          <p:cNvSpPr txBox="1">
            <a:spLocks noChangeArrowheads="1"/>
          </p:cNvSpPr>
          <p:nvPr/>
        </p:nvSpPr>
        <p:spPr bwMode="auto">
          <a:xfrm>
            <a:off x="0" y="1025911"/>
            <a:ext cx="9144000" cy="3031739"/>
          </a:xfrm>
          <a:prstGeom prst="rect">
            <a:avLst/>
          </a:prstGeom>
          <a:solidFill>
            <a:srgbClr val="002060"/>
          </a:solidFill>
          <a:ln w="9525">
            <a:solidFill>
              <a:schemeClr val="bg1"/>
            </a:solidFill>
            <a:miter lim="800000"/>
            <a:headEnd/>
            <a:tailEnd/>
          </a:ln>
        </p:spPr>
        <p:txBody>
          <a:bodyPr/>
          <a:lstStyle/>
          <a:p>
            <a:pPr algn="ctr">
              <a:lnSpc>
                <a:spcPct val="80000"/>
              </a:lnSpc>
              <a:defRPr/>
            </a:pPr>
            <a:r>
              <a:rPr lang="it-IT" sz="2000" b="1" dirty="0" smtClean="0">
                <a:latin typeface="Arial Black" pitchFamily="34" charset="0"/>
              </a:rPr>
              <a:t>Il 15 dicembre 2012: </a:t>
            </a:r>
          </a:p>
          <a:p>
            <a:pPr algn="ctr">
              <a:lnSpc>
                <a:spcPct val="80000"/>
              </a:lnSpc>
              <a:defRPr/>
            </a:pPr>
            <a:r>
              <a:rPr lang="it-IT" sz="2000" b="1" dirty="0" smtClean="0">
                <a:latin typeface="Arial Black" pitchFamily="34" charset="0"/>
              </a:rPr>
              <a:t>il Consiglio Europeo dei 27 Capi di Stato e di Governo dell’UE ha incaricato la Commissione Europea di sviluppare nel 2013, con le Regioni, un piano di crescita e di azione per la Macroregione Adriatico Ionica.</a:t>
            </a:r>
          </a:p>
          <a:p>
            <a:pPr algn="ctr">
              <a:lnSpc>
                <a:spcPct val="80000"/>
              </a:lnSpc>
              <a:defRPr/>
            </a:pPr>
            <a:endParaRPr lang="it-IT" sz="2000" b="1" dirty="0" smtClean="0">
              <a:latin typeface="Arial Black" pitchFamily="34" charset="0"/>
            </a:endParaRPr>
          </a:p>
          <a:p>
            <a:pPr algn="ctr">
              <a:lnSpc>
                <a:spcPct val="80000"/>
              </a:lnSpc>
              <a:defRPr/>
            </a:pPr>
            <a:r>
              <a:rPr lang="it-IT" sz="2000" b="1" dirty="0" smtClean="0">
                <a:latin typeface="Arial Black" pitchFamily="34" charset="0"/>
              </a:rPr>
              <a:t>Il piano di azione sarà approvato nel 2014 </a:t>
            </a:r>
          </a:p>
          <a:p>
            <a:pPr algn="ctr">
              <a:lnSpc>
                <a:spcPct val="80000"/>
              </a:lnSpc>
              <a:defRPr/>
            </a:pPr>
            <a:r>
              <a:rPr lang="it-IT" sz="2000" b="1" dirty="0" smtClean="0">
                <a:latin typeface="Arial Black" pitchFamily="34" charset="0"/>
              </a:rPr>
              <a:t>con il semestre di Presidenza Italiana dell’UE</a:t>
            </a:r>
          </a:p>
          <a:p>
            <a:pPr algn="ctr">
              <a:lnSpc>
                <a:spcPct val="80000"/>
              </a:lnSpc>
              <a:defRPr/>
            </a:pPr>
            <a:endParaRPr lang="it-IT" sz="2000" b="1" dirty="0" smtClean="0">
              <a:latin typeface="Arial Black" pitchFamily="34" charset="0"/>
            </a:endParaRPr>
          </a:p>
          <a:p>
            <a:pPr algn="ctr">
              <a:lnSpc>
                <a:spcPct val="80000"/>
              </a:lnSpc>
              <a:defRPr/>
            </a:pPr>
            <a:r>
              <a:rPr lang="it-IT" sz="2000" b="1" dirty="0" smtClean="0">
                <a:latin typeface="Arial Black" pitchFamily="34" charset="0"/>
              </a:rPr>
              <a:t>Si avvia la strategia operativa della Macroregione A.I., </a:t>
            </a:r>
          </a:p>
          <a:p>
            <a:pPr algn="ctr">
              <a:lnSpc>
                <a:spcPct val="80000"/>
              </a:lnSpc>
              <a:defRPr/>
            </a:pPr>
            <a:r>
              <a:rPr lang="it-IT" sz="2000" b="1" dirty="0" smtClean="0">
                <a:latin typeface="Arial Black" pitchFamily="34" charset="0"/>
              </a:rPr>
              <a:t>anche con l’identificazione dei progetti e del loro finanziamento nel bilancio europeo 2014-2020 </a:t>
            </a:r>
          </a:p>
          <a:p>
            <a:pPr algn="ctr">
              <a:lnSpc>
                <a:spcPct val="80000"/>
              </a:lnSpc>
              <a:defRPr/>
            </a:pPr>
            <a:endParaRPr lang="it-IT" sz="2000" b="1" dirty="0" smtClean="0">
              <a:latin typeface="Arial Black" pitchFamily="34" charset="0"/>
            </a:endParaRPr>
          </a:p>
          <a:p>
            <a:pPr algn="ctr">
              <a:lnSpc>
                <a:spcPct val="80000"/>
              </a:lnSpc>
              <a:defRPr/>
            </a:pPr>
            <a:endParaRPr lang="it-IT" sz="2000" b="1" dirty="0" smtClean="0">
              <a:latin typeface="Arial Black" pitchFamily="34" charset="0"/>
            </a:endParaRPr>
          </a:p>
          <a:p>
            <a:pPr algn="ctr">
              <a:lnSpc>
                <a:spcPct val="80000"/>
              </a:lnSpc>
              <a:defRPr/>
            </a:pPr>
            <a:endParaRPr lang="it-IT" sz="2000" b="1" dirty="0" smtClean="0">
              <a:latin typeface="Arial Black" pitchFamily="34" charset="0"/>
            </a:endParaRPr>
          </a:p>
          <a:p>
            <a:pPr algn="ctr">
              <a:lnSpc>
                <a:spcPct val="80000"/>
              </a:lnSpc>
              <a:defRPr/>
            </a:pPr>
            <a:endParaRPr lang="it-IT" sz="2000" b="1" dirty="0" smtClean="0">
              <a:latin typeface="Arial Black" pitchFamily="34" charset="0"/>
            </a:endParaRPr>
          </a:p>
          <a:p>
            <a:pPr algn="ctr">
              <a:lnSpc>
                <a:spcPct val="80000"/>
              </a:lnSpc>
              <a:defRPr/>
            </a:pPr>
            <a:r>
              <a:rPr lang="it-IT" sz="2000" b="1" dirty="0" smtClean="0">
                <a:latin typeface="Arial Black" pitchFamily="34" charset="0"/>
              </a:rPr>
              <a:t> </a:t>
            </a:r>
          </a:p>
          <a:p>
            <a:pPr algn="ctr">
              <a:lnSpc>
                <a:spcPct val="80000"/>
              </a:lnSpc>
              <a:defRPr/>
            </a:pPr>
            <a:endParaRPr lang="it-IT" sz="2000" b="1" dirty="0" smtClean="0"/>
          </a:p>
          <a:p>
            <a:pPr algn="ctr">
              <a:lnSpc>
                <a:spcPct val="80000"/>
              </a:lnSpc>
              <a:defRPr/>
            </a:pPr>
            <a:endParaRPr lang="it-IT" sz="2000" b="1" dirty="0">
              <a:latin typeface="Arial" charset="0"/>
            </a:endParaRPr>
          </a:p>
          <a:p>
            <a:pPr algn="ctr">
              <a:lnSpc>
                <a:spcPct val="80000"/>
              </a:lnSpc>
              <a:defRPr/>
            </a:pPr>
            <a:endParaRPr lang="it-IT" sz="3200" b="1" dirty="0">
              <a:latin typeface="Arial" charset="0"/>
            </a:endParaRPr>
          </a:p>
          <a:p>
            <a:pPr algn="ctr">
              <a:lnSpc>
                <a:spcPct val="80000"/>
              </a:lnSpc>
              <a:defRPr/>
            </a:pPr>
            <a:endParaRPr lang="it-IT" sz="2000" b="1" dirty="0">
              <a:latin typeface="Arial" charset="0"/>
            </a:endParaRPr>
          </a:p>
          <a:p>
            <a:pPr algn="ctr">
              <a:lnSpc>
                <a:spcPct val="80000"/>
              </a:lnSpc>
              <a:defRPr/>
            </a:pPr>
            <a:endParaRPr lang="it-IT" sz="2000" b="1" dirty="0">
              <a:latin typeface="Arial" charset="0"/>
            </a:endParaRP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a:p>
            <a:pPr marL="342900" indent="-342900" algn="ctr" eaLnBrk="0" hangingPunct="0">
              <a:spcBef>
                <a:spcPct val="20000"/>
              </a:spcBef>
              <a:buClr>
                <a:schemeClr val="bg2"/>
              </a:buClr>
              <a:buSzPct val="75000"/>
              <a:buFont typeface="Wingdings" pitchFamily="2" charset="2"/>
              <a:buNone/>
              <a:defRPr/>
            </a:pPr>
            <a:r>
              <a:rPr lang="it-IT" sz="2800" b="1" kern="0" dirty="0">
                <a:latin typeface="+mn-lt"/>
              </a:rPr>
              <a:t> </a:t>
            </a:r>
          </a:p>
          <a:p>
            <a:pPr marL="342900" indent="-342900" algn="ctr" eaLnBrk="0" hangingPunct="0">
              <a:spcBef>
                <a:spcPct val="20000"/>
              </a:spcBef>
              <a:buClr>
                <a:schemeClr val="bg2"/>
              </a:buClr>
              <a:buSzPct val="75000"/>
              <a:buFont typeface="Wingdings" pitchFamily="2" charset="2"/>
              <a:buNone/>
              <a:defRPr/>
            </a:pPr>
            <a:r>
              <a:rPr lang="it-IT" sz="2800" b="1" kern="0" dirty="0">
                <a:latin typeface="+mn-lt"/>
              </a:rPr>
              <a:t>      </a:t>
            </a: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p:txBody>
      </p:sp>
      <p:pic>
        <p:nvPicPr>
          <p:cNvPr id="1026" name="Picture 2" descr="D:\DOCUMENTI 2012\EUROPA\Consiglio Europeo\consiglio_europeo_dicembre_2012_t_W310_H175_M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57650"/>
            <a:ext cx="5495925" cy="28003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DOCUMENTI 2012\EUROPA\Consiglio Europeo\bruxellesCOMMISSIONE-EUROPE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5924" y="4057650"/>
            <a:ext cx="3648075"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247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888873" cy="1143000"/>
          </a:xfrm>
        </p:spPr>
        <p:txBody>
          <a:bodyPr>
            <a:noAutofit/>
          </a:bodyPr>
          <a:lstStyle/>
          <a:p>
            <a:pPr algn="l"/>
            <a:r>
              <a:rPr lang="it-IT" dirty="0" smtClean="0"/>
              <a:t>INFRASTRUTTURE: 5 MILIARDI </a:t>
            </a:r>
            <a:br>
              <a:rPr lang="it-IT" dirty="0" smtClean="0"/>
            </a:br>
            <a:r>
              <a:rPr lang="it-IT" dirty="0" smtClean="0"/>
              <a:t>DI LAVORI IN TUTTE LE MARCHE</a:t>
            </a:r>
            <a:endParaRPr lang="it-IT" dirty="0">
              <a:latin typeface="Arial Black" pitchFamily="34" charset="0"/>
            </a:endParaRPr>
          </a:p>
        </p:txBody>
      </p:sp>
      <p:sp>
        <p:nvSpPr>
          <p:cNvPr id="6" name="Rectangle 9"/>
          <p:cNvSpPr txBox="1">
            <a:spLocks noChangeArrowheads="1"/>
          </p:cNvSpPr>
          <p:nvPr/>
        </p:nvSpPr>
        <p:spPr bwMode="auto">
          <a:xfrm>
            <a:off x="0" y="1070517"/>
            <a:ext cx="9144000" cy="3353999"/>
          </a:xfrm>
          <a:prstGeom prst="rect">
            <a:avLst/>
          </a:prstGeom>
          <a:solidFill>
            <a:srgbClr val="002060"/>
          </a:solidFill>
          <a:ln w="9525">
            <a:solidFill>
              <a:schemeClr val="bg1"/>
            </a:solidFill>
            <a:miter lim="800000"/>
            <a:headEnd/>
            <a:tailEnd/>
          </a:ln>
        </p:spPr>
        <p:txBody>
          <a:bodyPr/>
          <a:lstStyle/>
          <a:p>
            <a:pPr algn="ctr" eaLnBrk="0" hangingPunct="0">
              <a:spcBef>
                <a:spcPct val="20000"/>
              </a:spcBef>
              <a:buClr>
                <a:srgbClr val="003399"/>
              </a:buClr>
              <a:buSzPct val="100000"/>
            </a:pPr>
            <a:r>
              <a:rPr lang="it-IT" b="1" kern="0" dirty="0" smtClean="0">
                <a:latin typeface="Arial Black" pitchFamily="34" charset="0"/>
              </a:rPr>
              <a:t>5 </a:t>
            </a:r>
            <a:r>
              <a:rPr lang="it-IT" b="1" kern="0" dirty="0">
                <a:latin typeface="Arial Black" pitchFamily="34" charset="0"/>
              </a:rPr>
              <a:t>miliardi di euro di lavori e investimenti in corso in tutte le Marche: 3^ corsia A-14, Quadrilatero con direttissime Civitanova-Foligno SS77 e Ancona-Perugia SS76, </a:t>
            </a:r>
            <a:r>
              <a:rPr lang="it-IT" b="1" kern="0" dirty="0" err="1">
                <a:latin typeface="Arial Black" pitchFamily="34" charset="0"/>
              </a:rPr>
              <a:t>Mezzina</a:t>
            </a:r>
            <a:r>
              <a:rPr lang="it-IT" b="1" kern="0" dirty="0">
                <a:latin typeface="Arial Black" pitchFamily="34" charset="0"/>
              </a:rPr>
              <a:t>, ecc..</a:t>
            </a:r>
          </a:p>
          <a:p>
            <a:pPr marL="342900" indent="-342900" algn="ctr" eaLnBrk="0" hangingPunct="0">
              <a:spcBef>
                <a:spcPct val="20000"/>
              </a:spcBef>
              <a:buClr>
                <a:srgbClr val="003399"/>
              </a:buClr>
              <a:buSzPct val="100000"/>
              <a:buFont typeface="Arial" pitchFamily="34" charset="0"/>
              <a:buChar char="•"/>
            </a:pPr>
            <a:endParaRPr lang="it-IT" b="1" kern="0" dirty="0">
              <a:latin typeface="Arial Black" pitchFamily="34" charset="0"/>
            </a:endParaRPr>
          </a:p>
          <a:p>
            <a:pPr algn="ctr" eaLnBrk="0" hangingPunct="0">
              <a:spcBef>
                <a:spcPct val="20000"/>
              </a:spcBef>
              <a:buClr>
                <a:srgbClr val="003399"/>
              </a:buClr>
              <a:buSzPct val="100000"/>
            </a:pPr>
            <a:r>
              <a:rPr lang="it-IT" b="1" kern="0" dirty="0">
                <a:latin typeface="Arial Black" pitchFamily="34" charset="0"/>
              </a:rPr>
              <a:t>Il sistema logistico delle Marche si </a:t>
            </a:r>
            <a:r>
              <a:rPr lang="it-IT" b="1" kern="0" dirty="0" smtClean="0">
                <a:latin typeface="Arial Black" pitchFamily="34" charset="0"/>
              </a:rPr>
              <a:t>rafforza </a:t>
            </a:r>
            <a:r>
              <a:rPr lang="it-IT" b="1" kern="0" dirty="0">
                <a:latin typeface="Arial Black" pitchFamily="34" charset="0"/>
              </a:rPr>
              <a:t>con l’Aeroporto che aumenta il traffico </a:t>
            </a:r>
            <a:r>
              <a:rPr lang="it-IT" b="1" kern="0" dirty="0" smtClean="0">
                <a:latin typeface="Arial Black" pitchFamily="34" charset="0"/>
              </a:rPr>
              <a:t>passeggeri/merci, viene </a:t>
            </a:r>
            <a:r>
              <a:rPr lang="it-IT" b="1" kern="0" dirty="0">
                <a:latin typeface="Arial Black" pitchFamily="34" charset="0"/>
              </a:rPr>
              <a:t>riconosciuto quale </a:t>
            </a:r>
            <a:r>
              <a:rPr lang="it-IT" b="1" kern="0" dirty="0" err="1">
                <a:latin typeface="Arial Black" pitchFamily="34" charset="0"/>
              </a:rPr>
              <a:t>hub</a:t>
            </a:r>
            <a:r>
              <a:rPr lang="it-IT" b="1" kern="0" dirty="0">
                <a:latin typeface="Arial Black" pitchFamily="34" charset="0"/>
              </a:rPr>
              <a:t> merci </a:t>
            </a:r>
            <a:r>
              <a:rPr lang="it-IT" b="1" kern="0" dirty="0" smtClean="0">
                <a:latin typeface="Arial Black" pitchFamily="34" charset="0"/>
              </a:rPr>
              <a:t>strategico nel </a:t>
            </a:r>
            <a:r>
              <a:rPr lang="it-IT" b="1" kern="0" dirty="0">
                <a:latin typeface="Arial Black" pitchFamily="34" charset="0"/>
              </a:rPr>
              <a:t>piano </a:t>
            </a:r>
            <a:r>
              <a:rPr lang="it-IT" b="1" kern="0" dirty="0" smtClean="0">
                <a:latin typeface="Arial Black" pitchFamily="34" charset="0"/>
              </a:rPr>
              <a:t>nazionale, attrae nuovi partner e investimenti internazionali</a:t>
            </a:r>
          </a:p>
          <a:p>
            <a:pPr algn="ctr" eaLnBrk="0" hangingPunct="0">
              <a:spcBef>
                <a:spcPct val="20000"/>
              </a:spcBef>
              <a:buClr>
                <a:srgbClr val="003399"/>
              </a:buClr>
              <a:buSzPct val="100000"/>
            </a:pPr>
            <a:endParaRPr lang="it-IT" b="1" kern="0" dirty="0" smtClean="0">
              <a:latin typeface="Arial Black" pitchFamily="34" charset="0"/>
              <a:cs typeface="Arial" pitchFamily="34" charset="0"/>
            </a:endParaRPr>
          </a:p>
          <a:p>
            <a:pPr algn="ctr" eaLnBrk="0" hangingPunct="0">
              <a:spcBef>
                <a:spcPct val="20000"/>
              </a:spcBef>
              <a:buClr>
                <a:srgbClr val="003399"/>
              </a:buClr>
              <a:buSzPct val="100000"/>
            </a:pPr>
            <a:r>
              <a:rPr lang="it-IT" b="1" kern="0" dirty="0" smtClean="0">
                <a:latin typeface="Arial Black" pitchFamily="34" charset="0"/>
                <a:cs typeface="Arial" pitchFamily="34" charset="0"/>
              </a:rPr>
              <a:t>Ok del </a:t>
            </a:r>
            <a:r>
              <a:rPr lang="it-IT" b="1" kern="0" dirty="0" err="1" smtClean="0">
                <a:latin typeface="Arial Black" pitchFamily="34" charset="0"/>
                <a:cs typeface="Arial" pitchFamily="34" charset="0"/>
              </a:rPr>
              <a:t>Cipe</a:t>
            </a:r>
            <a:r>
              <a:rPr lang="it-IT" b="1" kern="0" dirty="0" smtClean="0">
                <a:latin typeface="Arial Black" pitchFamily="34" charset="0"/>
                <a:cs typeface="Arial" pitchFamily="34" charset="0"/>
              </a:rPr>
              <a:t> al progetto definitivo del by-pass di Falconara, con il collegamento veloce alla linea ferroviaria adriatica</a:t>
            </a:r>
            <a:endParaRPr lang="it-IT" b="1" kern="0" dirty="0">
              <a:latin typeface="+mn-lt"/>
              <a:cs typeface="Arial" pitchFamily="34" charset="0"/>
            </a:endParaRPr>
          </a:p>
          <a:p>
            <a:pPr marL="342900" indent="-342900" algn="ctr" eaLnBrk="0" hangingPunct="0">
              <a:spcBef>
                <a:spcPct val="20000"/>
              </a:spcBef>
              <a:buClr>
                <a:srgbClr val="00007D"/>
              </a:buClr>
              <a:buSzPct val="75000"/>
              <a:buFont typeface="Wingdings" pitchFamily="2" charset="2"/>
              <a:buNone/>
              <a:defRPr/>
            </a:pPr>
            <a:r>
              <a:rPr lang="it-IT" b="1" kern="0" dirty="0">
                <a:solidFill>
                  <a:srgbClr val="FFFFFF"/>
                </a:solidFill>
                <a:latin typeface="+mn-lt"/>
                <a:cs typeface="Arial" pitchFamily="34" charset="0"/>
              </a:rPr>
              <a:t>      </a:t>
            </a:r>
          </a:p>
          <a:p>
            <a:pPr marL="342900" indent="-342900" algn="ctr" eaLnBrk="0" hangingPunct="0">
              <a:spcBef>
                <a:spcPct val="20000"/>
              </a:spcBef>
              <a:buClr>
                <a:srgbClr val="00007D"/>
              </a:buClr>
              <a:buSzPct val="75000"/>
              <a:buFont typeface="Wingdings" pitchFamily="2" charset="2"/>
              <a:buNone/>
              <a:defRPr/>
            </a:pPr>
            <a:endParaRPr lang="it-IT" b="1" kern="0" dirty="0">
              <a:solidFill>
                <a:srgbClr val="FFFFFF"/>
              </a:solidFill>
              <a:latin typeface="+mn-lt"/>
              <a:cs typeface="Arial" pitchFamily="34" charset="0"/>
            </a:endParaRPr>
          </a:p>
        </p:txBody>
      </p:sp>
      <p:pic>
        <p:nvPicPr>
          <p:cNvPr id="4" name="Picture 2" descr="http://www.marchenotizie.net/wordpress/wp-content/uploads/2011/01/A14pontecupetta2.jpg"/>
          <p:cNvPicPr>
            <a:picLocks noChangeAspect="1" noChangeArrowheads="1"/>
          </p:cNvPicPr>
          <p:nvPr/>
        </p:nvPicPr>
        <p:blipFill>
          <a:blip r:embed="rId2" cstate="print"/>
          <a:srcRect/>
          <a:stretch>
            <a:fillRect/>
          </a:stretch>
        </p:blipFill>
        <p:spPr bwMode="auto">
          <a:xfrm>
            <a:off x="-1" y="4371279"/>
            <a:ext cx="3211551" cy="2486722"/>
          </a:xfrm>
          <a:prstGeom prst="rect">
            <a:avLst/>
          </a:prstGeom>
          <a:noFill/>
          <a:ln w="9525">
            <a:noFill/>
            <a:miter lim="800000"/>
            <a:headEnd/>
            <a:tailEnd/>
          </a:ln>
        </p:spPr>
      </p:pic>
      <p:pic>
        <p:nvPicPr>
          <p:cNvPr id="1028" name="Picture 4" descr="http://www.madesign.it/imgs_signage/56_SIGN-AER-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7526" y="4424516"/>
            <a:ext cx="3318672" cy="24334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DOCUMENTI 2012\INFRASTRUTTURE\Alta velocità\treno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3125" y="4424516"/>
            <a:ext cx="3190875" cy="243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250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223" y="0"/>
            <a:ext cx="8229600" cy="1143000"/>
          </a:xfrm>
          <a:noFill/>
        </p:spPr>
        <p:txBody>
          <a:bodyPr>
            <a:noAutofit/>
          </a:bodyPr>
          <a:lstStyle/>
          <a:p>
            <a:pPr algn="l"/>
            <a:r>
              <a:rPr lang="it-IT" b="1" dirty="0" smtClean="0">
                <a:latin typeface="Arial Black" pitchFamily="34" charset="0"/>
              </a:rPr>
              <a:t>FANO-GROSSETO</a:t>
            </a:r>
            <a:r>
              <a:rPr lang="it-IT" b="1" smtClean="0">
                <a:latin typeface="Arial Black" pitchFamily="34" charset="0"/>
              </a:rPr>
              <a:t>: PRIORITA’ DELLA REGIONE MARCHE</a:t>
            </a:r>
            <a:endParaRPr lang="it-IT" dirty="0">
              <a:latin typeface="Arial Black" pitchFamily="34" charset="0"/>
            </a:endParaRPr>
          </a:p>
        </p:txBody>
      </p:sp>
      <p:pic>
        <p:nvPicPr>
          <p:cNvPr id="1026" name="Picture 2" descr="D:\DOCUMENTI 2012\INFRASTRUTTURE\Società Fano-Grosseto\Incontro PS\Documenti\tracciato fano grosseto.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582" y="3215148"/>
            <a:ext cx="7030064" cy="36428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txBox="1">
            <a:spLocks noChangeArrowheads="1"/>
          </p:cNvSpPr>
          <p:nvPr/>
        </p:nvSpPr>
        <p:spPr bwMode="auto">
          <a:xfrm>
            <a:off x="0" y="1066802"/>
            <a:ext cx="9144000" cy="2059856"/>
          </a:xfrm>
          <a:prstGeom prst="rect">
            <a:avLst/>
          </a:prstGeom>
          <a:solidFill>
            <a:srgbClr val="002060"/>
          </a:solidFill>
          <a:ln w="9525">
            <a:solidFill>
              <a:schemeClr val="bg1"/>
            </a:solidFill>
            <a:miter lim="800000"/>
            <a:headEnd/>
            <a:tailEnd/>
          </a:ln>
        </p:spPr>
        <p:txBody>
          <a:bodyPr/>
          <a:lstStyle/>
          <a:p>
            <a:pPr marL="342900" indent="-342900" algn="ctr" eaLnBrk="0" hangingPunct="0">
              <a:spcBef>
                <a:spcPts val="0"/>
              </a:spcBef>
              <a:buClr>
                <a:srgbClr val="00007D"/>
              </a:buClr>
              <a:buSzPct val="75000"/>
              <a:buFont typeface="Wingdings" pitchFamily="2" charset="2"/>
              <a:buNone/>
              <a:defRPr/>
            </a:pPr>
            <a:r>
              <a:rPr lang="it-IT" b="1" kern="0" dirty="0" smtClean="0">
                <a:solidFill>
                  <a:srgbClr val="FFFFFF"/>
                </a:solidFill>
                <a:latin typeface="Arial Black" pitchFamily="34" charset="0"/>
                <a:cs typeface="Arial" pitchFamily="34" charset="0"/>
              </a:rPr>
              <a:t>Progetto Regioni Marche-Umbria-Toscana </a:t>
            </a:r>
          </a:p>
          <a:p>
            <a:pPr marL="342900" indent="-342900" algn="ctr" eaLnBrk="0" hangingPunct="0">
              <a:spcBef>
                <a:spcPts val="0"/>
              </a:spcBef>
              <a:buClr>
                <a:srgbClr val="00007D"/>
              </a:buClr>
              <a:buSzPct val="75000"/>
              <a:buFont typeface="Wingdings" pitchFamily="2" charset="2"/>
              <a:buNone/>
              <a:defRPr/>
            </a:pPr>
            <a:r>
              <a:rPr lang="it-IT" b="1" kern="0" dirty="0" smtClean="0">
                <a:solidFill>
                  <a:srgbClr val="FFFFFF"/>
                </a:solidFill>
                <a:latin typeface="Arial Black" pitchFamily="34" charset="0"/>
                <a:cs typeface="Arial" pitchFamily="34" charset="0"/>
              </a:rPr>
              <a:t>con il modello innovativo del canone/contratto di disponibilità </a:t>
            </a:r>
          </a:p>
          <a:p>
            <a:pPr marL="342900" indent="-342900" algn="ctr" eaLnBrk="0" hangingPunct="0">
              <a:spcBef>
                <a:spcPts val="0"/>
              </a:spcBef>
              <a:buClr>
                <a:srgbClr val="00007D"/>
              </a:buClr>
              <a:buSzPct val="75000"/>
              <a:buFont typeface="Wingdings" pitchFamily="2" charset="2"/>
              <a:buNone/>
              <a:defRPr/>
            </a:pPr>
            <a:endParaRPr lang="it-IT" b="1" kern="0" dirty="0" smtClean="0">
              <a:solidFill>
                <a:srgbClr val="FFFFFF"/>
              </a:solidFill>
              <a:latin typeface="Arial Black" pitchFamily="34" charset="0"/>
              <a:cs typeface="Arial" pitchFamily="34" charset="0"/>
            </a:endParaRPr>
          </a:p>
          <a:p>
            <a:pPr marL="342900" indent="-342900" algn="ctr" eaLnBrk="0" hangingPunct="0">
              <a:spcBef>
                <a:spcPts val="0"/>
              </a:spcBef>
              <a:buClr>
                <a:srgbClr val="00007D"/>
              </a:buClr>
              <a:buSzPct val="75000"/>
              <a:buFont typeface="Wingdings" pitchFamily="2" charset="2"/>
              <a:buNone/>
              <a:defRPr/>
            </a:pPr>
            <a:r>
              <a:rPr lang="it-IT" b="1" kern="0" dirty="0" smtClean="0">
                <a:solidFill>
                  <a:srgbClr val="FFFFFF"/>
                </a:solidFill>
                <a:latin typeface="Arial Black" pitchFamily="34" charset="0"/>
                <a:cs typeface="Arial" pitchFamily="34" charset="0"/>
              </a:rPr>
              <a:t>Modello di partenariato pubblico/privato per la realizzazione dell’opera</a:t>
            </a:r>
          </a:p>
          <a:p>
            <a:pPr marL="342900" indent="-342900" algn="ctr" eaLnBrk="0" hangingPunct="0">
              <a:spcBef>
                <a:spcPts val="0"/>
              </a:spcBef>
              <a:buClr>
                <a:srgbClr val="00007D"/>
              </a:buClr>
              <a:buSzPct val="75000"/>
              <a:buFont typeface="Wingdings" pitchFamily="2" charset="2"/>
              <a:buNone/>
              <a:defRPr/>
            </a:pPr>
            <a:r>
              <a:rPr lang="it-IT" b="1" kern="0" dirty="0" smtClean="0">
                <a:solidFill>
                  <a:srgbClr val="FFFFFF"/>
                </a:solidFill>
                <a:latin typeface="Arial Black" pitchFamily="34" charset="0"/>
                <a:cs typeface="Arial" pitchFamily="34" charset="0"/>
              </a:rPr>
              <a:t>con costituzione di società di progetto tra Regioni </a:t>
            </a:r>
          </a:p>
          <a:p>
            <a:pPr marL="342900" indent="-342900" algn="ctr" eaLnBrk="0" hangingPunct="0">
              <a:spcBef>
                <a:spcPts val="0"/>
              </a:spcBef>
              <a:buClr>
                <a:srgbClr val="00007D"/>
              </a:buClr>
              <a:buSzPct val="75000"/>
              <a:buFont typeface="Wingdings" pitchFamily="2" charset="2"/>
              <a:buNone/>
              <a:defRPr/>
            </a:pPr>
            <a:endParaRPr lang="it-IT" b="1" kern="0" dirty="0" smtClean="0">
              <a:solidFill>
                <a:srgbClr val="FFFFFF"/>
              </a:solidFill>
              <a:latin typeface="Arial Black" pitchFamily="34" charset="0"/>
              <a:cs typeface="Arial" pitchFamily="34" charset="0"/>
            </a:endParaRPr>
          </a:p>
          <a:p>
            <a:pPr marL="342900" indent="-342900" algn="ctr" eaLnBrk="0" hangingPunct="0">
              <a:spcBef>
                <a:spcPts val="0"/>
              </a:spcBef>
              <a:buClr>
                <a:srgbClr val="00007D"/>
              </a:buClr>
              <a:buSzPct val="75000"/>
              <a:buFont typeface="Wingdings" pitchFamily="2" charset="2"/>
              <a:buNone/>
              <a:defRPr/>
            </a:pPr>
            <a:r>
              <a:rPr lang="it-IT" b="1" kern="0" dirty="0" smtClean="0">
                <a:solidFill>
                  <a:srgbClr val="FFFFFF"/>
                </a:solidFill>
                <a:latin typeface="Arial Black" pitchFamily="34" charset="0"/>
                <a:cs typeface="Arial" pitchFamily="34" charset="0"/>
              </a:rPr>
              <a:t>Fano-Grosseto «ponte di terra» inserita nelle reti UE strategiche TEN-T  </a:t>
            </a:r>
          </a:p>
          <a:p>
            <a:pPr marL="342900" indent="-342900" algn="ctr" eaLnBrk="0" hangingPunct="0">
              <a:spcBef>
                <a:spcPts val="0"/>
              </a:spcBef>
              <a:buClr>
                <a:srgbClr val="00007D"/>
              </a:buClr>
              <a:buSzPct val="75000"/>
              <a:buFont typeface="Wingdings" pitchFamily="2" charset="2"/>
              <a:buNone/>
              <a:defRPr/>
            </a:pPr>
            <a:endParaRPr lang="it-IT" b="1" kern="0" dirty="0" smtClean="0">
              <a:solidFill>
                <a:srgbClr val="FFFFFF"/>
              </a:solidFill>
              <a:latin typeface="Arial Black" pitchFamily="34" charset="0"/>
              <a:cs typeface="Arial" pitchFamily="34" charset="0"/>
            </a:endParaRPr>
          </a:p>
          <a:p>
            <a:pPr marL="342900" indent="-342900" algn="ctr" eaLnBrk="0" hangingPunct="0">
              <a:spcBef>
                <a:spcPts val="0"/>
              </a:spcBef>
              <a:buClr>
                <a:srgbClr val="00007D"/>
              </a:buClr>
              <a:buSzPct val="75000"/>
              <a:buFont typeface="Wingdings" pitchFamily="2" charset="2"/>
              <a:buNone/>
              <a:defRPr/>
            </a:pPr>
            <a:endParaRPr lang="it-IT" sz="2000" b="1" kern="0" dirty="0">
              <a:solidFill>
                <a:srgbClr val="FFFFFF"/>
              </a:solidFill>
              <a:latin typeface="Arial Black" pitchFamily="34" charset="0"/>
              <a:cs typeface="Arial" pitchFamily="34" charset="0"/>
            </a:endParaRPr>
          </a:p>
          <a:p>
            <a:pPr marL="342900" indent="-342900" algn="ctr" eaLnBrk="0" hangingPunct="0">
              <a:spcBef>
                <a:spcPts val="0"/>
              </a:spcBef>
              <a:buClr>
                <a:srgbClr val="00007D"/>
              </a:buClr>
              <a:buSzPct val="75000"/>
              <a:buFont typeface="Wingdings" pitchFamily="2" charset="2"/>
              <a:buNone/>
              <a:defRPr/>
            </a:pPr>
            <a:endParaRPr lang="it-IT" sz="2000" b="1" kern="0" dirty="0">
              <a:solidFill>
                <a:srgbClr val="FFFFFF"/>
              </a:solidFill>
              <a:latin typeface="Arial Black" pitchFamily="34" charset="0"/>
              <a:cs typeface="Arial" pitchFamily="34" charset="0"/>
            </a:endParaRPr>
          </a:p>
          <a:p>
            <a:pPr marL="342900" indent="-342900" algn="ctr" eaLnBrk="0" hangingPunct="0">
              <a:spcBef>
                <a:spcPct val="20000"/>
              </a:spcBef>
              <a:buClr>
                <a:srgbClr val="00007D"/>
              </a:buClr>
              <a:buSzPct val="75000"/>
              <a:buFont typeface="Wingdings" pitchFamily="2" charset="2"/>
              <a:buNone/>
              <a:defRPr/>
            </a:pPr>
            <a:r>
              <a:rPr lang="it-IT" sz="2800" b="1" kern="0" dirty="0">
                <a:solidFill>
                  <a:srgbClr val="FFFFFF"/>
                </a:solidFill>
                <a:latin typeface="+mn-lt"/>
                <a:cs typeface="Arial" pitchFamily="34" charset="0"/>
              </a:rPr>
              <a:t> </a:t>
            </a:r>
          </a:p>
          <a:p>
            <a:pPr marL="342900" indent="-342900" algn="ctr" eaLnBrk="0" hangingPunct="0">
              <a:spcBef>
                <a:spcPct val="20000"/>
              </a:spcBef>
              <a:buClr>
                <a:srgbClr val="00007D"/>
              </a:buClr>
              <a:buSzPct val="75000"/>
              <a:buFont typeface="Wingdings" pitchFamily="2" charset="2"/>
              <a:buNone/>
              <a:defRPr/>
            </a:pPr>
            <a:r>
              <a:rPr lang="it-IT" sz="2800" b="1" kern="0" dirty="0">
                <a:solidFill>
                  <a:srgbClr val="FFFFFF"/>
                </a:solidFill>
                <a:latin typeface="+mn-lt"/>
                <a:cs typeface="Arial" pitchFamily="34" charset="0"/>
              </a:rPr>
              <a:t>      </a:t>
            </a:r>
          </a:p>
          <a:p>
            <a:pPr marL="342900" indent="-342900" algn="ctr" eaLnBrk="0" hangingPunct="0">
              <a:spcBef>
                <a:spcPct val="20000"/>
              </a:spcBef>
              <a:buClr>
                <a:srgbClr val="00007D"/>
              </a:buClr>
              <a:buSzPct val="75000"/>
              <a:buFont typeface="Wingdings" pitchFamily="2" charset="2"/>
              <a:buNone/>
              <a:defRPr/>
            </a:pPr>
            <a:endParaRPr lang="it-IT" sz="2800" b="1" kern="0" dirty="0">
              <a:solidFill>
                <a:srgbClr val="FFFFFF"/>
              </a:solidFill>
              <a:latin typeface="+mn-lt"/>
              <a:cs typeface="Arial" pitchFamily="34" charset="0"/>
            </a:endParaRPr>
          </a:p>
        </p:txBody>
      </p:sp>
    </p:spTree>
    <p:extLst>
      <p:ext uri="{BB962C8B-B14F-4D97-AF65-F5344CB8AC3E}">
        <p14:creationId xmlns:p14="http://schemas.microsoft.com/office/powerpoint/2010/main" val="250937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8888873" cy="1143000"/>
          </a:xfrm>
        </p:spPr>
        <p:txBody>
          <a:bodyPr>
            <a:noAutofit/>
          </a:bodyPr>
          <a:lstStyle/>
          <a:p>
            <a:pPr algn="l"/>
            <a:r>
              <a:rPr lang="it-IT" dirty="0" smtClean="0"/>
              <a:t>L’ALTA VELOCITA’ NELLE </a:t>
            </a:r>
            <a:br>
              <a:rPr lang="it-IT" dirty="0" smtClean="0"/>
            </a:br>
            <a:r>
              <a:rPr lang="it-IT" dirty="0" smtClean="0"/>
              <a:t>MARCHE: UN SOGNO SI AVVERA</a:t>
            </a:r>
            <a:endParaRPr lang="it-IT" dirty="0">
              <a:latin typeface="Arial Black" pitchFamily="34" charset="0"/>
            </a:endParaRPr>
          </a:p>
        </p:txBody>
      </p:sp>
      <p:sp>
        <p:nvSpPr>
          <p:cNvPr id="6" name="Rectangle 9"/>
          <p:cNvSpPr txBox="1">
            <a:spLocks noChangeArrowheads="1"/>
          </p:cNvSpPr>
          <p:nvPr/>
        </p:nvSpPr>
        <p:spPr bwMode="auto">
          <a:xfrm>
            <a:off x="0" y="1048215"/>
            <a:ext cx="9144000" cy="2765502"/>
          </a:xfrm>
          <a:prstGeom prst="rect">
            <a:avLst/>
          </a:prstGeom>
          <a:solidFill>
            <a:srgbClr val="002060"/>
          </a:solidFill>
          <a:ln w="9525">
            <a:solidFill>
              <a:schemeClr val="bg1"/>
            </a:solidFill>
            <a:miter lim="800000"/>
            <a:headEnd/>
            <a:tailEnd/>
          </a:ln>
        </p:spPr>
        <p:txBody>
          <a:bodyPr/>
          <a:lstStyle/>
          <a:p>
            <a:pPr algn="ctr" eaLnBrk="0" hangingPunct="0">
              <a:spcBef>
                <a:spcPct val="20000"/>
              </a:spcBef>
              <a:buClr>
                <a:srgbClr val="003399"/>
              </a:buClr>
              <a:buSzPct val="100000"/>
            </a:pPr>
            <a:r>
              <a:rPr lang="it-IT" sz="2000" b="1" dirty="0" smtClean="0">
                <a:latin typeface="Arial Black" pitchFamily="34" charset="0"/>
              </a:rPr>
              <a:t>Da giugno 2013 </a:t>
            </a:r>
            <a:r>
              <a:rPr lang="it-IT" sz="2000" b="1" dirty="0" err="1" smtClean="0">
                <a:latin typeface="Arial Black" pitchFamily="34" charset="0"/>
              </a:rPr>
              <a:t>Ancona-Milano</a:t>
            </a:r>
            <a:r>
              <a:rPr lang="it-IT" sz="2000" b="1" dirty="0" smtClean="0">
                <a:latin typeface="Arial Black" pitchFamily="34" charset="0"/>
              </a:rPr>
              <a:t> in 2 ore e 55 minuti, </a:t>
            </a:r>
          </a:p>
          <a:p>
            <a:pPr algn="ctr" eaLnBrk="0" hangingPunct="0">
              <a:spcBef>
                <a:spcPct val="20000"/>
              </a:spcBef>
              <a:buClr>
                <a:srgbClr val="003399"/>
              </a:buClr>
              <a:buSzPct val="100000"/>
            </a:pPr>
            <a:r>
              <a:rPr lang="it-IT" sz="2000" b="1" dirty="0" smtClean="0">
                <a:latin typeface="Arial Black" pitchFamily="34" charset="0"/>
              </a:rPr>
              <a:t>con </a:t>
            </a:r>
            <a:r>
              <a:rPr lang="it-IT" sz="2000" b="1" kern="0" dirty="0" smtClean="0">
                <a:solidFill>
                  <a:srgbClr val="FFFFFF"/>
                </a:solidFill>
                <a:latin typeface="Arial Black" pitchFamily="34" charset="0"/>
                <a:cs typeface="Arial" pitchFamily="34" charset="0"/>
              </a:rPr>
              <a:t>tre coppie di treni Italo di alta velocità e 6 viaggi al giorno</a:t>
            </a:r>
          </a:p>
          <a:p>
            <a:pPr marL="342900" indent="-342900" algn="ctr" eaLnBrk="0" hangingPunct="0">
              <a:spcBef>
                <a:spcPts val="0"/>
              </a:spcBef>
              <a:buClr>
                <a:srgbClr val="00007D"/>
              </a:buClr>
              <a:buSzPct val="75000"/>
              <a:buFont typeface="Wingdings" pitchFamily="2" charset="2"/>
              <a:buNone/>
              <a:defRPr/>
            </a:pPr>
            <a:endParaRPr lang="it-IT" sz="2000" b="1" kern="0" dirty="0" smtClean="0">
              <a:solidFill>
                <a:srgbClr val="FFFFFF"/>
              </a:solidFill>
              <a:latin typeface="Arial Black" pitchFamily="34" charset="0"/>
              <a:cs typeface="Arial" pitchFamily="34" charset="0"/>
            </a:endParaRPr>
          </a:p>
          <a:p>
            <a:pPr marL="342900" indent="-342900" algn="ctr" eaLnBrk="0" hangingPunct="0">
              <a:spcBef>
                <a:spcPts val="0"/>
              </a:spcBef>
              <a:buClr>
                <a:srgbClr val="00007D"/>
              </a:buClr>
              <a:buSzPct val="75000"/>
              <a:buFont typeface="Wingdings" pitchFamily="2" charset="2"/>
              <a:buNone/>
              <a:defRPr/>
            </a:pPr>
            <a:r>
              <a:rPr lang="it-IT" sz="2000" b="1" kern="0" dirty="0" smtClean="0">
                <a:solidFill>
                  <a:srgbClr val="FFFFFF"/>
                </a:solidFill>
                <a:latin typeface="Arial Black" pitchFamily="34" charset="0"/>
                <a:cs typeface="Arial" pitchFamily="34" charset="0"/>
              </a:rPr>
              <a:t>Progetto </a:t>
            </a:r>
            <a:r>
              <a:rPr lang="it-IT" sz="2000" b="1" kern="0" dirty="0" err="1" smtClean="0">
                <a:solidFill>
                  <a:srgbClr val="FFFFFF"/>
                </a:solidFill>
                <a:latin typeface="Arial Black" pitchFamily="34" charset="0"/>
                <a:cs typeface="Arial" pitchFamily="34" charset="0"/>
              </a:rPr>
              <a:t>NTV-Regione</a:t>
            </a:r>
            <a:r>
              <a:rPr lang="it-IT" sz="2000" b="1" kern="0" dirty="0" smtClean="0">
                <a:solidFill>
                  <a:srgbClr val="FFFFFF"/>
                </a:solidFill>
                <a:latin typeface="Arial Black" pitchFamily="34" charset="0"/>
                <a:cs typeface="Arial" pitchFamily="34" charset="0"/>
              </a:rPr>
              <a:t> per portare l’alta velocità </a:t>
            </a:r>
          </a:p>
          <a:p>
            <a:pPr marL="342900" indent="-342900" algn="ctr" eaLnBrk="0" hangingPunct="0">
              <a:spcBef>
                <a:spcPts val="0"/>
              </a:spcBef>
              <a:buClr>
                <a:srgbClr val="00007D"/>
              </a:buClr>
              <a:buSzPct val="75000"/>
              <a:buFont typeface="Wingdings" pitchFamily="2" charset="2"/>
              <a:buNone/>
              <a:defRPr/>
            </a:pPr>
            <a:r>
              <a:rPr lang="it-IT" sz="2000" b="1" kern="0" dirty="0" smtClean="0">
                <a:solidFill>
                  <a:srgbClr val="FFFFFF"/>
                </a:solidFill>
                <a:latin typeface="Arial Black" pitchFamily="34" charset="0"/>
                <a:cs typeface="Arial" pitchFamily="34" charset="0"/>
              </a:rPr>
              <a:t>nell’area adriatica, anche nella prospettiva della Macroregione </a:t>
            </a:r>
          </a:p>
          <a:p>
            <a:pPr marL="342900" indent="-342900" algn="ctr" eaLnBrk="0" hangingPunct="0">
              <a:spcBef>
                <a:spcPts val="0"/>
              </a:spcBef>
              <a:buClr>
                <a:srgbClr val="00007D"/>
              </a:buClr>
              <a:buSzPct val="75000"/>
              <a:buFont typeface="Wingdings" pitchFamily="2" charset="2"/>
              <a:buNone/>
              <a:defRPr/>
            </a:pPr>
            <a:endParaRPr lang="it-IT" sz="2000" b="1" kern="0" dirty="0" smtClean="0">
              <a:solidFill>
                <a:srgbClr val="FFFFFF"/>
              </a:solidFill>
              <a:latin typeface="Arial Black" pitchFamily="34" charset="0"/>
              <a:cs typeface="Arial" pitchFamily="34" charset="0"/>
            </a:endParaRPr>
          </a:p>
          <a:p>
            <a:pPr marL="342900" indent="-342900" algn="ctr" eaLnBrk="0" hangingPunct="0">
              <a:spcBef>
                <a:spcPts val="0"/>
              </a:spcBef>
              <a:buClr>
                <a:srgbClr val="00007D"/>
              </a:buClr>
              <a:buSzPct val="75000"/>
              <a:buFont typeface="Wingdings" pitchFamily="2" charset="2"/>
              <a:buNone/>
              <a:defRPr/>
            </a:pPr>
            <a:r>
              <a:rPr lang="it-IT" sz="2000" b="1" kern="0" dirty="0" smtClean="0">
                <a:solidFill>
                  <a:srgbClr val="FFFFFF"/>
                </a:solidFill>
                <a:latin typeface="Arial Black" pitchFamily="34" charset="0"/>
                <a:cs typeface="Arial" pitchFamily="34" charset="0"/>
              </a:rPr>
              <a:t>Si innalza il livello di concorrenza tra operatori </a:t>
            </a:r>
          </a:p>
          <a:p>
            <a:pPr marL="342900" indent="-342900" algn="ctr" eaLnBrk="0" hangingPunct="0">
              <a:spcBef>
                <a:spcPts val="0"/>
              </a:spcBef>
              <a:buClr>
                <a:srgbClr val="00007D"/>
              </a:buClr>
              <a:buSzPct val="75000"/>
              <a:buFont typeface="Wingdings" pitchFamily="2" charset="2"/>
              <a:buNone/>
              <a:defRPr/>
            </a:pPr>
            <a:r>
              <a:rPr lang="it-IT" sz="2000" b="1" kern="0" dirty="0" smtClean="0">
                <a:solidFill>
                  <a:srgbClr val="FFFFFF"/>
                </a:solidFill>
                <a:latin typeface="Arial Black" pitchFamily="34" charset="0"/>
                <a:cs typeface="Arial" pitchFamily="34" charset="0"/>
              </a:rPr>
              <a:t>e la qualità dei servizi per i cittadini </a:t>
            </a:r>
            <a:endParaRPr lang="it-IT" sz="2000" b="1" kern="0" dirty="0">
              <a:solidFill>
                <a:srgbClr val="FFFFFF"/>
              </a:solidFill>
              <a:latin typeface="Arial Black" pitchFamily="34" charset="0"/>
              <a:cs typeface="Arial" pitchFamily="34" charset="0"/>
            </a:endParaRPr>
          </a:p>
        </p:txBody>
      </p:sp>
      <p:pic>
        <p:nvPicPr>
          <p:cNvPr id="1027" name="Picture 3" descr="E:\DOCUMENTI 2012\INFRASTRUTTURE\Alta velocità\12_12_2012_Italo_03.jpg"/>
          <p:cNvPicPr>
            <a:picLocks noChangeAspect="1" noChangeArrowheads="1"/>
          </p:cNvPicPr>
          <p:nvPr/>
        </p:nvPicPr>
        <p:blipFill>
          <a:blip r:embed="rId2" cstate="print"/>
          <a:srcRect/>
          <a:stretch>
            <a:fillRect/>
          </a:stretch>
        </p:blipFill>
        <p:spPr bwMode="auto">
          <a:xfrm>
            <a:off x="4683512" y="3791414"/>
            <a:ext cx="4460488" cy="3066586"/>
          </a:xfrm>
          <a:prstGeom prst="rect">
            <a:avLst/>
          </a:prstGeom>
          <a:noFill/>
        </p:spPr>
      </p:pic>
      <p:pic>
        <p:nvPicPr>
          <p:cNvPr id="3" name="Picture 4" descr="E:\DOCUMENTI 2012\INFRASTRUTTURE\Alta velocità\italo_treno.jpg"/>
          <p:cNvPicPr>
            <a:picLocks noChangeAspect="1" noChangeArrowheads="1"/>
          </p:cNvPicPr>
          <p:nvPr/>
        </p:nvPicPr>
        <p:blipFill>
          <a:blip r:embed="rId3" cstate="print"/>
          <a:srcRect/>
          <a:stretch>
            <a:fillRect/>
          </a:stretch>
        </p:blipFill>
        <p:spPr bwMode="auto">
          <a:xfrm>
            <a:off x="0" y="3746810"/>
            <a:ext cx="4728117" cy="3111190"/>
          </a:xfrm>
          <a:prstGeom prst="rect">
            <a:avLst/>
          </a:prstGeom>
          <a:noFill/>
        </p:spPr>
      </p:pic>
    </p:spTree>
    <p:extLst>
      <p:ext uri="{BB962C8B-B14F-4D97-AF65-F5344CB8AC3E}">
        <p14:creationId xmlns:p14="http://schemas.microsoft.com/office/powerpoint/2010/main" val="716250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bwMode="auto">
          <a:xfrm>
            <a:off x="0" y="206375"/>
            <a:ext cx="8229600" cy="692150"/>
          </a:xfrm>
          <a:prstGeom prst="rect">
            <a:avLst/>
          </a:prstGeom>
          <a:noFill/>
          <a:ln w="9525">
            <a:noFill/>
            <a:miter lim="800000"/>
            <a:headEnd/>
            <a:tailEnd/>
          </a:ln>
        </p:spPr>
        <p:txBody>
          <a:bodyPr anchor="ctr"/>
          <a:lstStyle/>
          <a:p>
            <a:pPr eaLnBrk="0" hangingPunct="0">
              <a:defRPr/>
            </a:pPr>
            <a:r>
              <a:rPr lang="it-IT" sz="3200" b="1" kern="0" dirty="0" smtClean="0">
                <a:solidFill>
                  <a:srgbClr val="FFFF00"/>
                </a:solidFill>
                <a:latin typeface="Arial Black" pitchFamily="34" charset="0"/>
                <a:ea typeface="+mj-ea"/>
                <a:cs typeface="+mj-cs"/>
              </a:rPr>
              <a:t>STRATEGIE E PROGETTI </a:t>
            </a:r>
          </a:p>
          <a:p>
            <a:pPr eaLnBrk="0" hangingPunct="0">
              <a:defRPr/>
            </a:pPr>
            <a:r>
              <a:rPr lang="it-IT" sz="3200" b="1" kern="0" dirty="0" smtClean="0">
                <a:solidFill>
                  <a:srgbClr val="FFFF00"/>
                </a:solidFill>
                <a:latin typeface="Arial Black" pitchFamily="34" charset="0"/>
                <a:ea typeface="+mj-ea"/>
                <a:cs typeface="+mj-cs"/>
              </a:rPr>
              <a:t>REGIONALI PER L’ACTIVE AGEING</a:t>
            </a:r>
            <a:endParaRPr lang="it-IT" sz="3200" b="1" kern="0" dirty="0">
              <a:solidFill>
                <a:srgbClr val="FFFF00"/>
              </a:solidFill>
              <a:latin typeface="Arial Black" pitchFamily="34" charset="0"/>
              <a:ea typeface="+mj-ea"/>
              <a:cs typeface="+mj-cs"/>
            </a:endParaRPr>
          </a:p>
        </p:txBody>
      </p:sp>
      <p:grpSp>
        <p:nvGrpSpPr>
          <p:cNvPr id="2" name="Group 41"/>
          <p:cNvGrpSpPr>
            <a:grpSpLocks/>
          </p:cNvGrpSpPr>
          <p:nvPr/>
        </p:nvGrpSpPr>
        <p:grpSpPr bwMode="auto">
          <a:xfrm>
            <a:off x="136525" y="1916113"/>
            <a:ext cx="9007475" cy="4941887"/>
            <a:chOff x="130" y="1080"/>
            <a:chExt cx="5674" cy="3195"/>
          </a:xfrm>
        </p:grpSpPr>
        <p:sp>
          <p:nvSpPr>
            <p:cNvPr id="71685" name="AutoShape 5"/>
            <p:cNvSpPr>
              <a:spLocks noChangeAspect="1" noChangeArrowheads="1" noTextEdit="1"/>
            </p:cNvSpPr>
            <p:nvPr/>
          </p:nvSpPr>
          <p:spPr bwMode="auto">
            <a:xfrm>
              <a:off x="130" y="1080"/>
              <a:ext cx="5540" cy="3195"/>
            </a:xfrm>
            <a:prstGeom prst="rect">
              <a:avLst/>
            </a:prstGeom>
            <a:noFill/>
            <a:ln w="9525">
              <a:noFill/>
              <a:miter lim="800000"/>
              <a:headEnd/>
              <a:tailEnd/>
            </a:ln>
          </p:spPr>
          <p:txBody>
            <a:bodyPr/>
            <a:lstStyle/>
            <a:p>
              <a:endParaRPr lang="it-IT"/>
            </a:p>
          </p:txBody>
        </p:sp>
        <p:sp>
          <p:nvSpPr>
            <p:cNvPr id="71686" name="Oval 7"/>
            <p:cNvSpPr>
              <a:spLocks noChangeArrowheads="1"/>
            </p:cNvSpPr>
            <p:nvPr/>
          </p:nvSpPr>
          <p:spPr bwMode="auto">
            <a:xfrm>
              <a:off x="2431" y="2758"/>
              <a:ext cx="1017" cy="507"/>
            </a:xfrm>
            <a:prstGeom prst="ellipse">
              <a:avLst/>
            </a:prstGeom>
            <a:solidFill>
              <a:srgbClr val="E8EEF7"/>
            </a:solidFill>
            <a:ln w="0">
              <a:solidFill>
                <a:srgbClr val="000000"/>
              </a:solidFill>
              <a:round/>
              <a:headEnd/>
              <a:tailEnd/>
            </a:ln>
          </p:spPr>
          <p:txBody>
            <a:bodyPr/>
            <a:lstStyle/>
            <a:p>
              <a:endParaRPr lang="en-US"/>
            </a:p>
          </p:txBody>
        </p:sp>
        <p:sp>
          <p:nvSpPr>
            <p:cNvPr id="71687" name="Freeform 8"/>
            <p:cNvSpPr>
              <a:spLocks/>
            </p:cNvSpPr>
            <p:nvPr/>
          </p:nvSpPr>
          <p:spPr bwMode="auto">
            <a:xfrm>
              <a:off x="2431" y="2758"/>
              <a:ext cx="1017" cy="507"/>
            </a:xfrm>
            <a:custGeom>
              <a:avLst/>
              <a:gdLst>
                <a:gd name="T0" fmla="*/ 1017 w 1017"/>
                <a:gd name="T1" fmla="*/ 254 h 507"/>
                <a:gd name="T2" fmla="*/ 509 w 1017"/>
                <a:gd name="T3" fmla="*/ 0 h 507"/>
                <a:gd name="T4" fmla="*/ 0 w 1017"/>
                <a:gd name="T5" fmla="*/ 254 h 507"/>
                <a:gd name="T6" fmla="*/ 509 w 1017"/>
                <a:gd name="T7" fmla="*/ 507 h 507"/>
                <a:gd name="T8" fmla="*/ 1017 w 1017"/>
                <a:gd name="T9" fmla="*/ 254 h 507"/>
                <a:gd name="T10" fmla="*/ 0 60000 65536"/>
                <a:gd name="T11" fmla="*/ 0 60000 65536"/>
                <a:gd name="T12" fmla="*/ 0 60000 65536"/>
                <a:gd name="T13" fmla="*/ 0 60000 65536"/>
                <a:gd name="T14" fmla="*/ 0 60000 65536"/>
                <a:gd name="T15" fmla="*/ 0 w 1017"/>
                <a:gd name="T16" fmla="*/ 0 h 507"/>
                <a:gd name="T17" fmla="*/ 1017 w 1017"/>
                <a:gd name="T18" fmla="*/ 507 h 507"/>
              </a:gdLst>
              <a:ahLst/>
              <a:cxnLst>
                <a:cxn ang="T10">
                  <a:pos x="T0" y="T1"/>
                </a:cxn>
                <a:cxn ang="T11">
                  <a:pos x="T2" y="T3"/>
                </a:cxn>
                <a:cxn ang="T12">
                  <a:pos x="T4" y="T5"/>
                </a:cxn>
                <a:cxn ang="T13">
                  <a:pos x="T6" y="T7"/>
                </a:cxn>
                <a:cxn ang="T14">
                  <a:pos x="T8" y="T9"/>
                </a:cxn>
              </a:cxnLst>
              <a:rect l="T15" t="T16" r="T17" b="T18"/>
              <a:pathLst>
                <a:path w="1017" h="507">
                  <a:moveTo>
                    <a:pt x="1017" y="254"/>
                  </a:moveTo>
                  <a:cubicBezTo>
                    <a:pt x="1017" y="114"/>
                    <a:pt x="789" y="0"/>
                    <a:pt x="509" y="0"/>
                  </a:cubicBezTo>
                  <a:cubicBezTo>
                    <a:pt x="227" y="0"/>
                    <a:pt x="0" y="114"/>
                    <a:pt x="0" y="254"/>
                  </a:cubicBezTo>
                  <a:cubicBezTo>
                    <a:pt x="0" y="394"/>
                    <a:pt x="227" y="507"/>
                    <a:pt x="509" y="507"/>
                  </a:cubicBezTo>
                  <a:cubicBezTo>
                    <a:pt x="789" y="507"/>
                    <a:pt x="1017" y="394"/>
                    <a:pt x="1017" y="254"/>
                  </a:cubicBezTo>
                </a:path>
              </a:pathLst>
            </a:custGeom>
            <a:noFill/>
            <a:ln w="34925" cap="rnd">
              <a:solidFill>
                <a:srgbClr val="000000"/>
              </a:solidFill>
              <a:round/>
              <a:headEnd/>
              <a:tailEnd/>
            </a:ln>
          </p:spPr>
          <p:txBody>
            <a:bodyPr/>
            <a:lstStyle/>
            <a:p>
              <a:endParaRPr lang="it-IT"/>
            </a:p>
          </p:txBody>
        </p:sp>
        <p:sp>
          <p:nvSpPr>
            <p:cNvPr id="71688" name="Rectangle 10"/>
            <p:cNvSpPr>
              <a:spLocks noChangeArrowheads="1"/>
            </p:cNvSpPr>
            <p:nvPr/>
          </p:nvSpPr>
          <p:spPr bwMode="auto">
            <a:xfrm>
              <a:off x="2692" y="2860"/>
              <a:ext cx="581" cy="318"/>
            </a:xfrm>
            <a:prstGeom prst="rect">
              <a:avLst/>
            </a:prstGeom>
            <a:noFill/>
            <a:ln w="9525">
              <a:noFill/>
              <a:miter lim="800000"/>
              <a:headEnd/>
              <a:tailEnd/>
            </a:ln>
          </p:spPr>
          <p:txBody>
            <a:bodyPr wrap="square" lIns="0" tIns="0" rIns="0" bIns="0">
              <a:spAutoFit/>
            </a:bodyPr>
            <a:lstStyle/>
            <a:p>
              <a:r>
                <a:rPr lang="it-IT" sz="1600" b="1" dirty="0" smtClean="0">
                  <a:solidFill>
                    <a:schemeClr val="tx1"/>
                  </a:solidFill>
                </a:rPr>
                <a:t> ACTIVE </a:t>
              </a:r>
            </a:p>
            <a:p>
              <a:r>
                <a:rPr lang="it-IT" sz="1600" b="1" dirty="0" smtClean="0">
                  <a:solidFill>
                    <a:schemeClr val="tx1"/>
                  </a:solidFill>
                </a:rPr>
                <a:t>AGEING</a:t>
              </a:r>
              <a:endParaRPr lang="it-IT" sz="1600" b="1" dirty="0">
                <a:solidFill>
                  <a:schemeClr val="tx1"/>
                </a:solidFill>
              </a:endParaRPr>
            </a:p>
          </p:txBody>
        </p:sp>
        <p:sp>
          <p:nvSpPr>
            <p:cNvPr id="71689" name="Line 11"/>
            <p:cNvSpPr>
              <a:spLocks noChangeShapeType="1"/>
            </p:cNvSpPr>
            <p:nvPr/>
          </p:nvSpPr>
          <p:spPr bwMode="auto">
            <a:xfrm>
              <a:off x="3833" y="3435"/>
              <a:ext cx="1342" cy="0"/>
            </a:xfrm>
            <a:prstGeom prst="line">
              <a:avLst/>
            </a:prstGeom>
            <a:noFill/>
            <a:ln w="34925">
              <a:solidFill>
                <a:srgbClr val="000000"/>
              </a:solidFill>
              <a:miter lim="800000"/>
              <a:headEnd/>
              <a:tailEnd/>
            </a:ln>
          </p:spPr>
          <p:txBody>
            <a:bodyPr/>
            <a:lstStyle/>
            <a:p>
              <a:endParaRPr lang="it-IT"/>
            </a:p>
          </p:txBody>
        </p:sp>
        <p:sp>
          <p:nvSpPr>
            <p:cNvPr id="71690" name="Rectangle 12"/>
            <p:cNvSpPr>
              <a:spLocks noChangeArrowheads="1"/>
            </p:cNvSpPr>
            <p:nvPr/>
          </p:nvSpPr>
          <p:spPr bwMode="auto">
            <a:xfrm>
              <a:off x="429" y="2105"/>
              <a:ext cx="2393" cy="478"/>
            </a:xfrm>
            <a:prstGeom prst="rect">
              <a:avLst/>
            </a:prstGeom>
            <a:noFill/>
            <a:ln w="9525">
              <a:noFill/>
              <a:miter lim="800000"/>
              <a:headEnd/>
              <a:tailEnd/>
            </a:ln>
          </p:spPr>
          <p:txBody>
            <a:bodyPr wrap="none" lIns="0" tIns="0" rIns="0" bIns="0">
              <a:spAutoFit/>
            </a:bodyPr>
            <a:lstStyle/>
            <a:p>
              <a:r>
                <a:rPr lang="it-IT" sz="1600" b="1" dirty="0">
                  <a:solidFill>
                    <a:schemeClr val="tx1"/>
                  </a:solidFill>
                </a:rPr>
                <a:t>SOCIO-SANITARIO: </a:t>
              </a:r>
            </a:p>
            <a:p>
              <a:r>
                <a:rPr lang="it-IT" sz="1600" b="1" dirty="0">
                  <a:solidFill>
                    <a:schemeClr val="tx1"/>
                  </a:solidFill>
                </a:rPr>
                <a:t>TUTELA E SOSTEGNO A</a:t>
              </a:r>
            </a:p>
            <a:p>
              <a:r>
                <a:rPr lang="it-IT" sz="1600" b="1" dirty="0">
                  <a:solidFill>
                    <a:schemeClr val="tx1"/>
                  </a:solidFill>
                </a:rPr>
                <a:t>FRAGILITA’ E NON AUTOSUFFICIENZA</a:t>
              </a:r>
            </a:p>
          </p:txBody>
        </p:sp>
        <p:sp>
          <p:nvSpPr>
            <p:cNvPr id="71691" name="Rectangle 13"/>
            <p:cNvSpPr>
              <a:spLocks noChangeArrowheads="1"/>
            </p:cNvSpPr>
            <p:nvPr/>
          </p:nvSpPr>
          <p:spPr bwMode="auto">
            <a:xfrm>
              <a:off x="560" y="2429"/>
              <a:ext cx="0" cy="159"/>
            </a:xfrm>
            <a:prstGeom prst="rect">
              <a:avLst/>
            </a:prstGeom>
            <a:noFill/>
            <a:ln w="9525">
              <a:noFill/>
              <a:miter lim="800000"/>
              <a:headEnd/>
              <a:tailEnd/>
            </a:ln>
          </p:spPr>
          <p:txBody>
            <a:bodyPr wrap="none" lIns="0" tIns="0" rIns="0" bIns="0">
              <a:spAutoFit/>
            </a:bodyPr>
            <a:lstStyle/>
            <a:p>
              <a:endParaRPr lang="it-IT" sz="1600" b="1">
                <a:solidFill>
                  <a:srgbClr val="000000"/>
                </a:solidFill>
              </a:endParaRPr>
            </a:p>
          </p:txBody>
        </p:sp>
        <p:sp>
          <p:nvSpPr>
            <p:cNvPr id="71692" name="Line 14"/>
            <p:cNvSpPr>
              <a:spLocks noChangeShapeType="1"/>
            </p:cNvSpPr>
            <p:nvPr/>
          </p:nvSpPr>
          <p:spPr bwMode="auto">
            <a:xfrm>
              <a:off x="1212" y="1953"/>
              <a:ext cx="1331" cy="0"/>
            </a:xfrm>
            <a:prstGeom prst="line">
              <a:avLst/>
            </a:prstGeom>
            <a:noFill/>
            <a:ln w="34925">
              <a:solidFill>
                <a:srgbClr val="000000"/>
              </a:solidFill>
              <a:miter lim="800000"/>
              <a:headEnd/>
              <a:tailEnd/>
            </a:ln>
          </p:spPr>
          <p:txBody>
            <a:bodyPr/>
            <a:lstStyle/>
            <a:p>
              <a:endParaRPr lang="it-IT"/>
            </a:p>
          </p:txBody>
        </p:sp>
        <p:sp>
          <p:nvSpPr>
            <p:cNvPr id="71693" name="Rectangle 15"/>
            <p:cNvSpPr>
              <a:spLocks noChangeArrowheads="1"/>
            </p:cNvSpPr>
            <p:nvPr/>
          </p:nvSpPr>
          <p:spPr bwMode="auto">
            <a:xfrm>
              <a:off x="1253" y="1629"/>
              <a:ext cx="1625" cy="318"/>
            </a:xfrm>
            <a:prstGeom prst="rect">
              <a:avLst/>
            </a:prstGeom>
            <a:noFill/>
            <a:ln w="9525">
              <a:noFill/>
              <a:miter lim="800000"/>
              <a:headEnd/>
              <a:tailEnd/>
            </a:ln>
          </p:spPr>
          <p:txBody>
            <a:bodyPr wrap="none" lIns="0" tIns="0" rIns="0" bIns="0">
              <a:spAutoFit/>
            </a:bodyPr>
            <a:lstStyle/>
            <a:p>
              <a:r>
                <a:rPr lang="it-IT" sz="1600" b="1" dirty="0">
                  <a:solidFill>
                    <a:schemeClr val="tx1"/>
                  </a:solidFill>
                </a:rPr>
                <a:t>SANITARIO: IRCCS INRCA</a:t>
              </a:r>
            </a:p>
            <a:p>
              <a:r>
                <a:rPr lang="it-IT" sz="1600" b="1" dirty="0">
                  <a:solidFill>
                    <a:schemeClr val="tx1"/>
                  </a:solidFill>
                </a:rPr>
                <a:t>E IL NUOVO OSPEDALE</a:t>
              </a:r>
              <a:endParaRPr lang="it-IT" dirty="0">
                <a:solidFill>
                  <a:schemeClr val="tx1"/>
                </a:solidFill>
              </a:endParaRPr>
            </a:p>
          </p:txBody>
        </p:sp>
        <p:sp>
          <p:nvSpPr>
            <p:cNvPr id="71694" name="Rectangle 16"/>
            <p:cNvSpPr>
              <a:spLocks noChangeArrowheads="1"/>
            </p:cNvSpPr>
            <p:nvPr/>
          </p:nvSpPr>
          <p:spPr bwMode="auto">
            <a:xfrm>
              <a:off x="1560" y="1780"/>
              <a:ext cx="0" cy="179"/>
            </a:xfrm>
            <a:prstGeom prst="rect">
              <a:avLst/>
            </a:prstGeom>
            <a:noFill/>
            <a:ln w="9525">
              <a:noFill/>
              <a:miter lim="800000"/>
              <a:headEnd/>
              <a:tailEnd/>
            </a:ln>
          </p:spPr>
          <p:txBody>
            <a:bodyPr wrap="none" lIns="0" tIns="0" rIns="0" bIns="0">
              <a:spAutoFit/>
            </a:bodyPr>
            <a:lstStyle/>
            <a:p>
              <a:endParaRPr lang="it-IT"/>
            </a:p>
          </p:txBody>
        </p:sp>
        <p:sp>
          <p:nvSpPr>
            <p:cNvPr id="71695" name="Line 17"/>
            <p:cNvSpPr>
              <a:spLocks noChangeShapeType="1"/>
            </p:cNvSpPr>
            <p:nvPr/>
          </p:nvSpPr>
          <p:spPr bwMode="auto">
            <a:xfrm>
              <a:off x="4008" y="2962"/>
              <a:ext cx="1708" cy="0"/>
            </a:xfrm>
            <a:prstGeom prst="line">
              <a:avLst/>
            </a:prstGeom>
            <a:noFill/>
            <a:ln w="34925">
              <a:solidFill>
                <a:srgbClr val="000000"/>
              </a:solidFill>
              <a:miter lim="800000"/>
              <a:headEnd/>
              <a:tailEnd/>
            </a:ln>
          </p:spPr>
          <p:txBody>
            <a:bodyPr/>
            <a:lstStyle/>
            <a:p>
              <a:endParaRPr lang="it-IT"/>
            </a:p>
          </p:txBody>
        </p:sp>
        <p:sp>
          <p:nvSpPr>
            <p:cNvPr id="71696" name="Rectangle 18"/>
            <p:cNvSpPr>
              <a:spLocks noChangeArrowheads="1"/>
            </p:cNvSpPr>
            <p:nvPr/>
          </p:nvSpPr>
          <p:spPr bwMode="auto">
            <a:xfrm>
              <a:off x="3696" y="3103"/>
              <a:ext cx="1875" cy="318"/>
            </a:xfrm>
            <a:prstGeom prst="rect">
              <a:avLst/>
            </a:prstGeom>
            <a:noFill/>
            <a:ln w="9525">
              <a:noFill/>
              <a:miter lim="800000"/>
              <a:headEnd/>
              <a:tailEnd/>
            </a:ln>
          </p:spPr>
          <p:txBody>
            <a:bodyPr wrap="none" lIns="0" tIns="0" rIns="0" bIns="0">
              <a:spAutoFit/>
            </a:bodyPr>
            <a:lstStyle/>
            <a:p>
              <a:r>
                <a:rPr lang="it-IT" sz="1600" b="1" dirty="0">
                  <a:solidFill>
                    <a:schemeClr val="tx1"/>
                  </a:solidFill>
                </a:rPr>
                <a:t>         </a:t>
              </a:r>
              <a:r>
                <a:rPr lang="it-IT" sz="1600" b="1" dirty="0" smtClean="0">
                  <a:solidFill>
                    <a:schemeClr val="tx1"/>
                  </a:solidFill>
                </a:rPr>
                <a:t>  </a:t>
              </a:r>
              <a:r>
                <a:rPr lang="it-IT" sz="1600" b="1" dirty="0">
                  <a:solidFill>
                    <a:schemeClr val="tx1"/>
                  </a:solidFill>
                </a:rPr>
                <a:t>CLUSTER PER </a:t>
              </a:r>
            </a:p>
            <a:p>
              <a:r>
                <a:rPr lang="it-IT" sz="1600" b="1" dirty="0">
                  <a:solidFill>
                    <a:schemeClr val="tx1"/>
                  </a:solidFill>
                </a:rPr>
                <a:t>L’AMBIENT ASSISTED LIVING </a:t>
              </a:r>
              <a:endParaRPr lang="it-IT" dirty="0">
                <a:solidFill>
                  <a:schemeClr val="tx1"/>
                </a:solidFill>
              </a:endParaRPr>
            </a:p>
          </p:txBody>
        </p:sp>
        <p:sp>
          <p:nvSpPr>
            <p:cNvPr id="71697" name="Rectangle 19"/>
            <p:cNvSpPr>
              <a:spLocks noChangeArrowheads="1"/>
            </p:cNvSpPr>
            <p:nvPr/>
          </p:nvSpPr>
          <p:spPr bwMode="auto">
            <a:xfrm>
              <a:off x="3876" y="3260"/>
              <a:ext cx="0" cy="174"/>
            </a:xfrm>
            <a:prstGeom prst="rect">
              <a:avLst/>
            </a:prstGeom>
            <a:noFill/>
            <a:ln w="9525">
              <a:noFill/>
              <a:miter lim="800000"/>
              <a:headEnd/>
              <a:tailEnd/>
            </a:ln>
          </p:spPr>
          <p:txBody>
            <a:bodyPr wrap="none" lIns="0" tIns="0" rIns="0" bIns="0">
              <a:spAutoFit/>
            </a:bodyPr>
            <a:lstStyle/>
            <a:p>
              <a:endParaRPr lang="en-US"/>
            </a:p>
          </p:txBody>
        </p:sp>
        <p:sp>
          <p:nvSpPr>
            <p:cNvPr id="71698" name="Line 20"/>
            <p:cNvSpPr>
              <a:spLocks noChangeShapeType="1"/>
            </p:cNvSpPr>
            <p:nvPr/>
          </p:nvSpPr>
          <p:spPr bwMode="auto">
            <a:xfrm>
              <a:off x="3713" y="2277"/>
              <a:ext cx="1471" cy="0"/>
            </a:xfrm>
            <a:prstGeom prst="line">
              <a:avLst/>
            </a:prstGeom>
            <a:noFill/>
            <a:ln w="34925">
              <a:solidFill>
                <a:srgbClr val="000000"/>
              </a:solidFill>
              <a:miter lim="800000"/>
              <a:headEnd/>
              <a:tailEnd/>
            </a:ln>
          </p:spPr>
          <p:txBody>
            <a:bodyPr/>
            <a:lstStyle/>
            <a:p>
              <a:endParaRPr lang="it-IT"/>
            </a:p>
          </p:txBody>
        </p:sp>
        <p:sp>
          <p:nvSpPr>
            <p:cNvPr id="71699" name="Rectangle 21"/>
            <p:cNvSpPr>
              <a:spLocks noChangeArrowheads="1"/>
            </p:cNvSpPr>
            <p:nvPr/>
          </p:nvSpPr>
          <p:spPr bwMode="auto">
            <a:xfrm>
              <a:off x="3742" y="1797"/>
              <a:ext cx="1540" cy="159"/>
            </a:xfrm>
            <a:prstGeom prst="rect">
              <a:avLst/>
            </a:prstGeom>
            <a:noFill/>
            <a:ln w="9525">
              <a:noFill/>
              <a:miter lim="800000"/>
              <a:headEnd/>
              <a:tailEnd/>
            </a:ln>
          </p:spPr>
          <p:txBody>
            <a:bodyPr wrap="none" lIns="0" tIns="0" rIns="0" bIns="0">
              <a:spAutoFit/>
            </a:bodyPr>
            <a:lstStyle/>
            <a:p>
              <a:r>
                <a:rPr lang="it-IT" sz="1600" b="1" dirty="0">
                  <a:solidFill>
                    <a:schemeClr val="tx1"/>
                  </a:solidFill>
                </a:rPr>
                <a:t>TECNOLOGIA: LA CASA </a:t>
              </a:r>
              <a:endParaRPr lang="it-IT" dirty="0">
                <a:solidFill>
                  <a:schemeClr val="tx1"/>
                </a:solidFill>
              </a:endParaRPr>
            </a:p>
          </p:txBody>
        </p:sp>
        <p:sp>
          <p:nvSpPr>
            <p:cNvPr id="71700" name="Rectangle 22"/>
            <p:cNvSpPr>
              <a:spLocks noChangeArrowheads="1"/>
            </p:cNvSpPr>
            <p:nvPr/>
          </p:nvSpPr>
          <p:spPr bwMode="auto">
            <a:xfrm>
              <a:off x="3828" y="1953"/>
              <a:ext cx="1294" cy="159"/>
            </a:xfrm>
            <a:prstGeom prst="rect">
              <a:avLst/>
            </a:prstGeom>
            <a:noFill/>
            <a:ln w="9525">
              <a:noFill/>
              <a:miter lim="800000"/>
              <a:headEnd/>
              <a:tailEnd/>
            </a:ln>
          </p:spPr>
          <p:txBody>
            <a:bodyPr wrap="none" lIns="0" tIns="0" rIns="0" bIns="0">
              <a:spAutoFit/>
            </a:bodyPr>
            <a:lstStyle/>
            <a:p>
              <a:r>
                <a:rPr lang="it-IT" sz="1600" b="1" dirty="0">
                  <a:solidFill>
                    <a:schemeClr val="tx1"/>
                  </a:solidFill>
                </a:rPr>
                <a:t>INTELLIGENTE E LA </a:t>
              </a:r>
              <a:endParaRPr lang="it-IT" dirty="0">
                <a:solidFill>
                  <a:schemeClr val="tx1"/>
                </a:solidFill>
              </a:endParaRPr>
            </a:p>
          </p:txBody>
        </p:sp>
        <p:sp>
          <p:nvSpPr>
            <p:cNvPr id="71701" name="Rectangle 23"/>
            <p:cNvSpPr>
              <a:spLocks noChangeArrowheads="1"/>
            </p:cNvSpPr>
            <p:nvPr/>
          </p:nvSpPr>
          <p:spPr bwMode="auto">
            <a:xfrm>
              <a:off x="4103" y="2104"/>
              <a:ext cx="704" cy="159"/>
            </a:xfrm>
            <a:prstGeom prst="rect">
              <a:avLst/>
            </a:prstGeom>
            <a:noFill/>
            <a:ln w="9525">
              <a:noFill/>
              <a:miter lim="800000"/>
              <a:headEnd/>
              <a:tailEnd/>
            </a:ln>
          </p:spPr>
          <p:txBody>
            <a:bodyPr wrap="none" lIns="0" tIns="0" rIns="0" bIns="0">
              <a:spAutoFit/>
            </a:bodyPr>
            <a:lstStyle/>
            <a:p>
              <a:r>
                <a:rPr lang="it-IT" sz="1600" b="1" dirty="0">
                  <a:solidFill>
                    <a:schemeClr val="tx1"/>
                  </a:solidFill>
                </a:rPr>
                <a:t>DOMOTICA</a:t>
              </a:r>
              <a:endParaRPr lang="it-IT" dirty="0">
                <a:solidFill>
                  <a:schemeClr val="tx1"/>
                </a:solidFill>
              </a:endParaRPr>
            </a:p>
          </p:txBody>
        </p:sp>
        <p:sp>
          <p:nvSpPr>
            <p:cNvPr id="71702" name="Line 24"/>
            <p:cNvSpPr>
              <a:spLocks noChangeShapeType="1"/>
            </p:cNvSpPr>
            <p:nvPr/>
          </p:nvSpPr>
          <p:spPr bwMode="auto">
            <a:xfrm>
              <a:off x="353" y="3613"/>
              <a:ext cx="1589" cy="0"/>
            </a:xfrm>
            <a:prstGeom prst="line">
              <a:avLst/>
            </a:prstGeom>
            <a:noFill/>
            <a:ln w="34925">
              <a:solidFill>
                <a:srgbClr val="000000"/>
              </a:solidFill>
              <a:miter lim="800000"/>
              <a:headEnd/>
              <a:tailEnd/>
            </a:ln>
          </p:spPr>
          <p:txBody>
            <a:bodyPr/>
            <a:lstStyle/>
            <a:p>
              <a:endParaRPr lang="it-IT"/>
            </a:p>
          </p:txBody>
        </p:sp>
        <p:sp>
          <p:nvSpPr>
            <p:cNvPr id="71703" name="Rectangle 25"/>
            <p:cNvSpPr>
              <a:spLocks noChangeArrowheads="1"/>
            </p:cNvSpPr>
            <p:nvPr/>
          </p:nvSpPr>
          <p:spPr bwMode="auto">
            <a:xfrm>
              <a:off x="293" y="3408"/>
              <a:ext cx="2095" cy="159"/>
            </a:xfrm>
            <a:prstGeom prst="rect">
              <a:avLst/>
            </a:prstGeom>
            <a:noFill/>
            <a:ln w="9525">
              <a:noFill/>
              <a:miter lim="800000"/>
              <a:headEnd/>
              <a:tailEnd/>
            </a:ln>
          </p:spPr>
          <p:txBody>
            <a:bodyPr wrap="none" lIns="0" tIns="0" rIns="0" bIns="0">
              <a:spAutoFit/>
            </a:bodyPr>
            <a:lstStyle/>
            <a:p>
              <a:r>
                <a:rPr lang="it-IT" sz="1600" b="1" dirty="0">
                  <a:solidFill>
                    <a:srgbClr val="000000"/>
                  </a:solidFill>
                </a:rPr>
                <a:t>    </a:t>
              </a:r>
              <a:r>
                <a:rPr lang="it-IT" sz="1600" b="1" dirty="0">
                  <a:solidFill>
                    <a:schemeClr val="tx1"/>
                  </a:solidFill>
                </a:rPr>
                <a:t>IL NETWORK ITALIA LONGEVA </a:t>
              </a:r>
              <a:endParaRPr lang="it-IT" dirty="0">
                <a:solidFill>
                  <a:schemeClr val="tx1"/>
                </a:solidFill>
              </a:endParaRPr>
            </a:p>
          </p:txBody>
        </p:sp>
        <p:sp>
          <p:nvSpPr>
            <p:cNvPr id="71704" name="Rectangle 26"/>
            <p:cNvSpPr>
              <a:spLocks noChangeArrowheads="1"/>
            </p:cNvSpPr>
            <p:nvPr/>
          </p:nvSpPr>
          <p:spPr bwMode="auto">
            <a:xfrm>
              <a:off x="384" y="3290"/>
              <a:ext cx="36" cy="159"/>
            </a:xfrm>
            <a:prstGeom prst="rect">
              <a:avLst/>
            </a:prstGeom>
            <a:noFill/>
            <a:ln w="9525">
              <a:noFill/>
              <a:miter lim="800000"/>
              <a:headEnd/>
              <a:tailEnd/>
            </a:ln>
          </p:spPr>
          <p:txBody>
            <a:bodyPr wrap="none" lIns="0" tIns="0" rIns="0" bIns="0">
              <a:spAutoFit/>
            </a:bodyPr>
            <a:lstStyle/>
            <a:p>
              <a:r>
                <a:rPr lang="it-IT" sz="1600" b="1">
                  <a:solidFill>
                    <a:srgbClr val="000000"/>
                  </a:solidFill>
                </a:rPr>
                <a:t> </a:t>
              </a:r>
              <a:endParaRPr lang="it-IT"/>
            </a:p>
          </p:txBody>
        </p:sp>
        <p:sp>
          <p:nvSpPr>
            <p:cNvPr id="71705" name="Rectangle 27"/>
            <p:cNvSpPr>
              <a:spLocks noChangeArrowheads="1"/>
            </p:cNvSpPr>
            <p:nvPr/>
          </p:nvSpPr>
          <p:spPr bwMode="auto">
            <a:xfrm>
              <a:off x="474" y="3441"/>
              <a:ext cx="0" cy="179"/>
            </a:xfrm>
            <a:prstGeom prst="rect">
              <a:avLst/>
            </a:prstGeom>
            <a:noFill/>
            <a:ln w="9525">
              <a:noFill/>
              <a:miter lim="800000"/>
              <a:headEnd/>
              <a:tailEnd/>
            </a:ln>
          </p:spPr>
          <p:txBody>
            <a:bodyPr wrap="none" lIns="0" tIns="0" rIns="0" bIns="0">
              <a:spAutoFit/>
            </a:bodyPr>
            <a:lstStyle/>
            <a:p>
              <a:endParaRPr lang="it-IT"/>
            </a:p>
          </p:txBody>
        </p:sp>
        <p:sp>
          <p:nvSpPr>
            <p:cNvPr id="71706" name="Freeform 28"/>
            <p:cNvSpPr>
              <a:spLocks/>
            </p:cNvSpPr>
            <p:nvPr/>
          </p:nvSpPr>
          <p:spPr bwMode="auto">
            <a:xfrm>
              <a:off x="3258" y="3214"/>
              <a:ext cx="692" cy="221"/>
            </a:xfrm>
            <a:custGeom>
              <a:avLst/>
              <a:gdLst>
                <a:gd name="T0" fmla="*/ 0 w 692"/>
                <a:gd name="T1" fmla="*/ 0 h 221"/>
                <a:gd name="T2" fmla="*/ 101 w 692"/>
                <a:gd name="T3" fmla="*/ 170 h 221"/>
                <a:gd name="T4" fmla="*/ 692 w 692"/>
                <a:gd name="T5" fmla="*/ 221 h 221"/>
                <a:gd name="T6" fmla="*/ 0 60000 65536"/>
                <a:gd name="T7" fmla="*/ 0 60000 65536"/>
                <a:gd name="T8" fmla="*/ 0 60000 65536"/>
                <a:gd name="T9" fmla="*/ 0 w 692"/>
                <a:gd name="T10" fmla="*/ 0 h 221"/>
                <a:gd name="T11" fmla="*/ 692 w 692"/>
                <a:gd name="T12" fmla="*/ 221 h 221"/>
              </a:gdLst>
              <a:ahLst/>
              <a:cxnLst>
                <a:cxn ang="T6">
                  <a:pos x="T0" y="T1"/>
                </a:cxn>
                <a:cxn ang="T7">
                  <a:pos x="T2" y="T3"/>
                </a:cxn>
                <a:cxn ang="T8">
                  <a:pos x="T4" y="T5"/>
                </a:cxn>
              </a:cxnLst>
              <a:rect l="T9" t="T10" r="T11" b="T12"/>
              <a:pathLst>
                <a:path w="692" h="221">
                  <a:moveTo>
                    <a:pt x="0" y="0"/>
                  </a:moveTo>
                  <a:cubicBezTo>
                    <a:pt x="0" y="56"/>
                    <a:pt x="0" y="129"/>
                    <a:pt x="101" y="170"/>
                  </a:cubicBezTo>
                  <a:cubicBezTo>
                    <a:pt x="229" y="221"/>
                    <a:pt x="519" y="221"/>
                    <a:pt x="692" y="221"/>
                  </a:cubicBezTo>
                </a:path>
              </a:pathLst>
            </a:custGeom>
            <a:noFill/>
            <a:ln w="7938" cap="rnd">
              <a:solidFill>
                <a:srgbClr val="000000"/>
              </a:solidFill>
              <a:round/>
              <a:headEnd/>
              <a:tailEnd/>
            </a:ln>
          </p:spPr>
          <p:txBody>
            <a:bodyPr/>
            <a:lstStyle/>
            <a:p>
              <a:endParaRPr lang="it-IT"/>
            </a:p>
          </p:txBody>
        </p:sp>
        <p:sp>
          <p:nvSpPr>
            <p:cNvPr id="71707" name="Freeform 29"/>
            <p:cNvSpPr>
              <a:spLocks/>
            </p:cNvSpPr>
            <p:nvPr/>
          </p:nvSpPr>
          <p:spPr bwMode="auto">
            <a:xfrm>
              <a:off x="1942" y="3212"/>
              <a:ext cx="685" cy="401"/>
            </a:xfrm>
            <a:custGeom>
              <a:avLst/>
              <a:gdLst>
                <a:gd name="T0" fmla="*/ 685 w 685"/>
                <a:gd name="T1" fmla="*/ 0 h 401"/>
                <a:gd name="T2" fmla="*/ 574 w 685"/>
                <a:gd name="T3" fmla="*/ 315 h 401"/>
                <a:gd name="T4" fmla="*/ 0 w 685"/>
                <a:gd name="T5" fmla="*/ 401 h 401"/>
                <a:gd name="T6" fmla="*/ 0 60000 65536"/>
                <a:gd name="T7" fmla="*/ 0 60000 65536"/>
                <a:gd name="T8" fmla="*/ 0 60000 65536"/>
                <a:gd name="T9" fmla="*/ 0 w 685"/>
                <a:gd name="T10" fmla="*/ 0 h 401"/>
                <a:gd name="T11" fmla="*/ 685 w 685"/>
                <a:gd name="T12" fmla="*/ 401 h 401"/>
              </a:gdLst>
              <a:ahLst/>
              <a:cxnLst>
                <a:cxn ang="T6">
                  <a:pos x="T0" y="T1"/>
                </a:cxn>
                <a:cxn ang="T7">
                  <a:pos x="T2" y="T3"/>
                </a:cxn>
                <a:cxn ang="T8">
                  <a:pos x="T4" y="T5"/>
                </a:cxn>
              </a:cxnLst>
              <a:rect l="T9" t="T10" r="T11" b="T12"/>
              <a:pathLst>
                <a:path w="685" h="401">
                  <a:moveTo>
                    <a:pt x="685" y="0"/>
                  </a:moveTo>
                  <a:cubicBezTo>
                    <a:pt x="685" y="101"/>
                    <a:pt x="685" y="240"/>
                    <a:pt x="574" y="315"/>
                  </a:cubicBezTo>
                  <a:cubicBezTo>
                    <a:pt x="446" y="401"/>
                    <a:pt x="171" y="401"/>
                    <a:pt x="0" y="401"/>
                  </a:cubicBezTo>
                </a:path>
              </a:pathLst>
            </a:custGeom>
            <a:noFill/>
            <a:ln w="7938" cap="rnd">
              <a:solidFill>
                <a:srgbClr val="000000"/>
              </a:solidFill>
              <a:round/>
              <a:headEnd/>
              <a:tailEnd/>
            </a:ln>
          </p:spPr>
          <p:txBody>
            <a:bodyPr/>
            <a:lstStyle/>
            <a:p>
              <a:endParaRPr lang="it-IT"/>
            </a:p>
          </p:txBody>
        </p:sp>
        <p:sp>
          <p:nvSpPr>
            <p:cNvPr id="71708" name="Freeform 30"/>
            <p:cNvSpPr>
              <a:spLocks/>
            </p:cNvSpPr>
            <p:nvPr/>
          </p:nvSpPr>
          <p:spPr bwMode="auto">
            <a:xfrm>
              <a:off x="2543" y="1953"/>
              <a:ext cx="397" cy="805"/>
            </a:xfrm>
            <a:custGeom>
              <a:avLst/>
              <a:gdLst>
                <a:gd name="T0" fmla="*/ 397 w 397"/>
                <a:gd name="T1" fmla="*/ 805 h 805"/>
                <a:gd name="T2" fmla="*/ 309 w 397"/>
                <a:gd name="T3" fmla="*/ 127 h 805"/>
                <a:gd name="T4" fmla="*/ 0 w 397"/>
                <a:gd name="T5" fmla="*/ 0 h 805"/>
                <a:gd name="T6" fmla="*/ 0 60000 65536"/>
                <a:gd name="T7" fmla="*/ 0 60000 65536"/>
                <a:gd name="T8" fmla="*/ 0 60000 65536"/>
                <a:gd name="T9" fmla="*/ 0 w 397"/>
                <a:gd name="T10" fmla="*/ 0 h 805"/>
                <a:gd name="T11" fmla="*/ 397 w 397"/>
                <a:gd name="T12" fmla="*/ 805 h 805"/>
              </a:gdLst>
              <a:ahLst/>
              <a:cxnLst>
                <a:cxn ang="T6">
                  <a:pos x="T0" y="T1"/>
                </a:cxn>
                <a:cxn ang="T7">
                  <a:pos x="T2" y="T3"/>
                </a:cxn>
                <a:cxn ang="T8">
                  <a:pos x="T4" y="T5"/>
                </a:cxn>
              </a:cxnLst>
              <a:rect l="T9" t="T10" r="T11" b="T12"/>
              <a:pathLst>
                <a:path w="397" h="805">
                  <a:moveTo>
                    <a:pt x="397" y="805"/>
                  </a:moveTo>
                  <a:cubicBezTo>
                    <a:pt x="397" y="604"/>
                    <a:pt x="397" y="277"/>
                    <a:pt x="309" y="127"/>
                  </a:cubicBezTo>
                  <a:cubicBezTo>
                    <a:pt x="235" y="0"/>
                    <a:pt x="99" y="0"/>
                    <a:pt x="0" y="0"/>
                  </a:cubicBezTo>
                </a:path>
              </a:pathLst>
            </a:custGeom>
            <a:noFill/>
            <a:ln w="7938" cap="rnd">
              <a:solidFill>
                <a:srgbClr val="000000"/>
              </a:solidFill>
              <a:round/>
              <a:headEnd/>
              <a:tailEnd/>
            </a:ln>
          </p:spPr>
          <p:txBody>
            <a:bodyPr/>
            <a:lstStyle/>
            <a:p>
              <a:endParaRPr lang="it-IT"/>
            </a:p>
          </p:txBody>
        </p:sp>
        <p:sp>
          <p:nvSpPr>
            <p:cNvPr id="71709" name="Freeform 31"/>
            <p:cNvSpPr>
              <a:spLocks/>
            </p:cNvSpPr>
            <p:nvPr/>
          </p:nvSpPr>
          <p:spPr bwMode="auto">
            <a:xfrm>
              <a:off x="3258" y="2277"/>
              <a:ext cx="455" cy="538"/>
            </a:xfrm>
            <a:custGeom>
              <a:avLst/>
              <a:gdLst>
                <a:gd name="T0" fmla="*/ 0 w 455"/>
                <a:gd name="T1" fmla="*/ 538 h 538"/>
                <a:gd name="T2" fmla="*/ 90 w 455"/>
                <a:gd name="T3" fmla="*/ 96 h 538"/>
                <a:gd name="T4" fmla="*/ 455 w 455"/>
                <a:gd name="T5" fmla="*/ 0 h 538"/>
                <a:gd name="T6" fmla="*/ 0 60000 65536"/>
                <a:gd name="T7" fmla="*/ 0 60000 65536"/>
                <a:gd name="T8" fmla="*/ 0 60000 65536"/>
                <a:gd name="T9" fmla="*/ 0 w 455"/>
                <a:gd name="T10" fmla="*/ 0 h 538"/>
                <a:gd name="T11" fmla="*/ 455 w 455"/>
                <a:gd name="T12" fmla="*/ 538 h 538"/>
              </a:gdLst>
              <a:ahLst/>
              <a:cxnLst>
                <a:cxn ang="T6">
                  <a:pos x="T0" y="T1"/>
                </a:cxn>
                <a:cxn ang="T7">
                  <a:pos x="T2" y="T3"/>
                </a:cxn>
                <a:cxn ang="T8">
                  <a:pos x="T4" y="T5"/>
                </a:cxn>
              </a:cxnLst>
              <a:rect l="T9" t="T10" r="T11" b="T12"/>
              <a:pathLst>
                <a:path w="455" h="538">
                  <a:moveTo>
                    <a:pt x="0" y="538"/>
                  </a:moveTo>
                  <a:cubicBezTo>
                    <a:pt x="0" y="403"/>
                    <a:pt x="0" y="197"/>
                    <a:pt x="90" y="96"/>
                  </a:cubicBezTo>
                  <a:cubicBezTo>
                    <a:pt x="175" y="0"/>
                    <a:pt x="342" y="0"/>
                    <a:pt x="455" y="0"/>
                  </a:cubicBezTo>
                </a:path>
              </a:pathLst>
            </a:custGeom>
            <a:noFill/>
            <a:ln w="7938" cap="rnd">
              <a:solidFill>
                <a:srgbClr val="000000"/>
              </a:solidFill>
              <a:round/>
              <a:headEnd/>
              <a:tailEnd/>
            </a:ln>
          </p:spPr>
          <p:txBody>
            <a:bodyPr/>
            <a:lstStyle/>
            <a:p>
              <a:endParaRPr lang="it-IT"/>
            </a:p>
          </p:txBody>
        </p:sp>
        <p:sp>
          <p:nvSpPr>
            <p:cNvPr id="71710" name="Freeform 32"/>
            <p:cNvSpPr>
              <a:spLocks/>
            </p:cNvSpPr>
            <p:nvPr/>
          </p:nvSpPr>
          <p:spPr bwMode="auto">
            <a:xfrm>
              <a:off x="3448" y="2962"/>
              <a:ext cx="560" cy="55"/>
            </a:xfrm>
            <a:custGeom>
              <a:avLst/>
              <a:gdLst>
                <a:gd name="T0" fmla="*/ 0 w 560"/>
                <a:gd name="T1" fmla="*/ 55 h 55"/>
                <a:gd name="T2" fmla="*/ 136 w 560"/>
                <a:gd name="T3" fmla="*/ 19 h 55"/>
                <a:gd name="T4" fmla="*/ 560 w 560"/>
                <a:gd name="T5" fmla="*/ 0 h 55"/>
                <a:gd name="T6" fmla="*/ 0 60000 65536"/>
                <a:gd name="T7" fmla="*/ 0 60000 65536"/>
                <a:gd name="T8" fmla="*/ 0 60000 65536"/>
                <a:gd name="T9" fmla="*/ 0 w 560"/>
                <a:gd name="T10" fmla="*/ 0 h 55"/>
                <a:gd name="T11" fmla="*/ 560 w 560"/>
                <a:gd name="T12" fmla="*/ 55 h 55"/>
              </a:gdLst>
              <a:ahLst/>
              <a:cxnLst>
                <a:cxn ang="T6">
                  <a:pos x="T0" y="T1"/>
                </a:cxn>
                <a:cxn ang="T7">
                  <a:pos x="T2" y="T3"/>
                </a:cxn>
                <a:cxn ang="T8">
                  <a:pos x="T4" y="T5"/>
                </a:cxn>
              </a:cxnLst>
              <a:rect l="T9" t="T10" r="T11" b="T12"/>
              <a:pathLst>
                <a:path w="560" h="55">
                  <a:moveTo>
                    <a:pt x="0" y="55"/>
                  </a:moveTo>
                  <a:cubicBezTo>
                    <a:pt x="96" y="55"/>
                    <a:pt x="96" y="33"/>
                    <a:pt x="136" y="19"/>
                  </a:cubicBezTo>
                  <a:cubicBezTo>
                    <a:pt x="192" y="0"/>
                    <a:pt x="328" y="0"/>
                    <a:pt x="560" y="0"/>
                  </a:cubicBezTo>
                </a:path>
              </a:pathLst>
            </a:custGeom>
            <a:noFill/>
            <a:ln w="7938" cap="rnd">
              <a:solidFill>
                <a:srgbClr val="000000"/>
              </a:solidFill>
              <a:round/>
              <a:headEnd/>
              <a:tailEnd/>
            </a:ln>
          </p:spPr>
          <p:txBody>
            <a:bodyPr/>
            <a:lstStyle/>
            <a:p>
              <a:endParaRPr lang="it-IT"/>
            </a:p>
          </p:txBody>
        </p:sp>
        <p:sp>
          <p:nvSpPr>
            <p:cNvPr id="71711" name="Line 33"/>
            <p:cNvSpPr>
              <a:spLocks noChangeShapeType="1"/>
            </p:cNvSpPr>
            <p:nvPr/>
          </p:nvSpPr>
          <p:spPr bwMode="auto">
            <a:xfrm>
              <a:off x="460" y="2618"/>
              <a:ext cx="1578" cy="0"/>
            </a:xfrm>
            <a:prstGeom prst="line">
              <a:avLst/>
            </a:prstGeom>
            <a:noFill/>
            <a:ln w="34925">
              <a:solidFill>
                <a:srgbClr val="000000"/>
              </a:solidFill>
              <a:miter lim="800000"/>
              <a:headEnd/>
              <a:tailEnd/>
            </a:ln>
          </p:spPr>
          <p:txBody>
            <a:bodyPr/>
            <a:lstStyle/>
            <a:p>
              <a:endParaRPr lang="it-IT"/>
            </a:p>
          </p:txBody>
        </p:sp>
        <p:sp>
          <p:nvSpPr>
            <p:cNvPr id="71712" name="Rectangle 34"/>
            <p:cNvSpPr>
              <a:spLocks noChangeArrowheads="1"/>
            </p:cNvSpPr>
            <p:nvPr/>
          </p:nvSpPr>
          <p:spPr bwMode="auto">
            <a:xfrm>
              <a:off x="3787" y="2478"/>
              <a:ext cx="1436" cy="159"/>
            </a:xfrm>
            <a:prstGeom prst="rect">
              <a:avLst/>
            </a:prstGeom>
            <a:noFill/>
            <a:ln w="9525">
              <a:noFill/>
              <a:miter lim="800000"/>
              <a:headEnd/>
              <a:tailEnd/>
            </a:ln>
          </p:spPr>
          <p:txBody>
            <a:bodyPr wrap="none" lIns="0" tIns="0" rIns="0" bIns="0">
              <a:spAutoFit/>
            </a:bodyPr>
            <a:lstStyle/>
            <a:p>
              <a:r>
                <a:rPr lang="it-IT" sz="1600" b="1" dirty="0">
                  <a:solidFill>
                    <a:schemeClr val="tx1"/>
                  </a:solidFill>
                </a:rPr>
                <a:t>PROGETTI E RISORSE </a:t>
              </a:r>
              <a:endParaRPr lang="it-IT" dirty="0">
                <a:solidFill>
                  <a:schemeClr val="tx1"/>
                </a:solidFill>
              </a:endParaRPr>
            </a:p>
          </p:txBody>
        </p:sp>
        <p:sp>
          <p:nvSpPr>
            <p:cNvPr id="71713" name="Rectangle 35"/>
            <p:cNvSpPr>
              <a:spLocks noChangeArrowheads="1"/>
            </p:cNvSpPr>
            <p:nvPr/>
          </p:nvSpPr>
          <p:spPr bwMode="auto">
            <a:xfrm>
              <a:off x="3559" y="2614"/>
              <a:ext cx="2245" cy="318"/>
            </a:xfrm>
            <a:prstGeom prst="rect">
              <a:avLst/>
            </a:prstGeom>
            <a:noFill/>
            <a:ln w="9525">
              <a:noFill/>
              <a:miter lim="800000"/>
              <a:headEnd/>
              <a:tailEnd/>
            </a:ln>
          </p:spPr>
          <p:txBody>
            <a:bodyPr lIns="0" tIns="0" rIns="0" bIns="0">
              <a:spAutoFit/>
            </a:bodyPr>
            <a:lstStyle/>
            <a:p>
              <a:r>
                <a:rPr lang="it-IT" sz="1600" b="1" dirty="0">
                  <a:solidFill>
                    <a:srgbClr val="000000"/>
                  </a:solidFill>
                </a:rPr>
                <a:t>        </a:t>
              </a:r>
              <a:r>
                <a:rPr lang="it-IT" sz="1600" b="1" dirty="0">
                  <a:solidFill>
                    <a:schemeClr val="tx1"/>
                  </a:solidFill>
                </a:rPr>
                <a:t>EUROPEE (</a:t>
              </a:r>
              <a:r>
                <a:rPr lang="it-IT" sz="1600" b="1" dirty="0" err="1">
                  <a:solidFill>
                    <a:schemeClr val="tx1"/>
                  </a:solidFill>
                </a:rPr>
                <a:t>es.JADE</a:t>
              </a:r>
              <a:r>
                <a:rPr lang="it-IT" sz="1600" b="1" dirty="0">
                  <a:solidFill>
                    <a:schemeClr val="tx1"/>
                  </a:solidFill>
                </a:rPr>
                <a:t>) </a:t>
              </a:r>
            </a:p>
            <a:p>
              <a:r>
                <a:rPr lang="it-IT" sz="1600" b="1" dirty="0">
                  <a:solidFill>
                    <a:schemeClr val="tx1"/>
                  </a:solidFill>
                </a:rPr>
                <a:t>  E NAZIONALI (</a:t>
              </a:r>
              <a:r>
                <a:rPr lang="it-IT" sz="1600" b="1" dirty="0" err="1">
                  <a:solidFill>
                    <a:schemeClr val="tx1"/>
                  </a:solidFill>
                </a:rPr>
                <a:t>es.SMART</a:t>
              </a:r>
              <a:r>
                <a:rPr lang="it-IT" sz="1600" b="1" dirty="0">
                  <a:solidFill>
                    <a:schemeClr val="tx1"/>
                  </a:solidFill>
                </a:rPr>
                <a:t> CITY) </a:t>
              </a:r>
              <a:endParaRPr lang="it-IT" dirty="0">
                <a:solidFill>
                  <a:schemeClr val="tx1"/>
                </a:solidFill>
              </a:endParaRPr>
            </a:p>
          </p:txBody>
        </p:sp>
        <p:sp>
          <p:nvSpPr>
            <p:cNvPr id="71714" name="Freeform 36"/>
            <p:cNvSpPr>
              <a:spLocks/>
            </p:cNvSpPr>
            <p:nvPr/>
          </p:nvSpPr>
          <p:spPr bwMode="auto">
            <a:xfrm>
              <a:off x="2038" y="2618"/>
              <a:ext cx="597" cy="191"/>
            </a:xfrm>
            <a:custGeom>
              <a:avLst/>
              <a:gdLst>
                <a:gd name="T0" fmla="*/ 597 w 597"/>
                <a:gd name="T1" fmla="*/ 191 h 191"/>
                <a:gd name="T2" fmla="*/ 509 w 597"/>
                <a:gd name="T3" fmla="*/ 45 h 191"/>
                <a:gd name="T4" fmla="*/ 0 w 597"/>
                <a:gd name="T5" fmla="*/ 0 h 191"/>
                <a:gd name="T6" fmla="*/ 0 60000 65536"/>
                <a:gd name="T7" fmla="*/ 0 60000 65536"/>
                <a:gd name="T8" fmla="*/ 0 60000 65536"/>
                <a:gd name="T9" fmla="*/ 0 w 597"/>
                <a:gd name="T10" fmla="*/ 0 h 191"/>
                <a:gd name="T11" fmla="*/ 597 w 597"/>
                <a:gd name="T12" fmla="*/ 191 h 191"/>
              </a:gdLst>
              <a:ahLst/>
              <a:cxnLst>
                <a:cxn ang="T6">
                  <a:pos x="T0" y="T1"/>
                </a:cxn>
                <a:cxn ang="T7">
                  <a:pos x="T2" y="T3"/>
                </a:cxn>
                <a:cxn ang="T8">
                  <a:pos x="T4" y="T5"/>
                </a:cxn>
              </a:cxnLst>
              <a:rect l="T9" t="T10" r="T11" b="T12"/>
              <a:pathLst>
                <a:path w="597" h="191">
                  <a:moveTo>
                    <a:pt x="597" y="191"/>
                  </a:moveTo>
                  <a:cubicBezTo>
                    <a:pt x="597" y="143"/>
                    <a:pt x="597" y="80"/>
                    <a:pt x="509" y="45"/>
                  </a:cubicBezTo>
                  <a:cubicBezTo>
                    <a:pt x="399" y="0"/>
                    <a:pt x="149" y="0"/>
                    <a:pt x="0" y="0"/>
                  </a:cubicBezTo>
                </a:path>
              </a:pathLst>
            </a:custGeom>
            <a:noFill/>
            <a:ln w="7938" cap="rnd">
              <a:solidFill>
                <a:srgbClr val="000000"/>
              </a:solidFill>
              <a:round/>
              <a:headEnd/>
              <a:tailEnd/>
            </a:ln>
          </p:spPr>
          <p:txBody>
            <a:bodyPr/>
            <a:lstStyle/>
            <a:p>
              <a:endParaRPr lang="it-IT"/>
            </a:p>
          </p:txBody>
        </p:sp>
        <p:sp>
          <p:nvSpPr>
            <p:cNvPr id="71715" name="Rectangle 38"/>
            <p:cNvSpPr>
              <a:spLocks noChangeArrowheads="1"/>
            </p:cNvSpPr>
            <p:nvPr/>
          </p:nvSpPr>
          <p:spPr bwMode="auto">
            <a:xfrm>
              <a:off x="339" y="3781"/>
              <a:ext cx="0" cy="159"/>
            </a:xfrm>
            <a:prstGeom prst="rect">
              <a:avLst/>
            </a:prstGeom>
            <a:noFill/>
            <a:ln w="9525">
              <a:noFill/>
              <a:miter lim="800000"/>
              <a:headEnd/>
              <a:tailEnd/>
            </a:ln>
          </p:spPr>
          <p:txBody>
            <a:bodyPr wrap="none" lIns="0" tIns="0" rIns="0" bIns="0">
              <a:spAutoFit/>
            </a:bodyPr>
            <a:lstStyle/>
            <a:p>
              <a:endParaRPr lang="it-IT" sz="1600" b="1">
                <a:solidFill>
                  <a:srgbClr val="000000"/>
                </a:solidFill>
              </a:endParaRPr>
            </a:p>
          </p:txBody>
        </p:sp>
        <p:sp>
          <p:nvSpPr>
            <p:cNvPr id="71716" name="Rectangle 39"/>
            <p:cNvSpPr>
              <a:spLocks noChangeArrowheads="1"/>
            </p:cNvSpPr>
            <p:nvPr/>
          </p:nvSpPr>
          <p:spPr bwMode="auto">
            <a:xfrm>
              <a:off x="3092" y="3866"/>
              <a:ext cx="0" cy="174"/>
            </a:xfrm>
            <a:prstGeom prst="rect">
              <a:avLst/>
            </a:prstGeom>
            <a:noFill/>
            <a:ln w="9525">
              <a:noFill/>
              <a:miter lim="800000"/>
              <a:headEnd/>
              <a:tailEnd/>
            </a:ln>
          </p:spPr>
          <p:txBody>
            <a:bodyPr wrap="none" lIns="0" tIns="0" rIns="0" bIns="0">
              <a:spAutoFit/>
            </a:bodyPr>
            <a:lstStyle/>
            <a:p>
              <a:endParaRPr lang="en-US"/>
            </a:p>
          </p:txBody>
        </p:sp>
      </p:grpSp>
      <p:sp>
        <p:nvSpPr>
          <p:cNvPr id="39" name="CasellaDiTesto 38"/>
          <p:cNvSpPr txBox="1"/>
          <p:nvPr/>
        </p:nvSpPr>
        <p:spPr bwMode="auto">
          <a:xfrm>
            <a:off x="0" y="1071563"/>
            <a:ext cx="9144000" cy="430887"/>
          </a:xfrm>
          <a:prstGeom prst="rect">
            <a:avLst/>
          </a:prstGeom>
          <a:solidFill>
            <a:schemeClr val="bg1"/>
          </a:solidFill>
          <a:ln w="9525">
            <a:solidFill>
              <a:schemeClr val="bg1"/>
            </a:solidFill>
            <a:miter lim="800000"/>
            <a:headEnd/>
            <a:tailEnd/>
          </a:ln>
        </p:spPr>
        <p:txBody>
          <a:bodyPr>
            <a:spAutoFit/>
          </a:bodyPr>
          <a:lstStyle/>
          <a:p>
            <a:pPr marL="342900" indent="-342900" algn="ctr" eaLnBrk="0" hangingPunct="0">
              <a:spcBef>
                <a:spcPts val="0"/>
              </a:spcBef>
              <a:buClr>
                <a:schemeClr val="bg2"/>
              </a:buClr>
              <a:buSzPct val="75000"/>
              <a:buFont typeface="Wingdings" pitchFamily="2" charset="2"/>
              <a:buNone/>
              <a:defRPr/>
            </a:pPr>
            <a:endParaRPr lang="it-IT" sz="2200" b="1" kern="0" dirty="0">
              <a:solidFill>
                <a:schemeClr val="tx1"/>
              </a:solidFill>
              <a:latin typeface="+mn-lt"/>
            </a:endParaRPr>
          </a:p>
        </p:txBody>
      </p:sp>
      <p:sp>
        <p:nvSpPr>
          <p:cNvPr id="38" name="Rectangle 9"/>
          <p:cNvSpPr txBox="1">
            <a:spLocks noChangeArrowheads="1"/>
          </p:cNvSpPr>
          <p:nvPr/>
        </p:nvSpPr>
        <p:spPr bwMode="auto">
          <a:xfrm>
            <a:off x="0" y="1048216"/>
            <a:ext cx="9144000" cy="1468844"/>
          </a:xfrm>
          <a:prstGeom prst="rect">
            <a:avLst/>
          </a:prstGeom>
          <a:solidFill>
            <a:srgbClr val="002060"/>
          </a:solidFill>
          <a:ln w="9525">
            <a:solidFill>
              <a:schemeClr val="bg1"/>
            </a:solidFill>
            <a:miter lim="800000"/>
            <a:headEnd/>
            <a:tailEnd/>
          </a:ln>
        </p:spPr>
        <p:txBody>
          <a:bodyPr/>
          <a:lstStyle/>
          <a:p>
            <a:pPr algn="ctr">
              <a:lnSpc>
                <a:spcPct val="80000"/>
              </a:lnSpc>
              <a:defRPr/>
            </a:pPr>
            <a:endParaRPr lang="it-IT" sz="2000" b="1" dirty="0" smtClean="0"/>
          </a:p>
          <a:p>
            <a:pPr algn="ctr">
              <a:lnSpc>
                <a:spcPct val="80000"/>
              </a:lnSpc>
              <a:defRPr/>
            </a:pPr>
            <a:r>
              <a:rPr lang="it-IT" sz="2000" b="1" kern="0" dirty="0" smtClean="0">
                <a:latin typeface="Arial Black" pitchFamily="34" charset="0"/>
              </a:rPr>
              <a:t>Protezione socio-sanitaria, valorizzazione delle nuove funzioni dell’anziano, opportunità di sviluppo occupazionale con ricerca, tecnologia e innovazione diffusa.</a:t>
            </a:r>
          </a:p>
          <a:p>
            <a:pPr algn="ctr">
              <a:lnSpc>
                <a:spcPct val="80000"/>
              </a:lnSpc>
              <a:defRPr/>
            </a:pPr>
            <a:r>
              <a:rPr lang="it-IT" sz="2000" b="1" dirty="0" smtClean="0"/>
              <a:t>I </a:t>
            </a:r>
          </a:p>
          <a:p>
            <a:pPr algn="ctr">
              <a:lnSpc>
                <a:spcPct val="80000"/>
              </a:lnSpc>
              <a:defRPr/>
            </a:pPr>
            <a:endParaRPr lang="it-IT" sz="2000" b="1" dirty="0" smtClean="0"/>
          </a:p>
          <a:p>
            <a:pPr algn="ctr">
              <a:lnSpc>
                <a:spcPct val="80000"/>
              </a:lnSpc>
              <a:defRPr/>
            </a:pPr>
            <a:endParaRPr lang="it-IT" sz="2000" b="1" dirty="0">
              <a:latin typeface="Arial" charset="0"/>
            </a:endParaRPr>
          </a:p>
          <a:p>
            <a:pPr algn="ctr">
              <a:lnSpc>
                <a:spcPct val="80000"/>
              </a:lnSpc>
              <a:defRPr/>
            </a:pPr>
            <a:endParaRPr lang="it-IT" sz="3200" b="1" dirty="0">
              <a:latin typeface="Arial" charset="0"/>
            </a:endParaRPr>
          </a:p>
          <a:p>
            <a:pPr algn="ctr">
              <a:lnSpc>
                <a:spcPct val="80000"/>
              </a:lnSpc>
              <a:defRPr/>
            </a:pPr>
            <a:endParaRPr lang="it-IT" sz="2000" b="1" dirty="0">
              <a:latin typeface="Arial" charset="0"/>
            </a:endParaRPr>
          </a:p>
          <a:p>
            <a:pPr algn="ctr">
              <a:lnSpc>
                <a:spcPct val="80000"/>
              </a:lnSpc>
              <a:defRPr/>
            </a:pPr>
            <a:endParaRPr lang="it-IT" sz="2000" b="1" dirty="0">
              <a:latin typeface="Arial" charset="0"/>
            </a:endParaRP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a:p>
            <a:pPr marL="342900" indent="-342900" algn="ctr" eaLnBrk="0" hangingPunct="0">
              <a:spcBef>
                <a:spcPct val="20000"/>
              </a:spcBef>
              <a:buClr>
                <a:schemeClr val="bg2"/>
              </a:buClr>
              <a:buSzPct val="75000"/>
              <a:buFont typeface="Wingdings" pitchFamily="2" charset="2"/>
              <a:buNone/>
              <a:defRPr/>
            </a:pPr>
            <a:r>
              <a:rPr lang="it-IT" sz="2800" b="1" kern="0" dirty="0">
                <a:latin typeface="+mn-lt"/>
              </a:rPr>
              <a:t> </a:t>
            </a:r>
          </a:p>
          <a:p>
            <a:pPr marL="342900" indent="-342900" algn="ctr" eaLnBrk="0" hangingPunct="0">
              <a:spcBef>
                <a:spcPct val="20000"/>
              </a:spcBef>
              <a:buClr>
                <a:schemeClr val="bg2"/>
              </a:buClr>
              <a:buSzPct val="75000"/>
              <a:buFont typeface="Wingdings" pitchFamily="2" charset="2"/>
              <a:buNone/>
              <a:defRPr/>
            </a:pPr>
            <a:r>
              <a:rPr lang="it-IT" sz="2800" b="1" kern="0" dirty="0">
                <a:latin typeface="+mn-lt"/>
              </a:rPr>
              <a:t>      </a:t>
            </a: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3"/>
          <p:cNvSpPr txBox="1">
            <a:spLocks noChangeArrowheads="1"/>
          </p:cNvSpPr>
          <p:nvPr/>
        </p:nvSpPr>
        <p:spPr bwMode="auto">
          <a:xfrm>
            <a:off x="3850405" y="2377705"/>
            <a:ext cx="1157287" cy="338137"/>
          </a:xfrm>
          <a:prstGeom prst="rect">
            <a:avLst/>
          </a:prstGeom>
          <a:noFill/>
          <a:ln w="9525">
            <a:noFill/>
            <a:miter lim="800000"/>
            <a:headEnd/>
            <a:tailEnd/>
          </a:ln>
        </p:spPr>
        <p:txBody>
          <a:bodyPr wrap="none">
            <a:spAutoFit/>
          </a:bodyPr>
          <a:lstStyle/>
          <a:p>
            <a:r>
              <a:rPr lang="it-IT" sz="1600" b="1" dirty="0">
                <a:solidFill>
                  <a:srgbClr val="000000"/>
                </a:solidFill>
                <a:latin typeface="Verdana" pitchFamily="34" charset="0"/>
              </a:rPr>
              <a:t>MARCHE</a:t>
            </a:r>
            <a:endParaRPr lang="it-IT" sz="1600" dirty="0">
              <a:solidFill>
                <a:srgbClr val="000000"/>
              </a:solidFill>
              <a:latin typeface="Verdana" pitchFamily="34" charset="0"/>
            </a:endParaRPr>
          </a:p>
        </p:txBody>
      </p:sp>
      <p:sp>
        <p:nvSpPr>
          <p:cNvPr id="8196" name="CasellaDiTesto 8"/>
          <p:cNvSpPr txBox="1">
            <a:spLocks noChangeArrowheads="1"/>
          </p:cNvSpPr>
          <p:nvPr/>
        </p:nvSpPr>
        <p:spPr bwMode="auto">
          <a:xfrm>
            <a:off x="6735763" y="6481763"/>
            <a:ext cx="2316162" cy="307975"/>
          </a:xfrm>
          <a:prstGeom prst="rect">
            <a:avLst/>
          </a:prstGeom>
          <a:noFill/>
          <a:ln w="9525">
            <a:noFill/>
            <a:miter lim="800000"/>
            <a:headEnd/>
            <a:tailEnd/>
          </a:ln>
        </p:spPr>
        <p:txBody>
          <a:bodyPr>
            <a:spAutoFit/>
          </a:bodyPr>
          <a:lstStyle/>
          <a:p>
            <a:pPr marL="987425" indent="-987425" algn="r">
              <a:spcBef>
                <a:spcPct val="50000"/>
              </a:spcBef>
            </a:pPr>
            <a:r>
              <a:rPr lang="it-IT" sz="1400" b="1" dirty="0" smtClean="0">
                <a:solidFill>
                  <a:srgbClr val="1F4081"/>
                </a:solidFill>
                <a:latin typeface="Arial Narrow" pitchFamily="34" charset="0"/>
              </a:rPr>
              <a:t>Fonte: Istat – </a:t>
            </a:r>
            <a:r>
              <a:rPr lang="it-IT" sz="1400" b="1" dirty="0" err="1" smtClean="0">
                <a:solidFill>
                  <a:srgbClr val="1F4081"/>
                </a:solidFill>
                <a:latin typeface="Arial Narrow" pitchFamily="34" charset="0"/>
              </a:rPr>
              <a:t>Nov</a:t>
            </a:r>
            <a:r>
              <a:rPr lang="it-IT" sz="1400" b="1" dirty="0" smtClean="0">
                <a:solidFill>
                  <a:srgbClr val="1F4081"/>
                </a:solidFill>
                <a:latin typeface="Arial Narrow" pitchFamily="34" charset="0"/>
              </a:rPr>
              <a:t> 2012 </a:t>
            </a:r>
            <a:endParaRPr lang="it-IT" sz="800" b="1" dirty="0">
              <a:solidFill>
                <a:srgbClr val="1F4081"/>
              </a:solidFill>
              <a:latin typeface="Arial Narrow" pitchFamily="34" charset="0"/>
            </a:endParaRPr>
          </a:p>
        </p:txBody>
      </p:sp>
      <p:sp>
        <p:nvSpPr>
          <p:cNvPr id="8201" name="Text Box 6"/>
          <p:cNvSpPr txBox="1">
            <a:spLocks noChangeArrowheads="1"/>
          </p:cNvSpPr>
          <p:nvPr/>
        </p:nvSpPr>
        <p:spPr bwMode="auto">
          <a:xfrm>
            <a:off x="142875" y="144463"/>
            <a:ext cx="7081838" cy="714375"/>
          </a:xfrm>
          <a:prstGeom prst="rect">
            <a:avLst/>
          </a:prstGeom>
          <a:noFill/>
          <a:ln w="9525" algn="ctr">
            <a:noFill/>
            <a:miter lim="800000"/>
            <a:headEnd/>
            <a:tailEnd/>
          </a:ln>
        </p:spPr>
        <p:txBody>
          <a:bodyPr anchor="ctr"/>
          <a:lstStyle/>
          <a:p>
            <a:pPr eaLnBrk="0" hangingPunct="0"/>
            <a:r>
              <a:rPr lang="it-IT" sz="3200" b="1" dirty="0" smtClean="0">
                <a:solidFill>
                  <a:srgbClr val="FFFF00"/>
                </a:solidFill>
                <a:latin typeface="Arial Black" pitchFamily="34" charset="0"/>
              </a:rPr>
              <a:t>RESISTENZA MARCHE:</a:t>
            </a:r>
          </a:p>
          <a:p>
            <a:pPr eaLnBrk="0" hangingPunct="0"/>
            <a:r>
              <a:rPr lang="it-IT" sz="3200" b="1" dirty="0" smtClean="0">
                <a:solidFill>
                  <a:srgbClr val="FFFF00"/>
                </a:solidFill>
                <a:latin typeface="Arial Black" pitchFamily="34" charset="0"/>
              </a:rPr>
              <a:t>OCCUPAZIONE</a:t>
            </a:r>
            <a:endParaRPr lang="it-IT" sz="3200" b="1" dirty="0">
              <a:solidFill>
                <a:srgbClr val="FFFF00"/>
              </a:solidFill>
              <a:latin typeface="Arial Black"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886" y="2715842"/>
            <a:ext cx="8516274" cy="3155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tangolo 1"/>
          <p:cNvSpPr>
            <a:spLocks noChangeArrowheads="1"/>
          </p:cNvSpPr>
          <p:nvPr/>
        </p:nvSpPr>
        <p:spPr bwMode="auto">
          <a:xfrm>
            <a:off x="361385" y="1259728"/>
            <a:ext cx="8266062" cy="992818"/>
          </a:xfrm>
          <a:prstGeom prst="rect">
            <a:avLst/>
          </a:prstGeom>
          <a:solidFill>
            <a:srgbClr val="002060"/>
          </a:solidFill>
          <a:ln w="9525">
            <a:solidFill>
              <a:schemeClr val="bg1"/>
            </a:solidFill>
            <a:miter lim="800000"/>
            <a:headEnd/>
            <a:tailEnd/>
          </a:ln>
          <a:extLst/>
        </p:spPr>
        <p:txBody>
          <a:bodyPr/>
          <a:lstStyle/>
          <a:p>
            <a:pPr algn="ctr">
              <a:lnSpc>
                <a:spcPct val="80000"/>
              </a:lnSpc>
            </a:pPr>
            <a:endParaRPr lang="it-IT" sz="2000" b="1" dirty="0" smtClean="0"/>
          </a:p>
          <a:p>
            <a:pPr algn="ctr">
              <a:lnSpc>
                <a:spcPct val="80000"/>
              </a:lnSpc>
            </a:pPr>
            <a:r>
              <a:rPr lang="it-IT" sz="2000" b="1" dirty="0" smtClean="0">
                <a:latin typeface="Arial Black" pitchFamily="34" charset="0"/>
              </a:rPr>
              <a:t>Andamento </a:t>
            </a:r>
            <a:r>
              <a:rPr lang="it-IT" sz="2000" b="1" dirty="0">
                <a:latin typeface="Arial Black" pitchFamily="34" charset="0"/>
              </a:rPr>
              <a:t>trimestrale del numero degli occupati </a:t>
            </a:r>
            <a:endParaRPr lang="it-IT" sz="2000" b="1" dirty="0" smtClean="0">
              <a:latin typeface="Arial Black" pitchFamily="34" charset="0"/>
            </a:endParaRPr>
          </a:p>
          <a:p>
            <a:pPr algn="ctr">
              <a:lnSpc>
                <a:spcPct val="80000"/>
              </a:lnSpc>
            </a:pPr>
            <a:r>
              <a:rPr lang="it-IT" sz="2000" b="1" dirty="0" smtClean="0">
                <a:latin typeface="Arial Black" pitchFamily="34" charset="0"/>
              </a:rPr>
              <a:t>(</a:t>
            </a:r>
            <a:r>
              <a:rPr lang="it-IT" sz="2000" b="1" dirty="0">
                <a:latin typeface="Arial Black" pitchFamily="34" charset="0"/>
              </a:rPr>
              <a:t>valori in </a:t>
            </a:r>
            <a:r>
              <a:rPr lang="it-IT" sz="2000" b="1" dirty="0" smtClean="0">
                <a:latin typeface="Arial Black" pitchFamily="34" charset="0"/>
              </a:rPr>
              <a:t>migliaia</a:t>
            </a:r>
            <a:r>
              <a:rPr lang="it-IT" sz="2000" b="1" dirty="0">
                <a:latin typeface="Arial Black" pitchFamily="34" charset="0"/>
              </a:rPr>
              <a:t>)</a:t>
            </a:r>
            <a:r>
              <a:rPr lang="it-IT" sz="2000" b="1" dirty="0" smtClean="0">
                <a:latin typeface="Arial Black" pitchFamily="34" charset="0"/>
              </a:rPr>
              <a:t> </a:t>
            </a:r>
            <a:endParaRPr lang="it-IT" sz="2000" b="1" dirty="0">
              <a:latin typeface="Arial Black" pitchFamily="34" charset="0"/>
            </a:endParaRPr>
          </a:p>
        </p:txBody>
      </p:sp>
    </p:spTree>
    <p:extLst>
      <p:ext uri="{BB962C8B-B14F-4D97-AF65-F5344CB8AC3E}">
        <p14:creationId xmlns:p14="http://schemas.microsoft.com/office/powerpoint/2010/main" val="3453709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 y="1036741"/>
            <a:ext cx="9143997" cy="3170099"/>
          </a:xfrm>
          <a:prstGeom prst="rect">
            <a:avLst/>
          </a:prstGeom>
          <a:solidFill>
            <a:srgbClr val="002060"/>
          </a:solidFill>
        </p:spPr>
        <p:txBody>
          <a:bodyPr wrap="square" rtlCol="0">
            <a:spAutoFit/>
          </a:bodyPr>
          <a:lstStyle/>
          <a:p>
            <a:pPr algn="ctr"/>
            <a:endParaRPr lang="it-IT" sz="2000" dirty="0">
              <a:latin typeface="Arial Black" pitchFamily="34" charset="0"/>
              <a:ea typeface="Verdana" pitchFamily="34" charset="0"/>
              <a:cs typeface="Verdana" pitchFamily="34" charset="0"/>
            </a:endParaRPr>
          </a:p>
          <a:p>
            <a:pPr algn="ctr"/>
            <a:r>
              <a:rPr lang="it-IT" sz="2000" dirty="0" smtClean="0">
                <a:latin typeface="Arial Black" pitchFamily="34" charset="0"/>
                <a:ea typeface="Verdana" pitchFamily="34" charset="0"/>
                <a:cs typeface="Verdana" pitchFamily="34" charset="0"/>
              </a:rPr>
              <a:t>Selezionati con bando regionale i progetti finalizzati allo sviluppo di </a:t>
            </a:r>
            <a:r>
              <a:rPr lang="it-IT" sz="2000" dirty="0" err="1" smtClean="0">
                <a:latin typeface="Arial Black" pitchFamily="34" charset="0"/>
                <a:ea typeface="Verdana" pitchFamily="34" charset="0"/>
                <a:cs typeface="Verdana" pitchFamily="34" charset="0"/>
              </a:rPr>
              <a:t>smart</a:t>
            </a:r>
            <a:r>
              <a:rPr lang="it-IT" sz="2000" dirty="0" smtClean="0">
                <a:latin typeface="Arial Black" pitchFamily="34" charset="0"/>
                <a:ea typeface="Verdana" pitchFamily="34" charset="0"/>
                <a:cs typeface="Verdana" pitchFamily="34" charset="0"/>
              </a:rPr>
              <a:t> </a:t>
            </a:r>
            <a:r>
              <a:rPr lang="it-IT" sz="2000" dirty="0" err="1" smtClean="0">
                <a:latin typeface="Arial Black" pitchFamily="34" charset="0"/>
                <a:ea typeface="Verdana" pitchFamily="34" charset="0"/>
                <a:cs typeface="Verdana" pitchFamily="34" charset="0"/>
              </a:rPr>
              <a:t>objets</a:t>
            </a:r>
            <a:r>
              <a:rPr lang="it-IT" sz="2000" dirty="0" smtClean="0">
                <a:latin typeface="Arial Black" pitchFamily="34" charset="0"/>
                <a:ea typeface="Verdana" pitchFamily="34" charset="0"/>
                <a:cs typeface="Verdana" pitchFamily="34" charset="0"/>
              </a:rPr>
              <a:t>, reti e piattaforme di integrazione</a:t>
            </a:r>
          </a:p>
          <a:p>
            <a:pPr algn="ctr"/>
            <a:r>
              <a:rPr lang="it-IT" sz="2000" dirty="0">
                <a:latin typeface="Arial Black" pitchFamily="34" charset="0"/>
                <a:ea typeface="Verdana" pitchFamily="34" charset="0"/>
                <a:cs typeface="Verdana" pitchFamily="34" charset="0"/>
              </a:rPr>
              <a:t>d</a:t>
            </a:r>
            <a:r>
              <a:rPr lang="it-IT" sz="2000" dirty="0" smtClean="0">
                <a:latin typeface="Arial Black" pitchFamily="34" charset="0"/>
                <a:ea typeface="Verdana" pitchFamily="34" charset="0"/>
                <a:cs typeface="Verdana" pitchFamily="34" charset="0"/>
              </a:rPr>
              <a:t>edicate </a:t>
            </a:r>
            <a:r>
              <a:rPr lang="it-IT" sz="2000" dirty="0" err="1" smtClean="0">
                <a:latin typeface="Arial Black" pitchFamily="34" charset="0"/>
                <a:ea typeface="Verdana" pitchFamily="34" charset="0"/>
                <a:cs typeface="Verdana" pitchFamily="34" charset="0"/>
              </a:rPr>
              <a:t>all’active</a:t>
            </a:r>
            <a:r>
              <a:rPr lang="it-IT" sz="2000" dirty="0" smtClean="0">
                <a:latin typeface="Arial Black" pitchFamily="34" charset="0"/>
                <a:ea typeface="Verdana" pitchFamily="34" charset="0"/>
                <a:cs typeface="Verdana" pitchFamily="34" charset="0"/>
              </a:rPr>
              <a:t> </a:t>
            </a:r>
            <a:r>
              <a:rPr lang="it-IT" sz="2000" dirty="0" err="1" smtClean="0">
                <a:latin typeface="Arial Black" pitchFamily="34" charset="0"/>
                <a:ea typeface="Verdana" pitchFamily="34" charset="0"/>
                <a:cs typeface="Verdana" pitchFamily="34" charset="0"/>
              </a:rPr>
              <a:t>ageing</a:t>
            </a:r>
            <a:r>
              <a:rPr lang="it-IT" sz="2000" dirty="0" smtClean="0">
                <a:latin typeface="Arial Black" pitchFamily="34" charset="0"/>
                <a:ea typeface="Verdana" pitchFamily="34" charset="0"/>
                <a:cs typeface="Verdana" pitchFamily="34" charset="0"/>
              </a:rPr>
              <a:t>: 8,8 milioni di euro di finanziamenti </a:t>
            </a:r>
          </a:p>
          <a:p>
            <a:pPr algn="ctr"/>
            <a:r>
              <a:rPr lang="it-IT" sz="2000" dirty="0" smtClean="0">
                <a:latin typeface="Arial Black" pitchFamily="34" charset="0"/>
                <a:ea typeface="Verdana" pitchFamily="34" charset="0"/>
                <a:cs typeface="Verdana" pitchFamily="34" charset="0"/>
              </a:rPr>
              <a:t>per l’attivazione di 16,2 milioni di investimenti</a:t>
            </a:r>
          </a:p>
          <a:p>
            <a:pPr algn="ctr"/>
            <a:endParaRPr lang="it-IT" sz="2000" dirty="0">
              <a:latin typeface="Arial Black" pitchFamily="34" charset="0"/>
              <a:ea typeface="Verdana" pitchFamily="34" charset="0"/>
              <a:cs typeface="Verdana" pitchFamily="34" charset="0"/>
            </a:endParaRPr>
          </a:p>
          <a:p>
            <a:pPr algn="ctr"/>
            <a:r>
              <a:rPr lang="it-IT" sz="2000" dirty="0" smtClean="0">
                <a:latin typeface="Arial Black" pitchFamily="34" charset="0"/>
                <a:ea typeface="Verdana" pitchFamily="34" charset="0"/>
                <a:cs typeface="Verdana" pitchFamily="34" charset="0"/>
              </a:rPr>
              <a:t>5 progetti di filiera con imprese capofila </a:t>
            </a:r>
          </a:p>
          <a:p>
            <a:pPr algn="ctr"/>
            <a:r>
              <a:rPr lang="it-IT" sz="2000" dirty="0" smtClean="0">
                <a:latin typeface="Arial Black" pitchFamily="34" charset="0"/>
                <a:ea typeface="Verdana" pitchFamily="34" charset="0"/>
                <a:cs typeface="Verdana" pitchFamily="34" charset="0"/>
              </a:rPr>
              <a:t>di San Benedetto, Jesi, Potenza Picena, Ancona, </a:t>
            </a:r>
          </a:p>
          <a:p>
            <a:pPr algn="ctr"/>
            <a:r>
              <a:rPr lang="it-IT" sz="2000">
                <a:latin typeface="Arial Black" pitchFamily="34" charset="0"/>
                <a:ea typeface="Verdana" pitchFamily="34" charset="0"/>
                <a:cs typeface="Verdana" pitchFamily="34" charset="0"/>
              </a:rPr>
              <a:t>c</a:t>
            </a:r>
            <a:r>
              <a:rPr lang="it-IT" sz="2000" smtClean="0">
                <a:latin typeface="Arial Black" pitchFamily="34" charset="0"/>
                <a:ea typeface="Verdana" pitchFamily="34" charset="0"/>
                <a:cs typeface="Verdana" pitchFamily="34" charset="0"/>
              </a:rPr>
              <a:t>oinvolte 65 </a:t>
            </a:r>
            <a:r>
              <a:rPr lang="it-IT" sz="2000" dirty="0" smtClean="0">
                <a:latin typeface="Arial Black" pitchFamily="34" charset="0"/>
                <a:ea typeface="Verdana" pitchFamily="34" charset="0"/>
                <a:cs typeface="Verdana" pitchFamily="34" charset="0"/>
              </a:rPr>
              <a:t>imprese in tutto il territorio regionale </a:t>
            </a:r>
          </a:p>
          <a:p>
            <a:pPr algn="ctr"/>
            <a:r>
              <a:rPr lang="it-IT" sz="2000" dirty="0" smtClean="0">
                <a:latin typeface="Arial Black" pitchFamily="34" charset="0"/>
                <a:ea typeface="Verdana" pitchFamily="34" charset="0"/>
                <a:cs typeface="Verdana" pitchFamily="34" charset="0"/>
              </a:rPr>
              <a:t>e le Università   </a:t>
            </a:r>
          </a:p>
        </p:txBody>
      </p:sp>
      <p:sp>
        <p:nvSpPr>
          <p:cNvPr id="5" name="CasellaDiTesto 4"/>
          <p:cNvSpPr txBox="1"/>
          <p:nvPr/>
        </p:nvSpPr>
        <p:spPr>
          <a:xfrm>
            <a:off x="0" y="1"/>
            <a:ext cx="7620000" cy="1077218"/>
          </a:xfrm>
          <a:prstGeom prst="rect">
            <a:avLst/>
          </a:prstGeom>
          <a:noFill/>
        </p:spPr>
        <p:txBody>
          <a:bodyPr wrap="square" rtlCol="0">
            <a:spAutoFit/>
          </a:bodyPr>
          <a:lstStyle/>
          <a:p>
            <a:r>
              <a:rPr lang="it-IT" sz="3200" b="1" dirty="0" smtClean="0">
                <a:solidFill>
                  <a:srgbClr val="FFFF00"/>
                </a:solidFill>
                <a:latin typeface="Arial Black" pitchFamily="34" charset="0"/>
                <a:ea typeface="Verdana" pitchFamily="34" charset="0"/>
                <a:cs typeface="Verdana" pitchFamily="34" charset="0"/>
              </a:rPr>
              <a:t>BANDO CASA INTELLIGENTE PER LONGEVITA’ ATTIVA   </a:t>
            </a:r>
          </a:p>
        </p:txBody>
      </p:sp>
      <p:pic>
        <p:nvPicPr>
          <p:cNvPr id="6" name="Immagine 5"/>
          <p:cNvPicPr/>
          <p:nvPr/>
        </p:nvPicPr>
        <p:blipFill>
          <a:blip r:embed="rId2"/>
          <a:srcRect/>
          <a:stretch>
            <a:fillRect/>
          </a:stretch>
        </p:blipFill>
        <p:spPr bwMode="auto">
          <a:xfrm>
            <a:off x="2816065" y="4206840"/>
            <a:ext cx="3260885" cy="2651160"/>
          </a:xfrm>
          <a:prstGeom prst="rect">
            <a:avLst/>
          </a:prstGeom>
          <a:noFill/>
          <a:ln w="9525">
            <a:noFill/>
            <a:miter lim="800000"/>
            <a:headEnd/>
            <a:tailEnd/>
          </a:ln>
        </p:spPr>
      </p:pic>
    </p:spTree>
    <p:extLst>
      <p:ext uri="{BB962C8B-B14F-4D97-AF65-F5344CB8AC3E}">
        <p14:creationId xmlns:p14="http://schemas.microsoft.com/office/powerpoint/2010/main" val="2321905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187264"/>
            <a:ext cx="9144000" cy="692150"/>
          </a:xfrm>
        </p:spPr>
        <p:txBody>
          <a:bodyPr>
            <a:noAutofit/>
          </a:bodyPr>
          <a:lstStyle/>
          <a:p>
            <a:pPr algn="l"/>
            <a:r>
              <a:rPr lang="it-IT" dirty="0" smtClean="0"/>
              <a:t/>
            </a:r>
            <a:br>
              <a:rPr lang="it-IT" dirty="0" smtClean="0"/>
            </a:br>
            <a:r>
              <a:rPr lang="it-IT" dirty="0" smtClean="0"/>
              <a:t> LA RIFORMA SANITARIA</a:t>
            </a:r>
            <a:br>
              <a:rPr lang="it-IT" dirty="0" smtClean="0"/>
            </a:br>
            <a:r>
              <a:rPr lang="it-IT" dirty="0" smtClean="0"/>
              <a:t> REGIONALE</a:t>
            </a:r>
            <a:br>
              <a:rPr lang="it-IT" dirty="0" smtClean="0"/>
            </a:br>
            <a:endParaRPr lang="it-IT" dirty="0" smtClean="0"/>
          </a:p>
        </p:txBody>
      </p:sp>
      <p:sp>
        <p:nvSpPr>
          <p:cNvPr id="2" name="CasellaDiTesto 1"/>
          <p:cNvSpPr txBox="1"/>
          <p:nvPr/>
        </p:nvSpPr>
        <p:spPr bwMode="auto">
          <a:xfrm>
            <a:off x="130629" y="1422279"/>
            <a:ext cx="8882742" cy="2197525"/>
          </a:xfrm>
          <a:prstGeom prst="rect">
            <a:avLst/>
          </a:prstGeom>
          <a:noFill/>
          <a:ln w="9525">
            <a:noFill/>
            <a:miter lim="800000"/>
            <a:headEnd/>
            <a:tailEnd/>
          </a:ln>
        </p:spPr>
        <p:txBody>
          <a:bodyPr wrap="square" rtlCol="0">
            <a:spAutoFit/>
          </a:bodyPr>
          <a:lstStyle/>
          <a:p>
            <a:pPr eaLnBrk="0" hangingPunct="0">
              <a:spcBef>
                <a:spcPct val="20000"/>
              </a:spcBef>
              <a:buClr>
                <a:srgbClr val="003399"/>
              </a:buClr>
              <a:buSzPct val="100000"/>
            </a:pPr>
            <a:endParaRPr lang="it-IT" sz="2400" b="1" kern="0" dirty="0" smtClean="0">
              <a:solidFill>
                <a:srgbClr val="003399"/>
              </a:solidFill>
              <a:latin typeface="Arial Black" pitchFamily="34" charset="0"/>
            </a:endParaRPr>
          </a:p>
          <a:p>
            <a:pPr marL="342900" indent="-342900" eaLnBrk="0" hangingPunct="0">
              <a:spcBef>
                <a:spcPct val="20000"/>
              </a:spcBef>
              <a:buClr>
                <a:schemeClr val="bg2"/>
              </a:buClr>
              <a:buSzPct val="100000"/>
              <a:buFont typeface="Arial" pitchFamily="34" charset="0"/>
              <a:buChar char="•"/>
            </a:pPr>
            <a:endParaRPr lang="it-IT" sz="2400" b="1" kern="0" dirty="0">
              <a:solidFill>
                <a:srgbClr val="003399"/>
              </a:solidFill>
              <a:latin typeface="Arial Black" pitchFamily="34" charset="0"/>
            </a:endParaRPr>
          </a:p>
          <a:p>
            <a:pPr marL="342900" indent="-342900" eaLnBrk="0" hangingPunct="0">
              <a:spcBef>
                <a:spcPct val="20000"/>
              </a:spcBef>
              <a:buClr>
                <a:schemeClr val="bg2"/>
              </a:buClr>
              <a:buSzPct val="100000"/>
              <a:buFont typeface="Arial" pitchFamily="34" charset="0"/>
              <a:buChar char="•"/>
            </a:pPr>
            <a:endParaRPr lang="it-IT" sz="2400" b="1" kern="0" dirty="0" smtClean="0">
              <a:solidFill>
                <a:srgbClr val="003399"/>
              </a:solidFill>
              <a:latin typeface="Arial Black" pitchFamily="34" charset="0"/>
            </a:endParaRPr>
          </a:p>
          <a:p>
            <a:pPr eaLnBrk="0" hangingPunct="0">
              <a:spcBef>
                <a:spcPct val="20000"/>
              </a:spcBef>
              <a:buClr>
                <a:schemeClr val="bg2"/>
              </a:buClr>
              <a:buSzPct val="75000"/>
            </a:pPr>
            <a:endParaRPr lang="it-IT" sz="2400" b="1" kern="0" dirty="0">
              <a:solidFill>
                <a:srgbClr val="003399"/>
              </a:solidFill>
              <a:latin typeface="+mn-lt"/>
            </a:endParaRPr>
          </a:p>
          <a:p>
            <a:pPr eaLnBrk="0" hangingPunct="0">
              <a:spcBef>
                <a:spcPct val="20000"/>
              </a:spcBef>
              <a:buClr>
                <a:schemeClr val="bg2"/>
              </a:buClr>
              <a:buSzPct val="75000"/>
            </a:pPr>
            <a:endParaRPr lang="it-IT" sz="2200" b="1" kern="0" dirty="0" smtClean="0">
              <a:solidFill>
                <a:srgbClr val="003399"/>
              </a:solidFill>
              <a:latin typeface="+mn-lt"/>
            </a:endParaRPr>
          </a:p>
        </p:txBody>
      </p:sp>
      <p:sp>
        <p:nvSpPr>
          <p:cNvPr id="5" name="Rectangle 9"/>
          <p:cNvSpPr txBox="1">
            <a:spLocks noChangeArrowheads="1"/>
          </p:cNvSpPr>
          <p:nvPr/>
        </p:nvSpPr>
        <p:spPr bwMode="auto">
          <a:xfrm>
            <a:off x="226143" y="1199534"/>
            <a:ext cx="8698738" cy="3205317"/>
          </a:xfrm>
          <a:prstGeom prst="rect">
            <a:avLst/>
          </a:prstGeom>
          <a:solidFill>
            <a:srgbClr val="002060"/>
          </a:solidFill>
          <a:ln w="9525">
            <a:solidFill>
              <a:schemeClr val="bg1"/>
            </a:solidFill>
            <a:miter lim="800000"/>
            <a:headEnd/>
            <a:tailEnd/>
          </a:ln>
        </p:spPr>
        <p:txBody>
          <a:bodyPr/>
          <a:lstStyle/>
          <a:p>
            <a:pPr algn="ctr">
              <a:lnSpc>
                <a:spcPct val="80000"/>
              </a:lnSpc>
              <a:defRPr/>
            </a:pPr>
            <a:endParaRPr lang="it-IT" b="1" dirty="0" smtClean="0">
              <a:latin typeface="Arial Black" pitchFamily="34" charset="0"/>
            </a:endParaRPr>
          </a:p>
          <a:p>
            <a:pPr algn="ctr">
              <a:lnSpc>
                <a:spcPct val="80000"/>
              </a:lnSpc>
              <a:defRPr/>
            </a:pPr>
            <a:r>
              <a:rPr lang="it-IT" b="1" dirty="0" smtClean="0">
                <a:latin typeface="Arial Black" pitchFamily="34" charset="0"/>
              </a:rPr>
              <a:t>La sanità regionale in questi anni ha contribuito ad allungare la speranza di vita dei marchigiani</a:t>
            </a:r>
          </a:p>
          <a:p>
            <a:pPr algn="ctr">
              <a:lnSpc>
                <a:spcPct val="80000"/>
              </a:lnSpc>
              <a:defRPr/>
            </a:pPr>
            <a:r>
              <a:rPr lang="it-IT" b="1" dirty="0" smtClean="0">
                <a:latin typeface="Arial Black" pitchFamily="34" charset="0"/>
              </a:rPr>
              <a:t> </a:t>
            </a:r>
          </a:p>
          <a:p>
            <a:pPr algn="ctr">
              <a:lnSpc>
                <a:spcPct val="80000"/>
              </a:lnSpc>
              <a:defRPr/>
            </a:pPr>
            <a:r>
              <a:rPr lang="it-IT" b="1" dirty="0" smtClean="0">
                <a:latin typeface="Arial Black" pitchFamily="34" charset="0"/>
              </a:rPr>
              <a:t>Ora la </a:t>
            </a:r>
            <a:r>
              <a:rPr lang="it-IT" b="1" dirty="0" err="1" smtClean="0">
                <a:latin typeface="Arial Black" pitchFamily="34" charset="0"/>
              </a:rPr>
              <a:t>spending</a:t>
            </a:r>
            <a:r>
              <a:rPr lang="it-IT" b="1" dirty="0" smtClean="0">
                <a:latin typeface="Arial Black" pitchFamily="34" charset="0"/>
              </a:rPr>
              <a:t> </a:t>
            </a:r>
            <a:r>
              <a:rPr lang="it-IT" b="1" dirty="0" err="1" smtClean="0">
                <a:latin typeface="Arial Black" pitchFamily="34" charset="0"/>
              </a:rPr>
              <a:t>review</a:t>
            </a:r>
            <a:r>
              <a:rPr lang="it-IT" b="1" dirty="0" smtClean="0">
                <a:latin typeface="Arial Black" pitchFamily="34" charset="0"/>
              </a:rPr>
              <a:t> del governo nazionale nel 2013 taglia </a:t>
            </a:r>
          </a:p>
          <a:p>
            <a:pPr algn="ctr">
              <a:lnSpc>
                <a:spcPct val="80000"/>
              </a:lnSpc>
              <a:defRPr/>
            </a:pPr>
            <a:r>
              <a:rPr lang="it-IT" b="1" dirty="0">
                <a:latin typeface="Arial Black" pitchFamily="34" charset="0"/>
              </a:rPr>
              <a:t>-</a:t>
            </a:r>
            <a:r>
              <a:rPr lang="it-IT" b="1" dirty="0" smtClean="0">
                <a:latin typeface="Arial Black" pitchFamily="34" charset="0"/>
              </a:rPr>
              <a:t>180 milioni di euro</a:t>
            </a:r>
          </a:p>
          <a:p>
            <a:pPr algn="ctr">
              <a:lnSpc>
                <a:spcPct val="80000"/>
              </a:lnSpc>
              <a:defRPr/>
            </a:pPr>
            <a:endParaRPr lang="it-IT" b="1" dirty="0">
              <a:latin typeface="Arial Black" pitchFamily="34" charset="0"/>
            </a:endParaRPr>
          </a:p>
          <a:p>
            <a:pPr algn="ctr">
              <a:lnSpc>
                <a:spcPct val="80000"/>
              </a:lnSpc>
              <a:defRPr/>
            </a:pPr>
            <a:r>
              <a:rPr lang="it-IT" b="1" dirty="0" smtClean="0">
                <a:latin typeface="Arial Black" pitchFamily="34" charset="0"/>
              </a:rPr>
              <a:t>Il Governo regionale conferma il suo impegno verso i cittadini e avvia una riforma per assicurare servizi adeguati a appropriati</a:t>
            </a:r>
          </a:p>
          <a:p>
            <a:pPr algn="ctr">
              <a:lnSpc>
                <a:spcPct val="80000"/>
              </a:lnSpc>
              <a:defRPr/>
            </a:pPr>
            <a:r>
              <a:rPr lang="it-IT" b="1" dirty="0" smtClean="0">
                <a:latin typeface="Arial Black" pitchFamily="34" charset="0"/>
              </a:rPr>
              <a:t>In tutto il territorio, tagliando burocrazia e spese improprie, rafforzando i servizi specializzati in rete</a:t>
            </a:r>
          </a:p>
          <a:p>
            <a:pPr algn="ctr">
              <a:lnSpc>
                <a:spcPct val="80000"/>
              </a:lnSpc>
              <a:defRPr/>
            </a:pPr>
            <a:endParaRPr lang="it-IT" b="1" dirty="0">
              <a:latin typeface="Arial Black" pitchFamily="34" charset="0"/>
            </a:endParaRPr>
          </a:p>
          <a:p>
            <a:pPr algn="ctr">
              <a:lnSpc>
                <a:spcPct val="80000"/>
              </a:lnSpc>
              <a:defRPr/>
            </a:pPr>
            <a:r>
              <a:rPr lang="it-IT" b="1" dirty="0" smtClean="0">
                <a:latin typeface="Arial Black" pitchFamily="34" charset="0"/>
              </a:rPr>
              <a:t>E’ una scelta di qualità e responsabilità</a:t>
            </a:r>
          </a:p>
          <a:p>
            <a:pPr algn="ctr">
              <a:lnSpc>
                <a:spcPct val="80000"/>
              </a:lnSpc>
              <a:defRPr/>
            </a:pPr>
            <a:r>
              <a:rPr lang="it-IT" b="1" dirty="0" smtClean="0">
                <a:latin typeface="Arial Black" pitchFamily="34" charset="0"/>
              </a:rPr>
              <a:t>perché nelle Marche la salute è un diritto e nessuno resti solo</a:t>
            </a:r>
          </a:p>
          <a:p>
            <a:pPr algn="ctr">
              <a:lnSpc>
                <a:spcPct val="80000"/>
              </a:lnSpc>
              <a:defRPr/>
            </a:pPr>
            <a:endParaRPr lang="it-IT" b="1" dirty="0" smtClean="0">
              <a:latin typeface="Arial Black" pitchFamily="34" charset="0"/>
            </a:endParaRPr>
          </a:p>
          <a:p>
            <a:pPr algn="ctr">
              <a:lnSpc>
                <a:spcPct val="80000"/>
              </a:lnSpc>
              <a:defRPr/>
            </a:pPr>
            <a:r>
              <a:rPr lang="it-IT" b="1" dirty="0" smtClean="0">
                <a:latin typeface="Arial Black" pitchFamily="34" charset="0"/>
              </a:rPr>
              <a:t>  </a:t>
            </a:r>
          </a:p>
          <a:p>
            <a:pPr algn="ctr">
              <a:lnSpc>
                <a:spcPct val="80000"/>
              </a:lnSpc>
              <a:defRPr/>
            </a:pPr>
            <a:endParaRPr lang="it-IT" sz="2000" b="1" dirty="0" smtClean="0"/>
          </a:p>
          <a:p>
            <a:pPr algn="ctr">
              <a:lnSpc>
                <a:spcPct val="80000"/>
              </a:lnSpc>
              <a:defRPr/>
            </a:pPr>
            <a:endParaRPr lang="it-IT" sz="3200" b="1" dirty="0" smtClean="0">
              <a:latin typeface="Arial" charset="0"/>
            </a:endParaRPr>
          </a:p>
          <a:p>
            <a:pPr algn="ctr">
              <a:lnSpc>
                <a:spcPct val="80000"/>
              </a:lnSpc>
              <a:defRPr/>
            </a:pPr>
            <a:endParaRPr lang="it-IT" sz="3200" b="1" dirty="0">
              <a:latin typeface="Arial" charset="0"/>
            </a:endParaRPr>
          </a:p>
          <a:p>
            <a:pPr algn="ctr">
              <a:lnSpc>
                <a:spcPct val="80000"/>
              </a:lnSpc>
              <a:defRPr/>
            </a:pPr>
            <a:endParaRPr lang="it-IT" sz="3200" b="1" dirty="0">
              <a:latin typeface="Arial" charset="0"/>
            </a:endParaRPr>
          </a:p>
          <a:p>
            <a:pPr algn="ctr">
              <a:lnSpc>
                <a:spcPct val="80000"/>
              </a:lnSpc>
              <a:defRPr/>
            </a:pPr>
            <a:endParaRPr lang="it-IT" sz="2000" b="1" dirty="0">
              <a:latin typeface="Arial" charset="0"/>
            </a:endParaRPr>
          </a:p>
          <a:p>
            <a:pPr algn="ctr">
              <a:lnSpc>
                <a:spcPct val="80000"/>
              </a:lnSpc>
              <a:defRPr/>
            </a:pPr>
            <a:endParaRPr lang="it-IT" sz="2000" b="1" dirty="0">
              <a:latin typeface="Arial" charset="0"/>
            </a:endParaRP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a:p>
            <a:pPr marL="342900" indent="-342900" algn="ctr" eaLnBrk="0" hangingPunct="0">
              <a:spcBef>
                <a:spcPct val="20000"/>
              </a:spcBef>
              <a:buClr>
                <a:schemeClr val="bg2"/>
              </a:buClr>
              <a:buSzPct val="75000"/>
              <a:buFont typeface="Wingdings" pitchFamily="2" charset="2"/>
              <a:buNone/>
              <a:defRPr/>
            </a:pPr>
            <a:r>
              <a:rPr lang="it-IT" sz="2800" b="1" kern="0" dirty="0">
                <a:latin typeface="+mn-lt"/>
              </a:rPr>
              <a:t> </a:t>
            </a:r>
          </a:p>
          <a:p>
            <a:pPr marL="342900" indent="-342900" algn="ctr" eaLnBrk="0" hangingPunct="0">
              <a:spcBef>
                <a:spcPct val="20000"/>
              </a:spcBef>
              <a:buClr>
                <a:schemeClr val="bg2"/>
              </a:buClr>
              <a:buSzPct val="75000"/>
              <a:buFont typeface="Wingdings" pitchFamily="2" charset="2"/>
              <a:buNone/>
              <a:defRPr/>
            </a:pPr>
            <a:r>
              <a:rPr lang="it-IT" sz="2800" b="1" kern="0" dirty="0">
                <a:latin typeface="+mn-lt"/>
              </a:rPr>
              <a:t>      </a:t>
            </a: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p:txBody>
      </p:sp>
      <p:pic>
        <p:nvPicPr>
          <p:cNvPr id="92162" name="Picture 2" descr="http://www.ilcirotano.it/wp-content/uploads/2012/06/sanit%C3%A02.jpg"/>
          <p:cNvPicPr>
            <a:picLocks noChangeAspect="1" noChangeArrowheads="1"/>
          </p:cNvPicPr>
          <p:nvPr/>
        </p:nvPicPr>
        <p:blipFill>
          <a:blip r:embed="rId2" cstate="print"/>
          <a:srcRect/>
          <a:stretch>
            <a:fillRect/>
          </a:stretch>
        </p:blipFill>
        <p:spPr bwMode="auto">
          <a:xfrm>
            <a:off x="2564478" y="4395018"/>
            <a:ext cx="3857625" cy="2462981"/>
          </a:xfrm>
          <a:prstGeom prst="rect">
            <a:avLst/>
          </a:prstGeom>
          <a:noFill/>
        </p:spPr>
      </p:pic>
    </p:spTree>
    <p:extLst>
      <p:ext uri="{BB962C8B-B14F-4D97-AF65-F5344CB8AC3E}">
        <p14:creationId xmlns:p14="http://schemas.microsoft.com/office/powerpoint/2010/main" val="999968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187264"/>
            <a:ext cx="9144000" cy="692150"/>
          </a:xfrm>
        </p:spPr>
        <p:txBody>
          <a:bodyPr>
            <a:noAutofit/>
          </a:bodyPr>
          <a:lstStyle/>
          <a:p>
            <a:pPr algn="l"/>
            <a:r>
              <a:rPr lang="it-IT" dirty="0" smtClean="0"/>
              <a:t/>
            </a:r>
            <a:br>
              <a:rPr lang="it-IT" dirty="0" smtClean="0"/>
            </a:br>
            <a:r>
              <a:rPr lang="it-IT" dirty="0" smtClean="0"/>
              <a:t> LA RIFORMA SANITARIA</a:t>
            </a:r>
            <a:br>
              <a:rPr lang="it-IT" dirty="0" smtClean="0"/>
            </a:br>
            <a:r>
              <a:rPr lang="it-IT" dirty="0" smtClean="0"/>
              <a:t> REGIONALE</a:t>
            </a:r>
            <a:br>
              <a:rPr lang="it-IT" dirty="0" smtClean="0"/>
            </a:br>
            <a:endParaRPr lang="it-IT" dirty="0" smtClean="0"/>
          </a:p>
        </p:txBody>
      </p:sp>
      <p:sp>
        <p:nvSpPr>
          <p:cNvPr id="2" name="CasellaDiTesto 1"/>
          <p:cNvSpPr txBox="1"/>
          <p:nvPr/>
        </p:nvSpPr>
        <p:spPr bwMode="auto">
          <a:xfrm>
            <a:off x="130629" y="1422279"/>
            <a:ext cx="8882742" cy="2197525"/>
          </a:xfrm>
          <a:prstGeom prst="rect">
            <a:avLst/>
          </a:prstGeom>
          <a:noFill/>
          <a:ln w="9525">
            <a:noFill/>
            <a:miter lim="800000"/>
            <a:headEnd/>
            <a:tailEnd/>
          </a:ln>
        </p:spPr>
        <p:txBody>
          <a:bodyPr wrap="square" rtlCol="0">
            <a:spAutoFit/>
          </a:bodyPr>
          <a:lstStyle/>
          <a:p>
            <a:pPr eaLnBrk="0" hangingPunct="0">
              <a:spcBef>
                <a:spcPct val="20000"/>
              </a:spcBef>
              <a:buClr>
                <a:srgbClr val="003399"/>
              </a:buClr>
              <a:buSzPct val="100000"/>
            </a:pPr>
            <a:endParaRPr lang="it-IT" sz="2400" b="1" kern="0" dirty="0" smtClean="0">
              <a:solidFill>
                <a:srgbClr val="003399"/>
              </a:solidFill>
              <a:latin typeface="Arial Black" pitchFamily="34" charset="0"/>
            </a:endParaRPr>
          </a:p>
          <a:p>
            <a:pPr marL="342900" indent="-342900" eaLnBrk="0" hangingPunct="0">
              <a:spcBef>
                <a:spcPct val="20000"/>
              </a:spcBef>
              <a:buClr>
                <a:schemeClr val="bg2"/>
              </a:buClr>
              <a:buSzPct val="100000"/>
              <a:buFont typeface="Arial" pitchFamily="34" charset="0"/>
              <a:buChar char="•"/>
            </a:pPr>
            <a:endParaRPr lang="it-IT" sz="2400" b="1" kern="0" dirty="0">
              <a:solidFill>
                <a:srgbClr val="003399"/>
              </a:solidFill>
              <a:latin typeface="Arial Black" pitchFamily="34" charset="0"/>
            </a:endParaRPr>
          </a:p>
          <a:p>
            <a:pPr marL="342900" indent="-342900" eaLnBrk="0" hangingPunct="0">
              <a:spcBef>
                <a:spcPct val="20000"/>
              </a:spcBef>
              <a:buClr>
                <a:schemeClr val="bg2"/>
              </a:buClr>
              <a:buSzPct val="100000"/>
              <a:buFont typeface="Arial" pitchFamily="34" charset="0"/>
              <a:buChar char="•"/>
            </a:pPr>
            <a:endParaRPr lang="it-IT" sz="2400" b="1" kern="0" dirty="0" smtClean="0">
              <a:solidFill>
                <a:srgbClr val="003399"/>
              </a:solidFill>
              <a:latin typeface="Arial Black" pitchFamily="34" charset="0"/>
            </a:endParaRPr>
          </a:p>
          <a:p>
            <a:pPr eaLnBrk="0" hangingPunct="0">
              <a:spcBef>
                <a:spcPct val="20000"/>
              </a:spcBef>
              <a:buClr>
                <a:schemeClr val="bg2"/>
              </a:buClr>
              <a:buSzPct val="75000"/>
            </a:pPr>
            <a:endParaRPr lang="it-IT" sz="2400" b="1" kern="0" dirty="0">
              <a:solidFill>
                <a:srgbClr val="003399"/>
              </a:solidFill>
              <a:latin typeface="+mn-lt"/>
            </a:endParaRPr>
          </a:p>
          <a:p>
            <a:pPr eaLnBrk="0" hangingPunct="0">
              <a:spcBef>
                <a:spcPct val="20000"/>
              </a:spcBef>
              <a:buClr>
                <a:schemeClr val="bg2"/>
              </a:buClr>
              <a:buSzPct val="75000"/>
            </a:pPr>
            <a:endParaRPr lang="it-IT" sz="2200" b="1" kern="0" dirty="0" smtClean="0">
              <a:solidFill>
                <a:srgbClr val="003399"/>
              </a:solidFill>
              <a:latin typeface="+mn-lt"/>
            </a:endParaRPr>
          </a:p>
        </p:txBody>
      </p:sp>
      <p:pic>
        <p:nvPicPr>
          <p:cNvPr id="4" name="Immagin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56154"/>
            <a:ext cx="9013371" cy="3701845"/>
          </a:xfrm>
          <a:prstGeom prst="rect">
            <a:avLst/>
          </a:prstGeom>
          <a:noFill/>
        </p:spPr>
      </p:pic>
      <p:sp>
        <p:nvSpPr>
          <p:cNvPr id="5" name="Rectangle 9"/>
          <p:cNvSpPr txBox="1">
            <a:spLocks noChangeArrowheads="1"/>
          </p:cNvSpPr>
          <p:nvPr/>
        </p:nvSpPr>
        <p:spPr bwMode="auto">
          <a:xfrm>
            <a:off x="0" y="1070517"/>
            <a:ext cx="9144000" cy="1984071"/>
          </a:xfrm>
          <a:prstGeom prst="rect">
            <a:avLst/>
          </a:prstGeom>
          <a:solidFill>
            <a:srgbClr val="002060"/>
          </a:solidFill>
          <a:ln w="9525">
            <a:solidFill>
              <a:schemeClr val="bg1"/>
            </a:solidFill>
            <a:miter lim="800000"/>
            <a:headEnd/>
            <a:tailEnd/>
          </a:ln>
        </p:spPr>
        <p:txBody>
          <a:bodyPr/>
          <a:lstStyle/>
          <a:p>
            <a:pPr algn="ctr">
              <a:lnSpc>
                <a:spcPct val="80000"/>
              </a:lnSpc>
              <a:defRPr/>
            </a:pPr>
            <a:r>
              <a:rPr lang="it-IT" b="1" dirty="0" smtClean="0">
                <a:latin typeface="Arial Black" pitchFamily="34" charset="0"/>
              </a:rPr>
              <a:t>Con la riforma regionale il sistema sanitario </a:t>
            </a:r>
          </a:p>
          <a:p>
            <a:pPr algn="ctr">
              <a:lnSpc>
                <a:spcPct val="80000"/>
              </a:lnSpc>
              <a:defRPr/>
            </a:pPr>
            <a:r>
              <a:rPr lang="it-IT" b="1" dirty="0" smtClean="0">
                <a:latin typeface="Arial Black" pitchFamily="34" charset="0"/>
              </a:rPr>
              <a:t>cresce su tre livelli per garantire:</a:t>
            </a:r>
          </a:p>
          <a:p>
            <a:pPr algn="ctr">
              <a:lnSpc>
                <a:spcPct val="80000"/>
              </a:lnSpc>
              <a:defRPr/>
            </a:pPr>
            <a:r>
              <a:rPr lang="it-IT" b="1" dirty="0" smtClean="0">
                <a:latin typeface="Arial Black" pitchFamily="34" charset="0"/>
              </a:rPr>
              <a:t> </a:t>
            </a:r>
          </a:p>
          <a:p>
            <a:pPr algn="ctr">
              <a:lnSpc>
                <a:spcPct val="80000"/>
              </a:lnSpc>
              <a:defRPr/>
            </a:pPr>
            <a:r>
              <a:rPr lang="it-IT" b="1" dirty="0" smtClean="0">
                <a:latin typeface="Arial Black" pitchFamily="34" charset="0"/>
              </a:rPr>
              <a:t>appropriatezza, diffusione e qualità dei servizi,</a:t>
            </a:r>
          </a:p>
          <a:p>
            <a:pPr algn="ctr">
              <a:lnSpc>
                <a:spcPct val="80000"/>
              </a:lnSpc>
              <a:defRPr/>
            </a:pPr>
            <a:r>
              <a:rPr lang="it-IT" b="1" dirty="0">
                <a:latin typeface="Arial Black" pitchFamily="34" charset="0"/>
              </a:rPr>
              <a:t>c</a:t>
            </a:r>
            <a:r>
              <a:rPr lang="it-IT" b="1" dirty="0" smtClean="0">
                <a:latin typeface="Arial Black" pitchFamily="34" charset="0"/>
              </a:rPr>
              <a:t>oerenza tra natura di bisogni/servizi, </a:t>
            </a:r>
          </a:p>
          <a:p>
            <a:pPr algn="ctr">
              <a:lnSpc>
                <a:spcPct val="80000"/>
              </a:lnSpc>
              <a:defRPr/>
            </a:pPr>
            <a:r>
              <a:rPr lang="it-IT" b="1" dirty="0" smtClean="0">
                <a:latin typeface="Arial Black" pitchFamily="34" charset="0"/>
              </a:rPr>
              <a:t>eliminazione di costi impropri burocratici animati dai localismi, </a:t>
            </a:r>
          </a:p>
          <a:p>
            <a:pPr algn="ctr">
              <a:lnSpc>
                <a:spcPct val="80000"/>
              </a:lnSpc>
              <a:defRPr/>
            </a:pPr>
            <a:r>
              <a:rPr lang="it-IT" b="1" dirty="0">
                <a:latin typeface="Arial Black" pitchFamily="34" charset="0"/>
              </a:rPr>
              <a:t>t</a:t>
            </a:r>
            <a:r>
              <a:rPr lang="it-IT" b="1" dirty="0" smtClean="0">
                <a:latin typeface="Arial Black" pitchFamily="34" charset="0"/>
              </a:rPr>
              <a:t>utela reale e qualificata del diritto alla salute dei cittadini </a:t>
            </a:r>
          </a:p>
          <a:p>
            <a:pPr algn="ctr">
              <a:lnSpc>
                <a:spcPct val="80000"/>
              </a:lnSpc>
              <a:defRPr/>
            </a:pPr>
            <a:r>
              <a:rPr lang="it-IT" b="1" dirty="0" smtClean="0">
                <a:latin typeface="Arial Black" pitchFamily="34" charset="0"/>
              </a:rPr>
              <a:t>in tutti i territori delle Marche</a:t>
            </a:r>
          </a:p>
          <a:p>
            <a:pPr algn="ctr">
              <a:lnSpc>
                <a:spcPct val="80000"/>
              </a:lnSpc>
              <a:defRPr/>
            </a:pPr>
            <a:r>
              <a:rPr lang="it-IT" b="1" dirty="0" smtClean="0">
                <a:latin typeface="Arial Black" pitchFamily="34" charset="0"/>
              </a:rPr>
              <a:t>  </a:t>
            </a:r>
          </a:p>
          <a:p>
            <a:pPr algn="ctr">
              <a:lnSpc>
                <a:spcPct val="80000"/>
              </a:lnSpc>
              <a:defRPr/>
            </a:pPr>
            <a:endParaRPr lang="it-IT" sz="2000" b="1" dirty="0" smtClean="0"/>
          </a:p>
          <a:p>
            <a:pPr algn="ctr">
              <a:lnSpc>
                <a:spcPct val="80000"/>
              </a:lnSpc>
              <a:defRPr/>
            </a:pPr>
            <a:endParaRPr lang="it-IT" sz="3200" b="1" dirty="0" smtClean="0">
              <a:latin typeface="Arial" charset="0"/>
            </a:endParaRPr>
          </a:p>
          <a:p>
            <a:pPr algn="ctr">
              <a:lnSpc>
                <a:spcPct val="80000"/>
              </a:lnSpc>
              <a:defRPr/>
            </a:pPr>
            <a:endParaRPr lang="it-IT" sz="3200" b="1" dirty="0">
              <a:latin typeface="Arial" charset="0"/>
            </a:endParaRPr>
          </a:p>
          <a:p>
            <a:pPr algn="ctr">
              <a:lnSpc>
                <a:spcPct val="80000"/>
              </a:lnSpc>
              <a:defRPr/>
            </a:pPr>
            <a:endParaRPr lang="it-IT" sz="3200" b="1" dirty="0">
              <a:latin typeface="Arial" charset="0"/>
            </a:endParaRPr>
          </a:p>
          <a:p>
            <a:pPr algn="ctr">
              <a:lnSpc>
                <a:spcPct val="80000"/>
              </a:lnSpc>
              <a:defRPr/>
            </a:pPr>
            <a:endParaRPr lang="it-IT" sz="2000" b="1" dirty="0">
              <a:latin typeface="Arial" charset="0"/>
            </a:endParaRPr>
          </a:p>
          <a:p>
            <a:pPr algn="ctr">
              <a:lnSpc>
                <a:spcPct val="80000"/>
              </a:lnSpc>
              <a:defRPr/>
            </a:pPr>
            <a:endParaRPr lang="it-IT" sz="2000" b="1" dirty="0">
              <a:latin typeface="Arial" charset="0"/>
            </a:endParaRP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a:p>
            <a:pPr marL="342900" indent="-342900" algn="ctr" eaLnBrk="0" hangingPunct="0">
              <a:spcBef>
                <a:spcPct val="20000"/>
              </a:spcBef>
              <a:buClr>
                <a:schemeClr val="bg2"/>
              </a:buClr>
              <a:buSzPct val="75000"/>
              <a:buFont typeface="Wingdings" pitchFamily="2" charset="2"/>
              <a:buNone/>
              <a:defRPr/>
            </a:pPr>
            <a:r>
              <a:rPr lang="it-IT" sz="2800" b="1" kern="0" dirty="0">
                <a:latin typeface="+mn-lt"/>
              </a:rPr>
              <a:t> </a:t>
            </a:r>
          </a:p>
          <a:p>
            <a:pPr marL="342900" indent="-342900" algn="ctr" eaLnBrk="0" hangingPunct="0">
              <a:spcBef>
                <a:spcPct val="20000"/>
              </a:spcBef>
              <a:buClr>
                <a:schemeClr val="bg2"/>
              </a:buClr>
              <a:buSzPct val="75000"/>
              <a:buFont typeface="Wingdings" pitchFamily="2" charset="2"/>
              <a:buNone/>
              <a:defRPr/>
            </a:pPr>
            <a:r>
              <a:rPr lang="it-IT" sz="2800" b="1" kern="0" dirty="0">
                <a:latin typeface="+mn-lt"/>
              </a:rPr>
              <a:t>      </a:t>
            </a:r>
          </a:p>
          <a:p>
            <a:pPr marL="342900" indent="-342900" algn="ctr" eaLnBrk="0" hangingPunct="0">
              <a:spcBef>
                <a:spcPct val="20000"/>
              </a:spcBef>
              <a:buClr>
                <a:schemeClr val="bg2"/>
              </a:buClr>
              <a:buSzPct val="75000"/>
              <a:buFont typeface="Wingdings" pitchFamily="2" charset="2"/>
              <a:buNone/>
              <a:defRPr/>
            </a:pPr>
            <a:endParaRPr lang="it-IT" sz="2800" b="1" kern="0" dirty="0">
              <a:latin typeface="+mn-lt"/>
            </a:endParaRPr>
          </a:p>
        </p:txBody>
      </p:sp>
    </p:spTree>
    <p:extLst>
      <p:ext uri="{BB962C8B-B14F-4D97-AF65-F5344CB8AC3E}">
        <p14:creationId xmlns:p14="http://schemas.microsoft.com/office/powerpoint/2010/main" val="3444099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 y="1036741"/>
            <a:ext cx="9143997" cy="2554545"/>
          </a:xfrm>
          <a:prstGeom prst="rect">
            <a:avLst/>
          </a:prstGeom>
          <a:solidFill>
            <a:srgbClr val="002060"/>
          </a:solidFill>
        </p:spPr>
        <p:txBody>
          <a:bodyPr wrap="square" rtlCol="0">
            <a:spAutoFit/>
          </a:bodyPr>
          <a:lstStyle/>
          <a:p>
            <a:pPr algn="ctr"/>
            <a:endParaRPr lang="it-IT" sz="2000" dirty="0">
              <a:latin typeface="Arial Black" pitchFamily="34" charset="0"/>
              <a:ea typeface="Verdana" pitchFamily="34" charset="0"/>
              <a:cs typeface="Verdana" pitchFamily="34" charset="0"/>
            </a:endParaRPr>
          </a:p>
          <a:p>
            <a:pPr algn="ctr"/>
            <a:r>
              <a:rPr lang="it-IT" sz="2000" dirty="0" smtClean="0">
                <a:latin typeface="Arial Black" pitchFamily="34" charset="0"/>
                <a:ea typeface="Verdana" pitchFamily="34" charset="0"/>
                <a:cs typeface="Verdana" pitchFamily="34" charset="0"/>
              </a:rPr>
              <a:t>La Regione compensa interamente con fondi propri </a:t>
            </a:r>
          </a:p>
          <a:p>
            <a:pPr algn="ctr"/>
            <a:r>
              <a:rPr lang="it-IT" sz="2000" dirty="0" smtClean="0">
                <a:latin typeface="Arial Black" pitchFamily="34" charset="0"/>
                <a:ea typeface="Verdana" pitchFamily="34" charset="0"/>
                <a:cs typeface="Verdana" pitchFamily="34" charset="0"/>
              </a:rPr>
              <a:t>l’azzeramento dei trasferimenti nazionali </a:t>
            </a:r>
          </a:p>
          <a:p>
            <a:pPr algn="ctr"/>
            <a:r>
              <a:rPr lang="it-IT" sz="2000" dirty="0" smtClean="0">
                <a:latin typeface="Arial Black" pitchFamily="34" charset="0"/>
                <a:ea typeface="Verdana" pitchFamily="34" charset="0"/>
                <a:cs typeface="Verdana" pitchFamily="34" charset="0"/>
              </a:rPr>
              <a:t>per le politiche sociali, </a:t>
            </a:r>
          </a:p>
          <a:p>
            <a:pPr algn="ctr"/>
            <a:r>
              <a:rPr lang="it-IT" sz="2000" dirty="0" smtClean="0">
                <a:latin typeface="Arial Black" pitchFamily="34" charset="0"/>
                <a:ea typeface="Verdana" pitchFamily="34" charset="0"/>
                <a:cs typeface="Verdana" pitchFamily="34" charset="0"/>
              </a:rPr>
              <a:t>consentendo l’invarianza delle risorse </a:t>
            </a:r>
          </a:p>
          <a:p>
            <a:pPr algn="ctr"/>
            <a:r>
              <a:rPr lang="it-IT" sz="2000" dirty="0" smtClean="0">
                <a:latin typeface="Arial Black" pitchFamily="34" charset="0"/>
                <a:ea typeface="Verdana" pitchFamily="34" charset="0"/>
                <a:cs typeface="Verdana" pitchFamily="34" charset="0"/>
              </a:rPr>
              <a:t>a disposizione degli Enti locali per le politiche di welfare</a:t>
            </a:r>
          </a:p>
          <a:p>
            <a:pPr algn="ctr"/>
            <a:r>
              <a:rPr lang="it-IT" sz="2000" dirty="0">
                <a:latin typeface="Arial Black" pitchFamily="34" charset="0"/>
                <a:ea typeface="Verdana" pitchFamily="34" charset="0"/>
                <a:cs typeface="Verdana" pitchFamily="34" charset="0"/>
              </a:rPr>
              <a:t>a</a:t>
            </a:r>
            <a:r>
              <a:rPr lang="it-IT" sz="2000" dirty="0" smtClean="0">
                <a:latin typeface="Arial Black" pitchFamily="34" charset="0"/>
                <a:ea typeface="Verdana" pitchFamily="34" charset="0"/>
                <a:cs typeface="Verdana" pitchFamily="34" charset="0"/>
              </a:rPr>
              <a:t> sostegno delle fragilità sociali    </a:t>
            </a:r>
          </a:p>
          <a:p>
            <a:pPr algn="ctr"/>
            <a:r>
              <a:rPr lang="it-IT" sz="2000" dirty="0" smtClean="0">
                <a:latin typeface="Arial Black" pitchFamily="34" charset="0"/>
                <a:ea typeface="Verdana" pitchFamily="34" charset="0"/>
                <a:cs typeface="Verdana" pitchFamily="34" charset="0"/>
              </a:rPr>
              <a:t>  </a:t>
            </a:r>
          </a:p>
        </p:txBody>
      </p:sp>
      <p:sp>
        <p:nvSpPr>
          <p:cNvPr id="5" name="CasellaDiTesto 4"/>
          <p:cNvSpPr txBox="1"/>
          <p:nvPr/>
        </p:nvSpPr>
        <p:spPr>
          <a:xfrm>
            <a:off x="0" y="1"/>
            <a:ext cx="7620000" cy="1077218"/>
          </a:xfrm>
          <a:prstGeom prst="rect">
            <a:avLst/>
          </a:prstGeom>
          <a:noFill/>
        </p:spPr>
        <p:txBody>
          <a:bodyPr wrap="square" rtlCol="0">
            <a:spAutoFit/>
          </a:bodyPr>
          <a:lstStyle/>
          <a:p>
            <a:r>
              <a:rPr lang="it-IT" sz="3200" b="1" dirty="0" smtClean="0">
                <a:solidFill>
                  <a:srgbClr val="FFFF00"/>
                </a:solidFill>
                <a:latin typeface="Arial Black" pitchFamily="34" charset="0"/>
                <a:ea typeface="Verdana" pitchFamily="34" charset="0"/>
                <a:cs typeface="Verdana" pitchFamily="34" charset="0"/>
              </a:rPr>
              <a:t>POLITICHE SOCIALI</a:t>
            </a:r>
          </a:p>
          <a:p>
            <a:r>
              <a:rPr lang="it-IT" sz="3200" b="1" dirty="0" smtClean="0">
                <a:solidFill>
                  <a:srgbClr val="FFFF00"/>
                </a:solidFill>
                <a:latin typeface="Arial Black" pitchFamily="34" charset="0"/>
                <a:ea typeface="Verdana" pitchFamily="34" charset="0"/>
                <a:cs typeface="Verdana" pitchFamily="34" charset="0"/>
              </a:rPr>
              <a:t>CON I FONDI REGIONALI   </a:t>
            </a:r>
          </a:p>
        </p:txBody>
      </p:sp>
      <p:pic>
        <p:nvPicPr>
          <p:cNvPr id="3074" name="Picture 2" descr="http://www.corrieredinovara.com/upload/articoli/%E2%80%9Cla-famiglia-e-la-priorita-delle-politiche-sociali%E2%80%9D-74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3591286"/>
            <a:ext cx="4956175" cy="326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909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268626"/>
            <a:ext cx="8229600" cy="692150"/>
          </a:xfrm>
        </p:spPr>
        <p:txBody>
          <a:bodyPr/>
          <a:lstStyle/>
          <a:p>
            <a:r>
              <a:rPr lang="it-IT" sz="3000" dirty="0" smtClean="0"/>
              <a:t/>
            </a:r>
            <a:br>
              <a:rPr lang="it-IT" sz="3000" dirty="0" smtClean="0"/>
            </a:br>
            <a:endParaRPr lang="it-IT" sz="3000" dirty="0" smtClean="0"/>
          </a:p>
        </p:txBody>
      </p:sp>
      <p:sp>
        <p:nvSpPr>
          <p:cNvPr id="4" name="Rectangle 9"/>
          <p:cNvSpPr>
            <a:spLocks noChangeArrowheads="1"/>
          </p:cNvSpPr>
          <p:nvPr/>
        </p:nvSpPr>
        <p:spPr bwMode="auto">
          <a:xfrm>
            <a:off x="0" y="1091772"/>
            <a:ext cx="9144000" cy="5766228"/>
          </a:xfrm>
          <a:prstGeom prst="rect">
            <a:avLst/>
          </a:prstGeom>
          <a:solidFill>
            <a:srgbClr val="002060"/>
          </a:solidFill>
          <a:ln w="9525">
            <a:solidFill>
              <a:srgbClr val="008000"/>
            </a:solidFill>
            <a:miter lim="800000"/>
            <a:headEnd/>
            <a:tailEnd/>
          </a:ln>
        </p:spPr>
        <p:txBody>
          <a:bodyPr wrap="none" anchor="ctr"/>
          <a:lstStyle/>
          <a:p>
            <a:pPr algn="ctr"/>
            <a:endParaRPr lang="it-IT" sz="2000" b="1" dirty="0">
              <a:latin typeface="Arial Narrow" pitchFamily="34" charset="0"/>
            </a:endParaRPr>
          </a:p>
          <a:p>
            <a:pPr algn="ctr"/>
            <a:endParaRPr lang="it-IT" b="1" dirty="0" smtClean="0">
              <a:latin typeface="Arial Narrow" pitchFamily="34" charset="0"/>
            </a:endParaRPr>
          </a:p>
          <a:p>
            <a:pPr algn="ctr"/>
            <a:endParaRPr lang="it-IT" b="1" dirty="0" smtClean="0">
              <a:latin typeface="Arial Narrow" pitchFamily="34" charset="0"/>
            </a:endParaRPr>
          </a:p>
          <a:p>
            <a:pPr algn="ctr"/>
            <a:endParaRPr lang="it-IT" b="1" dirty="0" smtClean="0">
              <a:latin typeface="Arial Narrow" pitchFamily="34" charset="0"/>
            </a:endParaRPr>
          </a:p>
          <a:p>
            <a:pPr algn="ctr"/>
            <a:endParaRPr lang="it-IT" sz="2000" b="1" dirty="0">
              <a:latin typeface="Arial Narrow" pitchFamily="34" charset="0"/>
            </a:endParaRPr>
          </a:p>
        </p:txBody>
      </p:sp>
      <p:sp>
        <p:nvSpPr>
          <p:cNvPr id="7" name="Rectangle 2"/>
          <p:cNvSpPr txBox="1">
            <a:spLocks noChangeArrowheads="1"/>
          </p:cNvSpPr>
          <p:nvPr/>
        </p:nvSpPr>
        <p:spPr bwMode="auto">
          <a:xfrm>
            <a:off x="216310" y="108155"/>
            <a:ext cx="5820696" cy="8563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3200" b="0" i="0" u="none" strike="noStrike" kern="0" cap="none" spc="0" normalizeH="0" baseline="0" noProof="0" dirty="0" smtClean="0">
                <a:ln>
                  <a:noFill/>
                </a:ln>
                <a:solidFill>
                  <a:srgbClr val="FFFF00"/>
                </a:solidFill>
                <a:effectLst/>
                <a:uLnTx/>
                <a:uFillTx/>
                <a:latin typeface="Arial Black" pitchFamily="34" charset="0"/>
                <a:ea typeface="+mj-ea"/>
                <a:cs typeface="+mj-cs"/>
              </a:rPr>
              <a:t/>
            </a:r>
            <a:br>
              <a:rPr kumimoji="0" lang="it-IT" sz="3200" b="0" i="0" u="none" strike="noStrike" kern="0" cap="none" spc="0" normalizeH="0" baseline="0" noProof="0" dirty="0" smtClean="0">
                <a:ln>
                  <a:noFill/>
                </a:ln>
                <a:solidFill>
                  <a:srgbClr val="FFFF00"/>
                </a:solidFill>
                <a:effectLst/>
                <a:uLnTx/>
                <a:uFillTx/>
                <a:latin typeface="Arial Black" pitchFamily="34" charset="0"/>
                <a:ea typeface="+mj-ea"/>
                <a:cs typeface="+mj-cs"/>
              </a:rPr>
            </a:br>
            <a:r>
              <a:rPr lang="it-IT" sz="3200" kern="0" dirty="0" smtClean="0">
                <a:solidFill>
                  <a:srgbClr val="FFFF00"/>
                </a:solidFill>
                <a:latin typeface="Arial Black" pitchFamily="34" charset="0"/>
                <a:ea typeface="+mj-ea"/>
                <a:cs typeface="+mj-cs"/>
              </a:rPr>
              <a:t>I «TURISMI» IN RETE</a:t>
            </a:r>
            <a:r>
              <a:rPr kumimoji="0" lang="it-IT" sz="3200" b="0" i="0" u="none" strike="noStrike" kern="0" cap="none" spc="0" normalizeH="0" baseline="0" noProof="0" dirty="0" smtClean="0">
                <a:ln>
                  <a:noFill/>
                </a:ln>
                <a:solidFill>
                  <a:srgbClr val="FF9900"/>
                </a:solidFill>
                <a:effectLst/>
                <a:uLnTx/>
                <a:uFillTx/>
                <a:latin typeface="Arial Black" pitchFamily="34" charset="0"/>
                <a:ea typeface="+mj-ea"/>
                <a:cs typeface="+mj-cs"/>
              </a:rPr>
              <a:t/>
            </a:r>
            <a:br>
              <a:rPr kumimoji="0" lang="it-IT" sz="3200" b="0" i="0" u="none" strike="noStrike" kern="0" cap="none" spc="0" normalizeH="0" baseline="0" noProof="0" dirty="0" smtClean="0">
                <a:ln>
                  <a:noFill/>
                </a:ln>
                <a:solidFill>
                  <a:srgbClr val="FF9900"/>
                </a:solidFill>
                <a:effectLst/>
                <a:uLnTx/>
                <a:uFillTx/>
                <a:latin typeface="Arial Black" pitchFamily="34" charset="0"/>
                <a:ea typeface="+mj-ea"/>
                <a:cs typeface="+mj-cs"/>
              </a:rPr>
            </a:br>
            <a:endParaRPr kumimoji="0" lang="it-IT" sz="3200" b="0" i="0" u="none" strike="noStrike" kern="0" cap="none" spc="0" normalizeH="0" baseline="0" noProof="0" dirty="0" smtClean="0">
              <a:ln>
                <a:noFill/>
              </a:ln>
              <a:solidFill>
                <a:srgbClr val="FF9900"/>
              </a:solidFill>
              <a:effectLst/>
              <a:uLnTx/>
              <a:uFillTx/>
              <a:latin typeface="Arial Black" pitchFamily="34" charset="0"/>
              <a:ea typeface="+mj-ea"/>
              <a:cs typeface="+mj-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4058" y="4087906"/>
            <a:ext cx="1316358" cy="2569216"/>
          </a:xfrm>
          <a:prstGeom prst="rect">
            <a:avLst/>
          </a:prstGeom>
        </p:spPr>
      </p:pic>
      <p:sp>
        <p:nvSpPr>
          <p:cNvPr id="9" name="CasellaDiTesto 8"/>
          <p:cNvSpPr txBox="1"/>
          <p:nvPr/>
        </p:nvSpPr>
        <p:spPr bwMode="auto">
          <a:xfrm>
            <a:off x="0" y="1322588"/>
            <a:ext cx="3475557" cy="1323439"/>
          </a:xfrm>
          <a:prstGeom prst="rect">
            <a:avLst/>
          </a:prstGeom>
          <a:noFill/>
          <a:ln w="9525">
            <a:noFill/>
            <a:miter lim="800000"/>
            <a:headEnd/>
            <a:tailEnd/>
          </a:ln>
        </p:spPr>
        <p:txBody>
          <a:bodyPr wrap="square" rtlCol="0">
            <a:spAutoFit/>
          </a:bodyPr>
          <a:lstStyle/>
          <a:p>
            <a:pPr marL="342900" indent="-342900" eaLnBrk="0" hangingPunct="0">
              <a:spcBef>
                <a:spcPts val="0"/>
              </a:spcBef>
              <a:buClr>
                <a:schemeClr val="bg2"/>
              </a:buClr>
              <a:buSzPct val="75000"/>
              <a:buFont typeface="Wingdings" pitchFamily="2" charset="2"/>
              <a:buNone/>
            </a:pPr>
            <a:r>
              <a:rPr lang="it-IT" sz="2000" b="1" kern="0" dirty="0">
                <a:latin typeface="Arial Black" pitchFamily="34" charset="0"/>
              </a:rPr>
              <a:t>Motore di </a:t>
            </a:r>
            <a:r>
              <a:rPr lang="it-IT" sz="2000" b="1" kern="0" dirty="0" smtClean="0">
                <a:latin typeface="Arial Black" pitchFamily="34" charset="0"/>
              </a:rPr>
              <a:t>sviluppo</a:t>
            </a:r>
          </a:p>
          <a:p>
            <a:pPr marL="342900" indent="-342900" eaLnBrk="0" hangingPunct="0">
              <a:spcBef>
                <a:spcPts val="0"/>
              </a:spcBef>
              <a:buClr>
                <a:schemeClr val="bg2"/>
              </a:buClr>
              <a:buSzPct val="75000"/>
              <a:buFont typeface="Wingdings" pitchFamily="2" charset="2"/>
              <a:buNone/>
            </a:pPr>
            <a:r>
              <a:rPr lang="it-IT" sz="2000" b="1" kern="0" dirty="0" smtClean="0">
                <a:latin typeface="Arial Black" pitchFamily="34" charset="0"/>
              </a:rPr>
              <a:t>economico e</a:t>
            </a:r>
          </a:p>
          <a:p>
            <a:pPr marL="342900" indent="-342900" eaLnBrk="0" hangingPunct="0">
              <a:spcBef>
                <a:spcPts val="0"/>
              </a:spcBef>
              <a:buClr>
                <a:schemeClr val="bg2"/>
              </a:buClr>
              <a:buSzPct val="75000"/>
              <a:buFont typeface="Wingdings" pitchFamily="2" charset="2"/>
              <a:buNone/>
            </a:pPr>
            <a:r>
              <a:rPr lang="it-IT" sz="2000" b="1" kern="0" dirty="0" smtClean="0">
                <a:latin typeface="Arial Black" pitchFamily="34" charset="0"/>
              </a:rPr>
              <a:t>occupazionale:</a:t>
            </a:r>
          </a:p>
          <a:p>
            <a:pPr marL="342900" indent="-342900" eaLnBrk="0" hangingPunct="0">
              <a:spcBef>
                <a:spcPts val="0"/>
              </a:spcBef>
              <a:buClr>
                <a:schemeClr val="bg2"/>
              </a:buClr>
              <a:buSzPct val="75000"/>
              <a:buFont typeface="Wingdings" pitchFamily="2" charset="2"/>
              <a:buNone/>
            </a:pPr>
            <a:r>
              <a:rPr lang="it-IT" sz="2000" b="1" kern="0" dirty="0" smtClean="0">
                <a:latin typeface="Arial Black" pitchFamily="34" charset="0"/>
              </a:rPr>
              <a:t>I “TURISMI” IN RETE</a:t>
            </a:r>
            <a:endParaRPr lang="it-IT" sz="2000" b="1" kern="0" dirty="0">
              <a:latin typeface="Arial Black" pitchFamily="34" charset="0"/>
            </a:endParaRPr>
          </a:p>
        </p:txBody>
      </p:sp>
      <p:sp>
        <p:nvSpPr>
          <p:cNvPr id="11" name="CasellaDiTesto 10"/>
          <p:cNvSpPr txBox="1"/>
          <p:nvPr/>
        </p:nvSpPr>
        <p:spPr bwMode="auto">
          <a:xfrm>
            <a:off x="0" y="2765502"/>
            <a:ext cx="3429000" cy="4493538"/>
          </a:xfrm>
          <a:prstGeom prst="rect">
            <a:avLst/>
          </a:prstGeom>
          <a:noFill/>
          <a:ln w="9525">
            <a:noFill/>
            <a:miter lim="800000"/>
            <a:headEnd/>
            <a:tailEnd/>
          </a:ln>
        </p:spPr>
        <p:txBody>
          <a:bodyPr wrap="square" rtlCol="0">
            <a:spAutoFit/>
          </a:bodyPr>
          <a:lstStyle/>
          <a:p>
            <a:pPr marL="444500" indent="-444500" algn="just" eaLnBrk="0" hangingPunct="0">
              <a:spcBef>
                <a:spcPts val="0"/>
              </a:spcBef>
              <a:buClr>
                <a:srgbClr val="FF9900"/>
              </a:buClr>
              <a:buSzPct val="75000"/>
            </a:pPr>
            <a:endParaRPr lang="it-IT" kern="0" dirty="0" smtClean="0">
              <a:latin typeface="Arial Black" pitchFamily="34" charset="0"/>
            </a:endParaRPr>
          </a:p>
          <a:p>
            <a:pPr marL="444500" indent="-444500" algn="just" eaLnBrk="0" hangingPunct="0">
              <a:spcBef>
                <a:spcPts val="0"/>
              </a:spcBef>
              <a:buClr>
                <a:srgbClr val="FF9900"/>
              </a:buClr>
              <a:buSzPct val="75000"/>
            </a:pPr>
            <a:r>
              <a:rPr lang="it-IT" kern="0" dirty="0" smtClean="0">
                <a:latin typeface="Arial Black" pitchFamily="34" charset="0"/>
              </a:rPr>
              <a:t>Progetto  regionale dei</a:t>
            </a:r>
          </a:p>
          <a:p>
            <a:pPr marL="444500" indent="-444500" algn="just" eaLnBrk="0" hangingPunct="0">
              <a:spcBef>
                <a:spcPts val="0"/>
              </a:spcBef>
              <a:buClr>
                <a:srgbClr val="FF9900"/>
              </a:buClr>
              <a:buSzPct val="75000"/>
            </a:pPr>
            <a:r>
              <a:rPr lang="it-IT" kern="0" dirty="0" smtClean="0">
                <a:latin typeface="Arial Black" pitchFamily="34" charset="0"/>
              </a:rPr>
              <a:t>“CLUSTER” per rafforzare</a:t>
            </a:r>
          </a:p>
          <a:p>
            <a:pPr marL="444500" indent="-444500" algn="just" eaLnBrk="0" hangingPunct="0">
              <a:spcBef>
                <a:spcPts val="0"/>
              </a:spcBef>
              <a:buClr>
                <a:srgbClr val="FF9900"/>
              </a:buClr>
              <a:buSzPct val="75000"/>
            </a:pPr>
            <a:r>
              <a:rPr lang="it-IT" kern="0" dirty="0" smtClean="0">
                <a:latin typeface="Arial Black" pitchFamily="34" charset="0"/>
              </a:rPr>
              <a:t>la capacità di attrazione</a:t>
            </a:r>
          </a:p>
          <a:p>
            <a:pPr marL="444500" indent="-444500" algn="just" eaLnBrk="0" hangingPunct="0">
              <a:spcBef>
                <a:spcPts val="0"/>
              </a:spcBef>
              <a:buClr>
                <a:srgbClr val="FF9900"/>
              </a:buClr>
              <a:buSzPct val="75000"/>
            </a:pPr>
            <a:r>
              <a:rPr lang="it-IT" kern="0" dirty="0" smtClean="0">
                <a:latin typeface="Arial Black" pitchFamily="34" charset="0"/>
              </a:rPr>
              <a:t>della rete dei prodotti</a:t>
            </a:r>
          </a:p>
          <a:p>
            <a:pPr marL="444500" indent="-444500" algn="just" eaLnBrk="0" hangingPunct="0">
              <a:spcBef>
                <a:spcPts val="0"/>
              </a:spcBef>
              <a:buClr>
                <a:srgbClr val="FF9900"/>
              </a:buClr>
              <a:buSzPct val="75000"/>
            </a:pPr>
            <a:r>
              <a:rPr lang="it-IT" kern="0" dirty="0" smtClean="0">
                <a:latin typeface="Arial Black" pitchFamily="34" charset="0"/>
              </a:rPr>
              <a:t>turistici delle Marche e</a:t>
            </a:r>
          </a:p>
          <a:p>
            <a:pPr marL="444500" indent="-444500" algn="just" eaLnBrk="0" hangingPunct="0">
              <a:spcBef>
                <a:spcPts val="0"/>
              </a:spcBef>
              <a:buClr>
                <a:srgbClr val="FF9900"/>
              </a:buClr>
              <a:buSzPct val="75000"/>
            </a:pPr>
            <a:r>
              <a:rPr lang="it-IT" kern="0" smtClean="0">
                <a:latin typeface="Arial Black" pitchFamily="34" charset="0"/>
              </a:rPr>
              <a:t>del  territorio</a:t>
            </a:r>
            <a:r>
              <a:rPr lang="it-IT" kern="0" dirty="0" smtClean="0">
                <a:latin typeface="Arial Black" pitchFamily="34" charset="0"/>
              </a:rPr>
              <a:t>: </a:t>
            </a:r>
          </a:p>
          <a:p>
            <a:pPr marL="444500" indent="-444500" algn="just" eaLnBrk="0" hangingPunct="0">
              <a:spcBef>
                <a:spcPts val="0"/>
              </a:spcBef>
              <a:buClr>
                <a:srgbClr val="FF9900"/>
              </a:buClr>
              <a:buSzPct val="75000"/>
            </a:pPr>
            <a:r>
              <a:rPr lang="it-IT" kern="0" dirty="0" smtClean="0">
                <a:latin typeface="Arial Black" pitchFamily="34" charset="0"/>
              </a:rPr>
              <a:t>mare; ruralità;</a:t>
            </a:r>
          </a:p>
          <a:p>
            <a:pPr marL="444500" indent="-444500" algn="just" eaLnBrk="0" hangingPunct="0">
              <a:spcBef>
                <a:spcPts val="0"/>
              </a:spcBef>
              <a:buClr>
                <a:srgbClr val="FF9900"/>
              </a:buClr>
              <a:buSzPct val="75000"/>
            </a:pPr>
            <a:r>
              <a:rPr lang="it-IT" kern="0" dirty="0" smtClean="0">
                <a:latin typeface="Arial Black" pitchFamily="34" charset="0"/>
              </a:rPr>
              <a:t>cultura; borghi;</a:t>
            </a:r>
          </a:p>
          <a:p>
            <a:pPr marL="444500" indent="-444500" algn="just" eaLnBrk="0" hangingPunct="0">
              <a:spcBef>
                <a:spcPts val="0"/>
              </a:spcBef>
              <a:buClr>
                <a:srgbClr val="FF9900"/>
              </a:buClr>
              <a:buSzPct val="75000"/>
            </a:pPr>
            <a:r>
              <a:rPr lang="it-IT" kern="0" dirty="0" smtClean="0">
                <a:latin typeface="Arial Black" pitchFamily="34" charset="0"/>
              </a:rPr>
              <a:t>enogastronomia;</a:t>
            </a:r>
          </a:p>
          <a:p>
            <a:pPr marL="444500" indent="-444500" algn="just" eaLnBrk="0" hangingPunct="0">
              <a:spcBef>
                <a:spcPts val="0"/>
              </a:spcBef>
              <a:buClr>
                <a:srgbClr val="FF9900"/>
              </a:buClr>
              <a:buSzPct val="75000"/>
            </a:pPr>
            <a:r>
              <a:rPr lang="it-IT" kern="0" dirty="0" smtClean="0">
                <a:latin typeface="Arial Black" pitchFamily="34" charset="0"/>
              </a:rPr>
              <a:t>shopping; natura; </a:t>
            </a:r>
          </a:p>
          <a:p>
            <a:pPr marL="444500" indent="-444500" algn="just" eaLnBrk="0" hangingPunct="0">
              <a:spcBef>
                <a:spcPts val="0"/>
              </a:spcBef>
              <a:buClr>
                <a:srgbClr val="FF9900"/>
              </a:buClr>
              <a:buSzPct val="75000"/>
            </a:pPr>
            <a:r>
              <a:rPr lang="it-IT" kern="0" dirty="0" smtClean="0">
                <a:latin typeface="Arial Black" pitchFamily="34" charset="0"/>
              </a:rPr>
              <a:t>spiritualità;</a:t>
            </a:r>
          </a:p>
          <a:p>
            <a:pPr marL="444500" indent="-444500" algn="just" eaLnBrk="0" hangingPunct="0">
              <a:spcBef>
                <a:spcPts val="0"/>
              </a:spcBef>
              <a:buClr>
                <a:srgbClr val="FF9900"/>
              </a:buClr>
              <a:buSzPct val="75000"/>
            </a:pPr>
            <a:r>
              <a:rPr lang="it-IT" kern="0" dirty="0" smtClean="0">
                <a:latin typeface="Arial Black" pitchFamily="34" charset="0"/>
              </a:rPr>
              <a:t>congressuale;</a:t>
            </a:r>
          </a:p>
          <a:p>
            <a:pPr marL="444500" indent="-444500" algn="just" eaLnBrk="0" hangingPunct="0">
              <a:spcBef>
                <a:spcPts val="0"/>
              </a:spcBef>
              <a:buClr>
                <a:srgbClr val="FF9900"/>
              </a:buClr>
              <a:buSzPct val="75000"/>
            </a:pPr>
            <a:r>
              <a:rPr lang="it-IT" kern="0" dirty="0" smtClean="0">
                <a:latin typeface="Arial Black" pitchFamily="34" charset="0"/>
              </a:rPr>
              <a:t>terme/salute e benessere</a:t>
            </a:r>
          </a:p>
          <a:p>
            <a:pPr marL="444500" indent="-444500" algn="just" eaLnBrk="0" hangingPunct="0">
              <a:spcBef>
                <a:spcPts val="0"/>
              </a:spcBef>
              <a:buClr>
                <a:srgbClr val="FF9900"/>
              </a:buClr>
              <a:buSzPct val="75000"/>
            </a:pPr>
            <a:endParaRPr lang="it-IT" kern="0" dirty="0" smtClean="0">
              <a:latin typeface="Arial Black" pitchFamily="34" charset="0"/>
            </a:endParaRPr>
          </a:p>
          <a:p>
            <a:pPr marL="444500" indent="-444500" algn="just" eaLnBrk="0" hangingPunct="0">
              <a:spcBef>
                <a:spcPts val="0"/>
              </a:spcBef>
              <a:buClr>
                <a:srgbClr val="FF9900"/>
              </a:buClr>
              <a:buSzPct val="75000"/>
            </a:pPr>
            <a:endParaRPr lang="it-IT" sz="1600" kern="0" dirty="0" smtClean="0">
              <a:latin typeface="Arial Black" pitchFamily="34" charset="0"/>
            </a:endParaRPr>
          </a:p>
        </p:txBody>
      </p:sp>
      <p:pic>
        <p:nvPicPr>
          <p:cNvPr id="13" name="Immagine 12" descr="legendaTurismo.png"/>
          <p:cNvPicPr>
            <a:picLocks noChangeAspect="1"/>
          </p:cNvPicPr>
          <p:nvPr/>
        </p:nvPicPr>
        <p:blipFill>
          <a:blip r:embed="rId3" cstate="print"/>
          <a:stretch>
            <a:fillRect/>
          </a:stretch>
        </p:blipFill>
        <p:spPr>
          <a:xfrm>
            <a:off x="3664474" y="3671047"/>
            <a:ext cx="1211462" cy="3025588"/>
          </a:xfrm>
          <a:prstGeom prst="rect">
            <a:avLst/>
          </a:prstGeom>
        </p:spPr>
      </p:pic>
      <p:pic>
        <p:nvPicPr>
          <p:cNvPr id="10" name="Immagine 9" descr="turismoTIPI.png"/>
          <p:cNvPicPr>
            <a:picLocks noChangeAspect="1"/>
          </p:cNvPicPr>
          <p:nvPr/>
        </p:nvPicPr>
        <p:blipFill>
          <a:blip r:embed="rId4" cstate="print"/>
          <a:stretch>
            <a:fillRect/>
          </a:stretch>
        </p:blipFill>
        <p:spPr>
          <a:xfrm>
            <a:off x="3608438" y="1104244"/>
            <a:ext cx="5511646" cy="5753756"/>
          </a:xfrm>
          <a:prstGeom prst="rect">
            <a:avLst/>
          </a:prstGeom>
        </p:spPr>
      </p:pic>
    </p:spTree>
    <p:extLst>
      <p:ext uri="{BB962C8B-B14F-4D97-AF65-F5344CB8AC3E}">
        <p14:creationId xmlns:p14="http://schemas.microsoft.com/office/powerpoint/2010/main" val="380941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a:xfrm>
            <a:off x="0" y="206324"/>
            <a:ext cx="8475663" cy="1103312"/>
          </a:xfrm>
        </p:spPr>
        <p:txBody>
          <a:bodyPr/>
          <a:lstStyle/>
          <a:p>
            <a:r>
              <a:rPr lang="it-IT" b="1" dirty="0" smtClean="0">
                <a:ea typeface="Verdana" pitchFamily="34" charset="0"/>
                <a:cs typeface="Verdana" pitchFamily="34" charset="0"/>
              </a:rPr>
              <a:t>URBINO E MARCHE CAPITALI EUROPEE 2019 DELLA CULTURA</a:t>
            </a:r>
            <a:br>
              <a:rPr lang="it-IT" b="1" dirty="0" smtClean="0">
                <a:ea typeface="Verdana" pitchFamily="34" charset="0"/>
                <a:cs typeface="Verdana" pitchFamily="34" charset="0"/>
              </a:rPr>
            </a:br>
            <a:endParaRPr lang="it-IT" b="1" dirty="0" smtClean="0">
              <a:ea typeface="Verdana" pitchFamily="34" charset="0"/>
              <a:cs typeface="Verdana" pitchFamily="34" charset="0"/>
            </a:endParaRPr>
          </a:p>
        </p:txBody>
      </p:sp>
      <p:sp>
        <p:nvSpPr>
          <p:cNvPr id="6147" name="Segnaposto contenuto 2"/>
          <p:cNvSpPr>
            <a:spLocks noGrp="1"/>
          </p:cNvSpPr>
          <p:nvPr>
            <p:ph idx="1"/>
          </p:nvPr>
        </p:nvSpPr>
        <p:spPr>
          <a:xfrm>
            <a:off x="0" y="1061884"/>
            <a:ext cx="9144000" cy="2654454"/>
          </a:xfrm>
          <a:solidFill>
            <a:srgbClr val="002060"/>
          </a:solidFill>
        </p:spPr>
        <p:txBody>
          <a:bodyPr/>
          <a:lstStyle/>
          <a:p>
            <a:pPr algn="ctr"/>
            <a:endParaRPr lang="it-IT" sz="2000" dirty="0" smtClean="0">
              <a:solidFill>
                <a:schemeClr val="bg1"/>
              </a:solidFill>
              <a:latin typeface="Arial Black" pitchFamily="34" charset="0"/>
            </a:endParaRPr>
          </a:p>
          <a:p>
            <a:pPr algn="ctr">
              <a:spcBef>
                <a:spcPts val="0"/>
              </a:spcBef>
            </a:pPr>
            <a:r>
              <a:rPr lang="it-IT" sz="2000" dirty="0" smtClean="0">
                <a:solidFill>
                  <a:schemeClr val="bg1"/>
                </a:solidFill>
                <a:latin typeface="Arial Black" pitchFamily="34" charset="0"/>
              </a:rPr>
              <a:t>Jack </a:t>
            </a:r>
            <a:r>
              <a:rPr lang="it-IT" sz="2000" dirty="0" err="1" smtClean="0">
                <a:solidFill>
                  <a:schemeClr val="bg1"/>
                </a:solidFill>
                <a:latin typeface="Arial Black" pitchFamily="34" charset="0"/>
              </a:rPr>
              <a:t>Lang</a:t>
            </a:r>
            <a:r>
              <a:rPr lang="it-IT" sz="2000" dirty="0" smtClean="0">
                <a:solidFill>
                  <a:schemeClr val="bg1"/>
                </a:solidFill>
                <a:latin typeface="Arial Black" pitchFamily="34" charset="0"/>
              </a:rPr>
              <a:t>, già ministro della Cultura francese e attuale consulente del Segretario Generale dell’Onu, </a:t>
            </a:r>
          </a:p>
          <a:p>
            <a:pPr algn="ctr">
              <a:spcBef>
                <a:spcPts val="0"/>
              </a:spcBef>
            </a:pPr>
            <a:r>
              <a:rPr lang="it-IT" sz="2000" dirty="0" smtClean="0">
                <a:solidFill>
                  <a:schemeClr val="bg1"/>
                </a:solidFill>
                <a:latin typeface="Arial Black" pitchFamily="34" charset="0"/>
              </a:rPr>
              <a:t>ha accolto la proposta della Regione di presiedere il Comitato per la promozione di Urbino/Marche </a:t>
            </a:r>
          </a:p>
          <a:p>
            <a:pPr algn="ctr">
              <a:spcBef>
                <a:spcPts val="0"/>
              </a:spcBef>
            </a:pPr>
            <a:r>
              <a:rPr lang="it-IT" sz="2000" smtClean="0">
                <a:solidFill>
                  <a:schemeClr val="bg1"/>
                </a:solidFill>
                <a:latin typeface="Arial Black" pitchFamily="34" charset="0"/>
              </a:rPr>
              <a:t>Capitali Europee </a:t>
            </a:r>
            <a:r>
              <a:rPr lang="it-IT" sz="2000" dirty="0" smtClean="0">
                <a:solidFill>
                  <a:schemeClr val="bg1"/>
                </a:solidFill>
                <a:latin typeface="Arial Black" pitchFamily="34" charset="0"/>
              </a:rPr>
              <a:t>della Cultura nel 2019, </a:t>
            </a:r>
          </a:p>
          <a:p>
            <a:pPr algn="ctr">
              <a:spcBef>
                <a:spcPts val="0"/>
              </a:spcBef>
            </a:pPr>
            <a:r>
              <a:rPr lang="it-IT" sz="2000" dirty="0" smtClean="0">
                <a:solidFill>
                  <a:schemeClr val="bg1"/>
                </a:solidFill>
                <a:latin typeface="Arial Black" pitchFamily="34" charset="0"/>
              </a:rPr>
              <a:t>programma che lui stesso ideò nel 1985</a:t>
            </a:r>
          </a:p>
          <a:p>
            <a:pPr algn="ctr">
              <a:spcBef>
                <a:spcPct val="0"/>
              </a:spcBef>
            </a:pPr>
            <a:endParaRPr lang="it-IT" sz="2400" dirty="0" smtClean="0">
              <a:latin typeface="Arial Black" pitchFamily="34" charset="0"/>
            </a:endParaRPr>
          </a:p>
        </p:txBody>
      </p:sp>
      <p:sp>
        <p:nvSpPr>
          <p:cNvPr id="6148" name="AutoShape 2" descr="data:image/jpeg;base64,/9j/4AAQSkZJRgABAQAAAQABAAD/2wCEAAkGBhQREBUQEBISFBUUGRkWGBcYGRoVGRcXFRcXFxoWGhUXHyYeGBkjGhgVIC8sIycpLCwtFx8xNTAqNSYrLCkBCQoKDgwOGg8PGjQiHyAqKSosKjUuMC01NTYsLCksNTQsLjAqLCwwLSwqKSwsMCwtLC0tLCwsLCw0LywsLCwpKf/AABEIAKkBKgMBIgACEQEDEQH/xAAcAAEAAgMBAQEAAAAAAAAAAAAABgcEBQgDAQL/xABUEAACAQMCAwUEBQYICQoHAAABAgMABBEFIQcSMQYTQVFhIjJxgQgUUpGhIzVCgrGzFTNicnSSotEWFxgkU7K0wfBUY3N1k6PS0+HxJSY0NkWDlP/EABoBAQADAQEBAAAAAAAAAAAAAAACAwQBBQb/xAA5EQACAQIEAwUFBgUFAAAAAAAAAQIDEQQSITFBUYEFYXGRoRMiMrHBFFKi0eHwM0JDYoIVI3KS8f/aAAwDAQACEQMRAD8AvGlKUApSlAKUpQClKUApSlAKUryu7pYkaSQhVUZJ/wCPGupNuyONpK7PWlQdtbu79ytoDFENi3Q/N98H0XevX/Aec+0bxub9c/jz5rZ9ljD+LNRfLfzseasdKprQpuS56JdL7kzpUGkvL7TyDMe/h6E5Lf2j7Sn45FS7S9US4jEsZyDsR4qfFSPOqquHlTWZO8XxRfQxcasnBpxkuD+nNGXSsXVNTjtoXuJ3CRxgszHoAP2k9ABuSQKpqbtvq2uzPFo6m1tlPKZmPK360uDynoeWMFhnckVnNhd9KpgcDb5vykmsy9516Stv/PMgP4VhXWp652fIkuX+vWmQGYs0mATjeRh3kR8BnK5PjQF6UrTdk+1kGpWy3Ns2VOzKfeRxjKMPA7j0IIIrZX18kMbSysFRBlifAf7z4etNjsYuTst2e9KrCTtRf6pI0enKYYVODIfZPxaTflPjhN/jXuOF903tvqL8/wCu2/8AOLg/hWb27l8Ebrnse0+yoUdMVWUJfds5NeNtiyKVV097qmkkPO31q3zgkktjP8sjnQ+G+V+NT/QNeivIRNCcg7EH3lbxVh51OFZSeV6PkZsV2dOhBVYtTg/5lt4PkzZUpSrjzRSlKAUpSgFKUoBSlKAUpSgFKUoBSlKAUpSgFKUoBSlKAVDO2szTTw2SHHMQzfFiQM/ABjUzqF355NZiZujAY+aOg/tVtwWk3Lik2jze0taUYcJSin4NktsbJIY1ijGFUYH958yete9KVjbbd2ejGKirLZH5liDKVYAgjBB3BB8KhOjKbLUmtgT3cvu5+BZT8RhlqW32oCPYbsfD++ofqTtJqduD74C83p7Tt/q4qeCxcKlWphlr7rb5K22vM8/tGnkVOtxU0l13RFON9/Jd3tlokLcvfMrv5ZdyiZ9FAdiPUeVWvoeiRWdvHbW6hY4xgDxPmxPixOST4k1GdS7QQW97FZzTKLhwrRB1JDc5KAJIQVDEgjcipNZ6lzHkccrfdn+415FPtBZ1TrQcG9r7PrzPWdLS8Xcz687i3WRGjkUMrgqykZDKRggg9QRXpUe7T9rltfyaAPKf0fBQehbH7PH0r0J1I045pbGepUjTjmk9CqOyqHQ+0r6erH6tdYVQT4OC0J9WV8x59TUv4n3jz3NtpsRx3hVm8ssxVc+igM3zHlUC7VTTXPaHTVkyJ17jn25Sv+cSSjIHTERU+eDU3vkuLa4jhN2rTEBkVyzZ5iVHK0qlckgjqDWXETbprR2ZswGMlh6qrQpOdk3ZcNN2u4sPSdKjtoUghXCoMepPix8yTuazKivZ7tmZJPq90vdy5wDjlDH7JB91vwP3CpVWilUhON4GSNdV7zvdvfnfvPxNCHUo4DKwIIIyCDsQR4iqu0FTpmtNaAnuZ8BQfJgWjPqQ2U+Zq1Kq/tke8160VNyvcc2PDErOf7Jz86qxOmWS3TR9B2M3N1aEvhlCTfTVPoWhSlK1HgilKUApSlAKUpQClKUApSlAKUpQClKUApSlAKUpQClKUAqM9tdFaVFnhz3kO+3Ur129QRkfOpNSraVV0pqa4FGIoRr03TlxNH2c7UJcoFJCyge0vTP8pfMfs/Gt1JJygsfAZ+6o/rPYmGdjIhMTnclRkE+ZXz+BFY1j2fuYSxkuDJGEYcpZ/LY8pyPxqWK9kqU6tKVmk3lfhwZmoTxMJRp1YZldLMn80es+sRwK08xy5zyJ4sfP0Hhnw+6sPsbpzyyvfz9Xzyeudiw9APZHzrY2/Z2GdlmlBYoOXl/R2ZmyR4+98KkCrgYGwFYuy5U6OBiqfxTV5Px1La9CpWxOer8MH7q+r+hW3GvsNJe26XdqCbi1ywC+88ZwSFxuXUgMP1gNyK+dh+I8OqQIkjLHfRgB4z7Pe4/Tj+1nrgbqc+GCbLqu+3XBuzvS1yha2mPtM8YBVj5tGcAt6gqT45qGKo061GUKm1t+Xf0NsJOMk0TdtQ5Ldpn/AEFYsOm6g/tx+NVcvai3slk1K+YPKxPcxD3pJNiWA/RVcqMnYb9SAK89L7B6jarJLLqT3NssUg7tnl39nY925KjGPOtt2e4e2l+Iru6DSmANEIifyWRI8nMyjdiQ67E423BrPC05005Zko3vz7/qY6yzYmMXsk3bv/Q0fB7s3PeXsuv3wwZC3cggjJYcpdQeiKnsL55PlvNOJfZd7mFbiAEzQZIC+8ydSBjfmBAI+fiamUcYUBVAAAwANgAOgA8BX6rdUgpxcWenhMTPC1o1obr926lWPrUWpWyuMLexAcyDYyqOpQD3vtYG43HTBqfdmNSM9sjvnnGVfOx5lOCSPXY/Oo/2z7A2sqyXWWgdQXZkAIYjfJQkAsfMEZJ3qPaR2WvriPmg1KUR55faaVDtjPsgkfcawxz0ququ2uHHvNksJ2dXrurRrezclrCSb8mt0T3tJ2qhsYy8rAsR7MYPtOfQeA9TsPwqIcPNGluLl9WuhguT3Y8+b2Sw/khfZHz8qztG4Uwxv3t1I1y+c4PsoT/KGSW+Zx6VOVUAAAAAbADwFaFCdSSlPRLZfmX1MTh8JRlRwrcpT0lO1tOUVvrxv/59pSlaTwxSlKAUpSgFKUoBSlKAUpSgFKUoBSlKAUpSgFKUoBSlKAUpSgFfCM7V9pTcGogk7iQo3unof2H++tsrZGRvXncW6uMMP/SsD+DHX+Lk28un/pXiwjXwN4Qjnp8Lbru70Xtxqat2ZtK1WoXXeERR75O5/wCPCvp0+Vtnk2+Z/Das21sljHs9fEnrSr9pxq9nk9nB7t7tckgstPW92fUtR3fdkZGMH1z1+/eoHpV4dLungmz3LnIb06K/rts3w9N7CrC1bR4rlOSZcjwI2KnzB8K9CpQ92Ps9HHb8jDXpym1OL95GVDMrqGQhlO4IOQR6EV+iahH+BFzAT9UusKfAlk+8LlT9wr4/ZK+m9m4uhyeIDM39nCg/Oue3qbOm79LeZX7eps6bv0t5nztbr/1llsrT2+ZhzEdCRuFB8h1J6bfGpbo2mi3gSEb8o3Pmx3Y/Mk1jaF2aitB+TBZzsXb3j6DyHoPxrbVKlTkpOpPd+iJUaUlJ1Km79EKUpWk0ilKUApSlAKUpQClKUApSlAKUpQClKUApSlAKVDdb4tafZ3D2txK6yRkBgI3YDmUMN1BzsR0qUaZqcdzCk8DiSOQcysOhB+O4Phg7jFAZVKUoBStXr3ae2sU7y7njiU9OY+02PsoMs3yBqA3f0iNORiqR3cg+0qIoPw53B/CgLSpVbaXx+0yZuVzPB6yJlfviLY+dWDY6hHPGJYJEkRujIwZT8CNqAyKUqD3/ABm0yCeS3lmdXido3/JSEBkYqdwpyMg9KAnFKxtO1GO4iSeB1kjcZVlOQR/75HoQRWTQClR3tZ29tNMMYvHZO95uTCM+eTlz7o294VsOzvaGG+t1ubZi0bFgCVKnKkqdjv1FAbKlQ3XuLWn2Vw9rcSuskeOYCN2A5lDDcDB2YVgf49tK/wBPJ/2Un91AWDSofpvF3S525UvY1J/0geEf1pFC/jUuilDAMpBBGQQcgg+II6igP1SlKAUqIdpeK2nWLGOW4DyL1jiHeMCPA49lT6MQai/+UdYZ/iLzHnyxfs7ygLXpUO7OcWtOvWEcdwI5G6RyjumJPQAn2WPoGJqY0ApWv17XYrK3e6uGKxx45iAWI5mVBsNzuwqPaFxa028mW3huMSOcKro8fMfIMw5cnwGcnwoCY0pSgFKhb8XtOF0bMyyd6Je5x3b47wPyY5sYxzeNTSgFKUoBSlKAUpWNe3YQcoeMSMG5A5wGYD7yMkZx50vYXsay8vLyJ2KxR3EeSRynkkUHwIOxx6CsQ9vI0OJ4Z4m8io/3kH8KjtzxIaA//FNMvbZhsZYQJ4jjx7xSB8tzXrFxZ0yQYGoLv+jLFJ+JKYqLxTi7ToZlzjKz6p2XkZpYepvTq27mrr8/UpLi/KG1q6YdGMZHwMERFXTwl1+G30SzWZ+UsJiBys2wuJR+iDVJ8WpVbWLh0IKt3TKR0Km3iII9MYqwuy3a2xs9HsVveUuyTMo7tpDy/WZhsRsN89TXXVhTWacW1yVrls41HG1NrN33t6FpHt1a/bb+o391eN724hMTiCRVlweQyJJyBvAsEGSB5Dr5jrVdJxLs3P5HT7mQeYt4wPvLV6f4ZI3/AOKkHxaBPwzWeXaeGX9GfVwX1Mb+0x+KrTXn+ZEtZ4a3t7O08uo2U8jndnkeMgZ6BXjACjyXp4CpxoP0erERg3E8tw56lGEcf6oAJ+9vkKxV7RQN79hMv8ySJvw7xaz7CW2Y5hmnt2/lAr/aGx/rVFdpYJ754eKUl+Ft+gjWrrjCXhKz9V9TU9rfo7J3Zk02V+cDPdSkEP6LIAOU+XNkeoqseyHbW60e5Jj5gA3LNA+Qr8pwVZT7rjcA9QfMZB6IsdUu4+jxXSepCN8m6feTVLcctOC36XKxtF9aiDujbESIzRsdvMKh9c58a1RlTnHNSmpLufzW66o006uZ5ZRcX3r5PZ9GdF6BrsV7bR3UBzHKvMM9QehU+TAgg+orkvt9+db7+kz/AL16tz6Nurs0N1asfZjZJV9O8DKw+HsKfmaq3tVCH1y5RhlWvZAR5gzkEbeldLyTcF+JP1Cf6pcti2mbYnpDIdg+fBG2DeWx8DnpWuSuJPYRtLuygy0EhJhfrsOsbH7a5APnkHxxU84Z9u3vbYaXPOySRDMbdTNCo3i8y6AbY95cjG2/dFrJ2Xhf0WpCcmotxV3y29SWcTdJstQmgE0k0hgEg7uHlHM0hTZpSDgDk6KCd/CsrQLme0gW3srSOKFclVdmY+0cklncE5JJqO3XamOD8nbLg9ObAaQ/LoPh+FbCx7PX9zhzH3anxuJHBPwjjwy/OsP+pSm7Yairc53b/wCsWkvNkYdm42vBVZyyxezuoLo5Jyl4qNjD7V8P49Qke4ubeWGZ8c08DiYeyoUF7csfZCge6VO1YnZz6PVvLbq9zcylyW3hZO7ZQxCsvMhIyuMg9DkV+tQ7S21hcNbz3zJLGcOIoZ2CkgN7zSEHYjopqc9ktZ540uUcTW85I71FZPbBK5eJgCrcwKkgYO3THtaIVpz/AIsFF809Oqd2vN9CPs50HZyzrz9bRv5dSs+1n0d3ijaXT5zMVGe6kADkD7LrszehA+NQjsNxGutJmAUs8PNiS3YnlO+/KD/Fv6jxG4NdZRyBgGUgg7gg5BHoRXL3HLR1t9YkKAATok2B9psqx+bIzfFjVpfsdLaNq8d3bx3MDc0cqhlPofAjwIOQR4EGqY408V5FkfTbFygX2Z5VOGLeMSsPdA/SI3J22AOcrgl2maLRb4nf6n3kyg+RiL8vw5kY/rGqLd2kkJYlndsknqWY7kn1JoCd8NuEk2qjv5HMNsDjnxlpCOqop2wOhY7A7YODi1f8nvTeTlzdZ+13i5+OOTl/CpVMV0yxhtrdQWUJDGMdWxuxHiSck+Zb1qO6jdrFg32oyK7b8iNjHwVdyPULiuzlSpQU608qe27btyS1Ms68s7hThma32SXi2VHxI4QzaWPrEb9/bE458YaMk7CRRtg7AMNs7EDIzI+DXFmRJY9OvnLxuQkMjHLRsdljYncoTsM+6cDp0lw7SW0gMKamjBxymK6Csrg/okTAZHwBrW6jw+tZRzPp6ZO4ks5GjPnkRe0v9kVGnUo1XanUTfJ+6/KVvQPESgr1INLmveXnG/qSzjT+Y7v4Rfv4q5UViCCDgjcGunO2Wpx3+mS2HeNDK6xqGnU4JSRHJYxA7nlPRep6VWek8G+aOdJruz7wqPq7JI38aG91ldVPKwyM+BwfDBvlh6sd4vyOwxdCfwzXmWfwf4jjUrfuJ2H1qBRz/wDOp0EoHn0DepB/SAqw64zsL250u9DrmKe3cgqfMbMjAdVIyD5g11BoHEi2urKO8HMOY8joBzGOUAZRiPvBOMjf0quMXJ2juXznGEc0nZI53u//ALif/rBv9qNdaVyZeD/5if8A6wb/AGo10FqNpczOwmuVij5mASPdiuds8uPDHUn4VzNSis1Wagub+nMrqznGyhByb4L6vgb3U+0sEGzPzP05E9pifLA6fPFZWm3LyRh5IzGTn2SckDO2fI439K0Wn6XFbIZEVYwoy08xGQPE5OFUfhW00DXoLuIyW0veojGMuAcMygE4JHtDcbjbrUI4ijV0oxbX3npfwXLvOU4V081Vpf2rXzfPyNnSlKkXioZrdteHKz2lvexgkqY3MMij1DeOPs9amdKhOCmrMupVIwupwUk+D/Rp+pU8uqxQdV1azPljKfiVJFYNzr9rJ/GXLyf9JaRSH72Y1c1eL2aE5KIT6qDWX7K1s/mvk0XJdnPejJeFRr0s/mcncUiP4VmKnI5YMHAXb6tDj2Rsu3gOlWB2YjB0rTyLS4uH5Jsd3sAPrU2xIjY5+6oPxjGNbuwPtR/uY6nXDrjPZWGmwWk6XJkj5+YoilfbldxglwejDwrRUp545WZ6fsVL/dhnj91tr1WptodKvpP4nTUQecpJI+Urhf7NY2qyXVmVW6vrGzZhzKuEVsZIziGInGQfurb/AOUTpv8Ao7z/ALNP/MrH7TWUXajTzPZRzJLbMRE0oVBISAXiBDHY4Xc4AYDf3sURwkFxfy+R6EcfTpaUcPTj/jd+bbPHs8t3fh/qmqW03d45xh9ubOMh4h1w3h4VspeyGpj3vqE36iqf6wjQ/jVG9me0l1o16ZFUq6ZSWJwRzLndGHUHYEHwIB38b30fj3psyAzPJbP4q6M4z6NEGyPiB8Km8NB8X5iXaTn8dKm/8Ea2TRLyL2msHH8q2lyf6hLsfwqt+MepF7i3gLMWhgBfmGGV5maXkYeDCMxA1Yna76QdtHGyacrTSkYDupSNf5WGwzn0wB6+FUzoWgXWr3hSMNJLIxeSRui8xy0jt4D9vQDwrlLCwpzzrfYxVZ0Za06Sg+OW9n0ba8iwOCMAjtrmeVHZZpYYU5Mhsx80jHbwHNF99QvtH+f7j+nSf7Qa6O07hvZxWsFs0ZcW4PK3Mykux5nchTjLNv4+A6Cuce0n5+uP6dJ/tBq9Zszu9OCKnGCSlF6vfTys76+SsW32x1CyuBPYzJyo8rlpASzRyhmAmVcnoeo2ypIqjtU0yfTrsxuTHNCwZXU+WGSRG8QdmBrru17NW0cjTJBGJGYuXI5m5mJJIZskbnwqJ8W+HA1O27yEAXUIJjPTvF6mEn16rnofIE1XRhUjfPLNd+JZONCMVGjfvvZeSS06ttlR61xPzbRS2axwXkpkF1Iq5cMAmHiY7RLJzOTygEEEZ8Tb3BGdn0aJ3ZmZnmJZiWJJlbck7k1y3LEVYqwIIJBBGCCNiCD0NdQ8C/zJD/Pm/etVySWxCdSdR3m2+GupRvF7893n89f3aVeHBqHn7Pwp9rv1++WQVR/F7893n89f3aVZHC7irp9lpcNrczOsqGQsBG7Ac0rsN1BB2IrpW1dWJho2sGBw7E92xQTA9B34/JXA8jzfk38zhuuc01x31RZtYdUIPcxpESPtDLkfIvj4g1v9c4v20EYXT1eaYR913sqBIgAwYOImyzsCARnAB336VBex3Yq61i6ITmKluaadskLzHLEk+853IHUnyGSKaUZRuntd28Lu3mrMlGpKdOOde8lq/l1W1+KSLQ4L9mml0O+GMG872JM7ZAiMYOfLndh+qaooEo+4wVPQ+YPQj412loujx2lvHbQLyxxKFUeO3iT4knJJ8STVD8beGLwzPqVqhaGQl5lXfunPvPj7DHfPgSegIq44XDezLdW9texe0o5ZR/MkTc/Fcgny5TUJ0nsfc3xefvFhRmPtleZ3IOCQuw5QQV6+G21QLhfxibTU+q3SNLbZJXlxzxFjk8oOzKTk4yMEkjyqyrDjLpsZbF0nck8yRiGYSLzbsuych9rmPX9L0xWevQjWlFz4Jr6/vocpKNObnlUr8Gk1fRXs9G7K2t7a9PLV+GkkULyPeRNGis797FhQqgkk4LbYHlUVsdHlRTLYsWQbl7GYSJ+tb7gfrIK1XE/jOdRjNpaI8VuT7bNjnlwchcAkKmd8ZJOB06H04I8O5ri5TUZQ8dvCeZDkqZnHQLjcxg7k9Djl33xVLA0mrLQ1qvB/HSj0WR/gy+qZvrbtvdr7LPbXIG3LKpgf4ZXmTP6grLHbJT/HaUfjE0L/AO9D+FTHikIYdOmvHtoZniCY5wQSGlRCOdCGGzHofKq57BRW2sPJHbi4s5I1Dkc4njIJA22Rgc+efjWb7JVpfwpNeEpR9E0hKhha389u6cFP8UbP8JhdudMTV0a5trW6hurdAXWWPl+sQrt7LAsGljGNicsvTPKKhnDztw+mXQkILwSYWaPrzKDs4B251ySPmNs1dP8Ai0vonDwXMLFSCpYFDkdOit+2q64u8OZLUrqCxKkcx/LJGeZIpj4rttG/UfZJK/Zrbh3PLlmnpxbvfqRq4d043c4yT+638nGLRGxdpNr3extzJJfc6tvur3PMDg77gire1XWtVaaVY202yjEjBZHYTzFQxwwRTJgkb4KjrVGdlP8A6+1/6eH96tdES9gr5ppHWa1RWdmHsCRgGYke9H1wfA1zERvZqKk16HKNGVW6jUjD/lf0sncj9t2ZiuJA95NfaxIpyFOYbdT/ADAcj8AfEVM7bWBaFfrMtraRRjC2sIDN0IAKpkgDP6I618i4eSOMXWoXUi/YQ90nw5ckY+QreaP2RtbXeCBA32z7T/1myR8sVyMa0neX76L8yz7NhqetSs5vlFZV5vX0ZsrO57yNZArKHAYBhhgDuMjwNe1KVrMrtfQUpShwUpSgK47U8ELa/u5byS4uEaUglV5OUcqqm2VJ6KK1P+TdZ/8AKrr/ALv/AMNW7SgKi/ybrP8A5Vdf93/4atDRdHjtLeO2gXljiUKo+HUnzYnJJ8STWbSgI52s4fWWpD/OoQXAwJV9iRR5c46j0bI9Kri9+jTGWJhvnVfAPEHP9ZXXP3VdVKAp/Sfo32yNm5uppgP0UVYQfQnLnHwIqz9C7O29lEIbSFIk8lG7HzZj7TH1JJrY1ga/qwtLWa6ZSwhjeQqDgnkUnGT06UBn1Wl9wJtZbx71ri4DvM05UcnKGZ+fA9nOM7VW+q8eNTuX5bUJAPBY0Er49WkByfgorXLxg1m3kHeztnqUlhQZHw5AwHwIoDqSlQHhfxTTVlaKRBFcxjmZBnlddhzpncAEgEHOMjc52n1AQLtZwXsdQna5fvoZG98xFQHP2mVlIz0zjGfHfepH2P7LJptolnE7uqFiGfHN7bFj7oA8arDt/wAfe6ka30xUkK5Vp29pcjr3aj3gPtHY+AI3qCf43NaUd+biTkPiYY+7Ppnu8fdQFt9puBttfXct3JcXCtKQxVeTlGFC7ZUnwrWL9G+yzvc3eP8A9Y/Hkpw646LdyLa6gqRSuQqSrtG7HYKyknkY+Bzgny2zYna/XvqNjcXeATFGWUN0Ln2UBxvguVHzoCrYOGWm2wSRoJ58mTIml2UxCQ4KxKnNvH4nFWv2ZgVLOALHHGDGjFI1CKCyhiAo6bmudbrjjdvn/NrEZLN/Fu27ghj7chG4J8PE1eXC/Xpb3SoLmcqZHMgPKoQYSV0UBRsMKoqqMZqcm3pd2XJcuh2DtTyy1emvT6vUldfGGdjVKcR+ONxa3ctlZwxoYm5Glf2yTgHKpsq9fHm+VQefirrYHetcTKvn3Eap8N48VacLf7TcC9Pu2MkYe1c7nuschPmYmGB+ry1Ez9GcZ/OBx5dxv+9xXzh9x7keZLbUwmHIVZ1HJysTgd4o9nlJ8RjHiCNxeVAVN2G4PacGZ5Y55pIm5Ss/KFDDziTY/rMwIINWvHGFAVQAAMADYADoAPAVotL1xZbuRFA5WUlWH6XdFVZs+Iy4A9Erf1GPJ7rQjGSksy2e3majtX2cTULOSzlZ0WXlyy45hyur7ZBHVQK0PYPhZBpMsksM00hkUIQ/LgANzZHKBvU1pUiQrH1DT47iJ4JkDxyAqynoQf8Aj5VkUoCsbfgBZRXCTxTXSmORZApZGX2GDAZ5M4yPPNWdSlAKUpQClKUApSlAKUpQClKUApSlAKUpQCsPWNLS5t5baTPJKjRtg4PKwwcHwOKzKUBrtE7PW9nGIrWGOJR4KNz6s3Vj6kk1BuP0MR0gtIF7wSRiInqGZvaAPrGHz8PSrIdwASSABuSdgAPHNcvcYOIP8J3fdwn/ADa3JWP/AJxjs0vwOML6DO3MRQH54Gh/4bt+TOOWXn/m90/X9bk+eKtzjr2saz07uYm5ZLsmPI2IjAzIR8QVX4OaxuBvD1rKA3twvLPcKAqnrHDswB8mY4YjwAUbHIqJ/SUlP1m0X9EROR8S4B/1VoDT8DOw0d/dvcXKB4bYKeQjKvI+eUEeKgKSR58udsiukpLdWUoyqVI5SpAKkdMEHbGKqv6OCD+DZ28TcsD8BFFj9p++rYoDlnjH2KXTb/8AIDlgnXvIx4Ic4eMegOCPIOB4VdvCPtOdR0tDP7ckJ7mQtvzFMFXOepKlCT5g1DfpLxjurJvENMB8CsZP4gV+fo0SHkvV/RDQkfEiUH8AtAR/6RiganCAAP8ANl/fT1ZPBbUY00a1jd1Vm74gMcZ/LyjYnYn0qt/pHfnOH+jL++nqUdgbc/wHaylfyYEwZgpkC4uJT+UjG7R7+8vtIcncE4hOeRZrX9P3+9VudUJz0p78uf6/vV6Fj6f2LtIrmW8WFWnmbnMrYdhnwQn3B8N/MmtzcW6yIyOoZWBVlYZDA7EEHYjFVn3aIAzGWBW6SROZIW9Vdc/d1Feoskcb37Eepz+BkquOOwX9So4Pk4P6XXqYHXxCbiqabX9yXpKz9Cpl4SXBmczGO0h5jymVg0nJzHGIUJcnGPe5fjVzrq013GtvEzLEiqksxGGfAAO2di32QT13OM1hLZ2UO7yGQ+XMMf1Y9/xrWdoe2Y5O6iHIvQKAASD4BR7oP3mq6va+Gpq2ETnPhJq0V32er8CEKOKxc1Slpf8Aki80n3NrRLm9NDedlrhZNU5Yh+ThgdR8OeMA58cnm+OM1YNRDh12be2haacYmnwSv2EHurjwO5J+Q6ipfXcJCUKSzat6vqexXpxpNUotPKrO219W7dybsu5IUpStRQKUpQClKUApSlAKUpQClKUApSlAKUpQClKUApSlAKUqCcVe2c1lb9zZRSyXMwwrIjOIl6GQkAjm6hR57npggQrjnxNxzaVaP6XLj9wD/rf1ftCtVwQ4ZfWZF1K7T8jGfyKEbSyKffPmikfNh5Ag1q/Z27YljbXJJ3JMUhJJ8Scdaltt2016NFjjN2qIAqqLZQFVRgADutgBQHUVU/8ASN0BpLSC8QZ7hyj48Em5cMfQOqj9eoTYdsO0U0qRI91zOwUc0CqAScZLGPCjzJ6V0BbaHzWQtL1zdF0KSuwC94W97AUDlG+2Nxgb53oCmvo5dplSWewkbBlxLFnxZAQ6jzJXlPwRqvuuXe2/Cu80qYz24lkgVueOaPPPHg5HPy7ow29obH06DHk4z6q0Xc/WuoxzhEEhHT3wMg+o39aA3v0hO0q3F9HaxkMLVWDEeEspUsvyVU+ZI8KsDgB2fNvphncYa6cuPA92g5E+8hyPRhVa8O+D1xfyrcXqSRW2eZi+Vkm8cKD7QB8WPntk9Ok4IFjRURQqqAqqBgBVGAAPAAbUBzv9I785w/0Zf309WhwP/Mdt8Zv38lV19IPSJptShaKGaQC2UEojMM97McZUYzuPvqf8Lrn6l2fikuI5V7rvmKcjGQ5mkwBHjJJyMfGgPnESSx02P6y7z28krcoW2IDSn9ImIkIwAOSTjqBnJFRLQAuqOUsb1HcLzMslqYSo6ZLorJnJ+1k4qvu295qGp3bXM1rcge7HH3chEcYOyj2dz4k+JJ9APz2e1PV7BGjs0uYlc8zYt8ljjAyzRknHxwMnzNUTw9Oe6NkcbUtaaU1/dGMvmm/UuGHhRdMcS3caj+QGY/d7P7alPZzh3bWjCTDSyjcO+DynzVRsD67n1qi/8Pe0H27z/wDnH/lVcXCiPUXtjdapPIzS/wAXEyqnIg/TYBQeZvAHoPjtyGGpQd0iyfaNZwdOFoRe6jFR87JE7pSlaDzxSlKAUpSgFKUoBSlKAUpSgFKUoBSlKAUpSgFKUoBSlKAUpSgFKUoBSlKAV4iyjDc4ROb7XKM/f1r2pQClKUApSlAKUpQClKUApSlAKUpQClKUApSlAKUpQClKUB//2Q=="/>
          <p:cNvSpPr>
            <a:spLocks noChangeAspect="1" noChangeArrowheads="1"/>
          </p:cNvSpPr>
          <p:nvPr/>
        </p:nvSpPr>
        <p:spPr bwMode="auto">
          <a:xfrm>
            <a:off x="63500" y="-782638"/>
            <a:ext cx="2838450" cy="1609726"/>
          </a:xfrm>
          <a:prstGeom prst="rect">
            <a:avLst/>
          </a:prstGeom>
          <a:noFill/>
          <a:ln w="9525">
            <a:noFill/>
            <a:miter lim="800000"/>
            <a:headEnd/>
            <a:tailEnd/>
          </a:ln>
        </p:spPr>
        <p:txBody>
          <a:bodyPr/>
          <a:lstStyle/>
          <a:p>
            <a:endParaRPr lang="it-IT"/>
          </a:p>
        </p:txBody>
      </p:sp>
      <p:sp>
        <p:nvSpPr>
          <p:cNvPr id="6149" name="AutoShape 4" descr="data:image/jpeg;base64,/9j/4AAQSkZJRgABAQAAAQABAAD/2wCEAAkGBhQREBUQEBISFBUUGRkWGBcYGRoVGRcXFRcXFxoWGhUXHyYeGBkjGhgVIC8sIycpLCwtFx8xNTAqNSYrLCkBCQoKDgwOGg8PGjQiHyAqKSosKjUuMC01NTYsLCksNTQsLjAqLCwwLSwqKSwsMCwtLC0tLCwsLCw0LywsLCwpKf/AABEIAKkBKgMBIgACEQEDEQH/xAAcAAEAAgMBAQEAAAAAAAAAAAAABgcEBQgDAQL/xABUEAACAQMCAwUEBQYICQoHAAABAgMABBEFIQcSMQYTQVFhIjJxgQgUUpGhIzVCgrGzFTNicnSSotEWFxgkU7K0wfBUY3N1k6PS0+HxJSY0NkWDlP/EABoBAQADAQEBAAAAAAAAAAAAAAACAwQBBQb/xAA5EQACAQIEAwUFBgUFAAAAAAAAAQIDEQQSITFBUYEFYXGRoRMiMrHBFFKi0eHwM0JDYoIVI3KS8f/aAAwDAQACEQMRAD8AvGlKUApSlAKUpQClKUApSlAKUryu7pYkaSQhVUZJ/wCPGupNuyONpK7PWlQdtbu79ytoDFENi3Q/N98H0XevX/Aec+0bxub9c/jz5rZ9ljD+LNRfLfzseasdKprQpuS56JdL7kzpUGkvL7TyDMe/h6E5Lf2j7Sn45FS7S9US4jEsZyDsR4qfFSPOqquHlTWZO8XxRfQxcasnBpxkuD+nNGXSsXVNTjtoXuJ3CRxgszHoAP2k9ABuSQKpqbtvq2uzPFo6m1tlPKZmPK360uDynoeWMFhnckVnNhd9KpgcDb5vykmsy9516Stv/PMgP4VhXWp652fIkuX+vWmQGYs0mATjeRh3kR8BnK5PjQF6UrTdk+1kGpWy3Ns2VOzKfeRxjKMPA7j0IIIrZX18kMbSysFRBlifAf7z4etNjsYuTst2e9KrCTtRf6pI0enKYYVODIfZPxaTflPjhN/jXuOF903tvqL8/wCu2/8AOLg/hWb27l8Ebrnse0+yoUdMVWUJfds5NeNtiyKVV097qmkkPO31q3zgkktjP8sjnQ+G+V+NT/QNeivIRNCcg7EH3lbxVh51OFZSeV6PkZsV2dOhBVYtTg/5lt4PkzZUpSrjzRSlKAUpSgFKUoBSlKAUpSgFKUoBSlKAUpSgFKUoBSlKAVDO2szTTw2SHHMQzfFiQM/ABjUzqF355NZiZujAY+aOg/tVtwWk3Lik2jze0taUYcJSin4NktsbJIY1ijGFUYH958yete9KVjbbd2ejGKirLZH5liDKVYAgjBB3BB8KhOjKbLUmtgT3cvu5+BZT8RhlqW32oCPYbsfD++ofqTtJqduD74C83p7Tt/q4qeCxcKlWphlr7rb5K22vM8/tGnkVOtxU0l13RFON9/Jd3tlokLcvfMrv5ZdyiZ9FAdiPUeVWvoeiRWdvHbW6hY4xgDxPmxPixOST4k1GdS7QQW97FZzTKLhwrRB1JDc5KAJIQVDEgjcipNZ6lzHkccrfdn+415FPtBZ1TrQcG9r7PrzPWdLS8Xcz687i3WRGjkUMrgqykZDKRggg9QRXpUe7T9rltfyaAPKf0fBQehbH7PH0r0J1I045pbGepUjTjmk9CqOyqHQ+0r6erH6tdYVQT4OC0J9WV8x59TUv4n3jz3NtpsRx3hVm8ssxVc+igM3zHlUC7VTTXPaHTVkyJ17jn25Sv+cSSjIHTERU+eDU3vkuLa4jhN2rTEBkVyzZ5iVHK0qlckgjqDWXETbprR2ZswGMlh6qrQpOdk3ZcNN2u4sPSdKjtoUghXCoMepPix8yTuazKivZ7tmZJPq90vdy5wDjlDH7JB91vwP3CpVWilUhON4GSNdV7zvdvfnfvPxNCHUo4DKwIIIyCDsQR4iqu0FTpmtNaAnuZ8BQfJgWjPqQ2U+Zq1Kq/tke8160VNyvcc2PDErOf7Jz86qxOmWS3TR9B2M3N1aEvhlCTfTVPoWhSlK1HgilKUApSlAKUpQClKUApSlAKUpQClKUApSlAKUpQClKUAqM9tdFaVFnhz3kO+3Ur129QRkfOpNSraVV0pqa4FGIoRr03TlxNH2c7UJcoFJCyge0vTP8pfMfs/Gt1JJygsfAZ+6o/rPYmGdjIhMTnclRkE+ZXz+BFY1j2fuYSxkuDJGEYcpZ/LY8pyPxqWK9kqU6tKVmk3lfhwZmoTxMJRp1YZldLMn80es+sRwK08xy5zyJ4sfP0Hhnw+6sPsbpzyyvfz9Xzyeudiw9APZHzrY2/Z2GdlmlBYoOXl/R2ZmyR4+98KkCrgYGwFYuy5U6OBiqfxTV5Px1La9CpWxOer8MH7q+r+hW3GvsNJe26XdqCbi1ywC+88ZwSFxuXUgMP1gNyK+dh+I8OqQIkjLHfRgB4z7Pe4/Tj+1nrgbqc+GCbLqu+3XBuzvS1yha2mPtM8YBVj5tGcAt6gqT45qGKo061GUKm1t+Xf0NsJOMk0TdtQ5Ldpn/AEFYsOm6g/tx+NVcvai3slk1K+YPKxPcxD3pJNiWA/RVcqMnYb9SAK89L7B6jarJLLqT3NssUg7tnl39nY925KjGPOtt2e4e2l+Iru6DSmANEIifyWRI8nMyjdiQ67E423BrPC05005Zko3vz7/qY6yzYmMXsk3bv/Q0fB7s3PeXsuv3wwZC3cggjJYcpdQeiKnsL55PlvNOJfZd7mFbiAEzQZIC+8ydSBjfmBAI+fiamUcYUBVAAAwANgAOgA8BX6rdUgpxcWenhMTPC1o1obr926lWPrUWpWyuMLexAcyDYyqOpQD3vtYG43HTBqfdmNSM9sjvnnGVfOx5lOCSPXY/Oo/2z7A2sqyXWWgdQXZkAIYjfJQkAsfMEZJ3qPaR2WvriPmg1KUR55faaVDtjPsgkfcawxz0ququ2uHHvNksJ2dXrurRrezclrCSb8mt0T3tJ2qhsYy8rAsR7MYPtOfQeA9TsPwqIcPNGluLl9WuhguT3Y8+b2Sw/khfZHz8qztG4Uwxv3t1I1y+c4PsoT/KGSW+Zx6VOVUAAAAAbADwFaFCdSSlPRLZfmX1MTh8JRlRwrcpT0lO1tOUVvrxv/59pSlaTwxSlKAUpSgFKUoBSlKAUpSgFKUoBSlKAUpSgFKUoBSlKAUpSgFfCM7V9pTcGogk7iQo3unof2H++tsrZGRvXncW6uMMP/SsD+DHX+Lk28un/pXiwjXwN4Qjnp8Lbru70Xtxqat2ZtK1WoXXeERR75O5/wCPCvp0+Vtnk2+Z/Das21sljHs9fEnrSr9pxq9nk9nB7t7tckgstPW92fUtR3fdkZGMH1z1+/eoHpV4dLungmz3LnIb06K/rts3w9N7CrC1bR4rlOSZcjwI2KnzB8K9CpQ92Ps9HHb8jDXpym1OL95GVDMrqGQhlO4IOQR6EV+iahH+BFzAT9UusKfAlk+8LlT9wr4/ZK+m9m4uhyeIDM39nCg/Oue3qbOm79LeZX7eps6bv0t5nztbr/1llsrT2+ZhzEdCRuFB8h1J6bfGpbo2mi3gSEb8o3Pmx3Y/Mk1jaF2aitB+TBZzsXb3j6DyHoPxrbVKlTkpOpPd+iJUaUlJ1Km79EKUpWk0ilKUApSlAKUpQClKUApSlAKUpQClKUApSlAKVDdb4tafZ3D2txK6yRkBgI3YDmUMN1BzsR0qUaZqcdzCk8DiSOQcysOhB+O4Phg7jFAZVKUoBStXr3ae2sU7y7njiU9OY+02PsoMs3yBqA3f0iNORiqR3cg+0qIoPw53B/CgLSpVbaXx+0yZuVzPB6yJlfviLY+dWDY6hHPGJYJEkRujIwZT8CNqAyKUqD3/ABm0yCeS3lmdXido3/JSEBkYqdwpyMg9KAnFKxtO1GO4iSeB1kjcZVlOQR/75HoQRWTQClR3tZ29tNMMYvHZO95uTCM+eTlz7o294VsOzvaGG+t1ubZi0bFgCVKnKkqdjv1FAbKlQ3XuLWn2Vw9rcSuskeOYCN2A5lDDcDB2YVgf49tK/wBPJ/2Un91AWDSofpvF3S525UvY1J/0geEf1pFC/jUuilDAMpBBGQQcgg+II6igP1SlKAUqIdpeK2nWLGOW4DyL1jiHeMCPA49lT6MQai/+UdYZ/iLzHnyxfs7ygLXpUO7OcWtOvWEcdwI5G6RyjumJPQAn2WPoGJqY0ApWv17XYrK3e6uGKxx45iAWI5mVBsNzuwqPaFxa028mW3huMSOcKro8fMfIMw5cnwGcnwoCY0pSgFKhb8XtOF0bMyyd6Je5x3b47wPyY5sYxzeNTSgFKUoBSlKAUpWNe3YQcoeMSMG5A5wGYD7yMkZx50vYXsay8vLyJ2KxR3EeSRynkkUHwIOxx6CsQ9vI0OJ4Z4m8io/3kH8KjtzxIaA//FNMvbZhsZYQJ4jjx7xSB8tzXrFxZ0yQYGoLv+jLFJ+JKYqLxTi7ToZlzjKz6p2XkZpYepvTq27mrr8/UpLi/KG1q6YdGMZHwMERFXTwl1+G30SzWZ+UsJiBys2wuJR+iDVJ8WpVbWLh0IKt3TKR0Km3iII9MYqwuy3a2xs9HsVveUuyTMo7tpDy/WZhsRsN89TXXVhTWacW1yVrls41HG1NrN33t6FpHt1a/bb+o391eN724hMTiCRVlweQyJJyBvAsEGSB5Dr5jrVdJxLs3P5HT7mQeYt4wPvLV6f4ZI3/AOKkHxaBPwzWeXaeGX9GfVwX1Mb+0x+KrTXn+ZEtZ4a3t7O08uo2U8jndnkeMgZ6BXjACjyXp4CpxoP0erERg3E8tw56lGEcf6oAJ+9vkKxV7RQN79hMv8ySJvw7xaz7CW2Y5hmnt2/lAr/aGx/rVFdpYJ754eKUl+Ft+gjWrrjCXhKz9V9TU9rfo7J3Zk02V+cDPdSkEP6LIAOU+XNkeoqseyHbW60e5Jj5gA3LNA+Qr8pwVZT7rjcA9QfMZB6IsdUu4+jxXSepCN8m6feTVLcctOC36XKxtF9aiDujbESIzRsdvMKh9c58a1RlTnHNSmpLufzW66o006uZ5ZRcX3r5PZ9GdF6BrsV7bR3UBzHKvMM9QehU+TAgg+orkvt9+db7+kz/AL16tz6Nurs0N1asfZjZJV9O8DKw+HsKfmaq3tVCH1y5RhlWvZAR5gzkEbeldLyTcF+JP1Cf6pcti2mbYnpDIdg+fBG2DeWx8DnpWuSuJPYRtLuygy0EhJhfrsOsbH7a5APnkHxxU84Z9u3vbYaXPOySRDMbdTNCo3i8y6AbY95cjG2/dFrJ2Xhf0WpCcmotxV3y29SWcTdJstQmgE0k0hgEg7uHlHM0hTZpSDgDk6KCd/CsrQLme0gW3srSOKFclVdmY+0cklncE5JJqO3XamOD8nbLg9ObAaQ/LoPh+FbCx7PX9zhzH3anxuJHBPwjjwy/OsP+pSm7Yairc53b/wCsWkvNkYdm42vBVZyyxezuoLo5Jyl4qNjD7V8P49Qke4ubeWGZ8c08DiYeyoUF7csfZCge6VO1YnZz6PVvLbq9zcylyW3hZO7ZQxCsvMhIyuMg9DkV+tQ7S21hcNbz3zJLGcOIoZ2CkgN7zSEHYjopqc9ktZ540uUcTW85I71FZPbBK5eJgCrcwKkgYO3THtaIVpz/AIsFF809Oqd2vN9CPs50HZyzrz9bRv5dSs+1n0d3ijaXT5zMVGe6kADkD7LrszehA+NQjsNxGutJmAUs8PNiS3YnlO+/KD/Fv6jxG4NdZRyBgGUgg7gg5BHoRXL3HLR1t9YkKAATok2B9psqx+bIzfFjVpfsdLaNq8d3bx3MDc0cqhlPofAjwIOQR4EGqY408V5FkfTbFygX2Z5VOGLeMSsPdA/SI3J22AOcrgl2maLRb4nf6n3kyg+RiL8vw5kY/rGqLd2kkJYlndsknqWY7kn1JoCd8NuEk2qjv5HMNsDjnxlpCOqop2wOhY7A7YODi1f8nvTeTlzdZ+13i5+OOTl/CpVMV0yxhtrdQWUJDGMdWxuxHiSck+Zb1qO6jdrFg32oyK7b8iNjHwVdyPULiuzlSpQU608qe27btyS1Ms68s7hThma32SXi2VHxI4QzaWPrEb9/bE458YaMk7CRRtg7AMNs7EDIzI+DXFmRJY9OvnLxuQkMjHLRsdljYncoTsM+6cDp0lw7SW0gMKamjBxymK6Csrg/okTAZHwBrW6jw+tZRzPp6ZO4ks5GjPnkRe0v9kVGnUo1XanUTfJ+6/KVvQPESgr1INLmveXnG/qSzjT+Y7v4Rfv4q5UViCCDgjcGunO2Wpx3+mS2HeNDK6xqGnU4JSRHJYxA7nlPRep6VWek8G+aOdJruz7wqPq7JI38aG91ldVPKwyM+BwfDBvlh6sd4vyOwxdCfwzXmWfwf4jjUrfuJ2H1qBRz/wDOp0EoHn0DepB/SAqw64zsL250u9DrmKe3cgqfMbMjAdVIyD5g11BoHEi2urKO8HMOY8joBzGOUAZRiPvBOMjf0quMXJ2juXznGEc0nZI53u//ALif/rBv9qNdaVyZeD/5if8A6wb/AGo10FqNpczOwmuVij5mASPdiuds8uPDHUn4VzNSis1Wagub+nMrqznGyhByb4L6vgb3U+0sEGzPzP05E9pifLA6fPFZWm3LyRh5IzGTn2SckDO2fI439K0Wn6XFbIZEVYwoy08xGQPE5OFUfhW00DXoLuIyW0veojGMuAcMygE4JHtDcbjbrUI4ijV0oxbX3npfwXLvOU4V081Vpf2rXzfPyNnSlKkXioZrdteHKz2lvexgkqY3MMij1DeOPs9amdKhOCmrMupVIwupwUk+D/Rp+pU8uqxQdV1azPljKfiVJFYNzr9rJ/GXLyf9JaRSH72Y1c1eL2aE5KIT6qDWX7K1s/mvk0XJdnPejJeFRr0s/mcncUiP4VmKnI5YMHAXb6tDj2Rsu3gOlWB2YjB0rTyLS4uH5Jsd3sAPrU2xIjY5+6oPxjGNbuwPtR/uY6nXDrjPZWGmwWk6XJkj5+YoilfbldxglwejDwrRUp545WZ6fsVL/dhnj91tr1WptodKvpP4nTUQecpJI+Urhf7NY2qyXVmVW6vrGzZhzKuEVsZIziGInGQfurb/AOUTpv8Ao7z/ALNP/MrH7TWUXajTzPZRzJLbMRE0oVBISAXiBDHY4Xc4AYDf3sURwkFxfy+R6EcfTpaUcPTj/jd+bbPHs8t3fh/qmqW03d45xh9ubOMh4h1w3h4VspeyGpj3vqE36iqf6wjQ/jVG9me0l1o16ZFUq6ZSWJwRzLndGHUHYEHwIB38b30fj3psyAzPJbP4q6M4z6NEGyPiB8Km8NB8X5iXaTn8dKm/8Ea2TRLyL2msHH8q2lyf6hLsfwqt+MepF7i3gLMWhgBfmGGV5maXkYeDCMxA1Yna76QdtHGyacrTSkYDupSNf5WGwzn0wB6+FUzoWgXWr3hSMNJLIxeSRui8xy0jt4D9vQDwrlLCwpzzrfYxVZ0Za06Sg+OW9n0ba8iwOCMAjtrmeVHZZpYYU5Mhsx80jHbwHNF99QvtH+f7j+nSf7Qa6O07hvZxWsFs0ZcW4PK3Mykux5nchTjLNv4+A6Cuce0n5+uP6dJ/tBq9Zszu9OCKnGCSlF6vfTys76+SsW32x1CyuBPYzJyo8rlpASzRyhmAmVcnoeo2ypIqjtU0yfTrsxuTHNCwZXU+WGSRG8QdmBrru17NW0cjTJBGJGYuXI5m5mJJIZskbnwqJ8W+HA1O27yEAXUIJjPTvF6mEn16rnofIE1XRhUjfPLNd+JZONCMVGjfvvZeSS06ttlR61xPzbRS2axwXkpkF1Iq5cMAmHiY7RLJzOTygEEEZ8Tb3BGdn0aJ3ZmZnmJZiWJJlbck7k1y3LEVYqwIIJBBGCCNiCD0NdQ8C/zJD/Pm/etVySWxCdSdR3m2+GupRvF7893n89f3aVeHBqHn7Pwp9rv1++WQVR/F7893n89f3aVZHC7irp9lpcNrczOsqGQsBG7Ac0rsN1BB2IrpW1dWJho2sGBw7E92xQTA9B34/JXA8jzfk38zhuuc01x31RZtYdUIPcxpESPtDLkfIvj4g1v9c4v20EYXT1eaYR913sqBIgAwYOImyzsCARnAB336VBex3Yq61i6ITmKluaadskLzHLEk+853IHUnyGSKaUZRuntd28Lu3mrMlGpKdOOde8lq/l1W1+KSLQ4L9mml0O+GMG872JM7ZAiMYOfLndh+qaooEo+4wVPQ+YPQj412loujx2lvHbQLyxxKFUeO3iT4knJJ8STVD8beGLwzPqVqhaGQl5lXfunPvPj7DHfPgSegIq44XDezLdW9texe0o5ZR/MkTc/Fcgny5TUJ0nsfc3xefvFhRmPtleZ3IOCQuw5QQV6+G21QLhfxibTU+q3SNLbZJXlxzxFjk8oOzKTk4yMEkjyqyrDjLpsZbF0nck8yRiGYSLzbsuych9rmPX9L0xWevQjWlFz4Jr6/vocpKNObnlUr8Gk1fRXs9G7K2t7a9PLV+GkkULyPeRNGis797FhQqgkk4LbYHlUVsdHlRTLYsWQbl7GYSJ+tb7gfrIK1XE/jOdRjNpaI8VuT7bNjnlwchcAkKmd8ZJOB06H04I8O5ri5TUZQ8dvCeZDkqZnHQLjcxg7k9Djl33xVLA0mrLQ1qvB/HSj0WR/gy+qZvrbtvdr7LPbXIG3LKpgf4ZXmTP6grLHbJT/HaUfjE0L/AO9D+FTHikIYdOmvHtoZniCY5wQSGlRCOdCGGzHofKq57BRW2sPJHbi4s5I1Dkc4njIJA22Rgc+efjWb7JVpfwpNeEpR9E0hKhha389u6cFP8UbP8JhdudMTV0a5trW6hurdAXWWPl+sQrt7LAsGljGNicsvTPKKhnDztw+mXQkILwSYWaPrzKDs4B251ySPmNs1dP8Ai0vonDwXMLFSCpYFDkdOit+2q64u8OZLUrqCxKkcx/LJGeZIpj4rttG/UfZJK/Zrbh3PLlmnpxbvfqRq4d043c4yT+638nGLRGxdpNr3extzJJfc6tvur3PMDg77gire1XWtVaaVY202yjEjBZHYTzFQxwwRTJgkb4KjrVGdlP8A6+1/6eH96tdES9gr5ppHWa1RWdmHsCRgGYke9H1wfA1zERvZqKk16HKNGVW6jUjD/lf0sncj9t2ZiuJA95NfaxIpyFOYbdT/ADAcj8AfEVM7bWBaFfrMtraRRjC2sIDN0IAKpkgDP6I618i4eSOMXWoXUi/YQ90nw5ckY+QreaP2RtbXeCBA32z7T/1myR8sVyMa0neX76L8yz7NhqetSs5vlFZV5vX0ZsrO57yNZArKHAYBhhgDuMjwNe1KVrMrtfQUpShwUpSgK47U8ELa/u5byS4uEaUglV5OUcqqm2VJ6KK1P+TdZ/8AKrr/ALv/AMNW7SgKi/ybrP8A5Vdf93/4atDRdHjtLeO2gXljiUKo+HUnzYnJJ8STWbSgI52s4fWWpD/OoQXAwJV9iRR5c46j0bI9Kri9+jTGWJhvnVfAPEHP9ZXXP3VdVKAp/Sfo32yNm5uppgP0UVYQfQnLnHwIqz9C7O29lEIbSFIk8lG7HzZj7TH1JJrY1ga/qwtLWa6ZSwhjeQqDgnkUnGT06UBn1Wl9wJtZbx71ri4DvM05UcnKGZ+fA9nOM7VW+q8eNTuX5bUJAPBY0Er49WkByfgorXLxg1m3kHeztnqUlhQZHw5AwHwIoDqSlQHhfxTTVlaKRBFcxjmZBnlddhzpncAEgEHOMjc52n1AQLtZwXsdQna5fvoZG98xFQHP2mVlIz0zjGfHfepH2P7LJptolnE7uqFiGfHN7bFj7oA8arDt/wAfe6ka30xUkK5Vp29pcjr3aj3gPtHY+AI3qCf43NaUd+biTkPiYY+7Ppnu8fdQFt9puBttfXct3JcXCtKQxVeTlGFC7ZUnwrWL9G+yzvc3eP8A9Y/Hkpw646LdyLa6gqRSuQqSrtG7HYKyknkY+Bzgny2zYna/XvqNjcXeATFGWUN0Ln2UBxvguVHzoCrYOGWm2wSRoJ58mTIml2UxCQ4KxKnNvH4nFWv2ZgVLOALHHGDGjFI1CKCyhiAo6bmudbrjjdvn/NrEZLN/Fu27ghj7chG4J8PE1eXC/Xpb3SoLmcqZHMgPKoQYSV0UBRsMKoqqMZqcm3pd2XJcuh2DtTyy1emvT6vUldfGGdjVKcR+ONxa3ctlZwxoYm5Glf2yTgHKpsq9fHm+VQefirrYHetcTKvn3Eap8N48VacLf7TcC9Pu2MkYe1c7nuschPmYmGB+ry1Ez9GcZ/OBx5dxv+9xXzh9x7keZLbUwmHIVZ1HJysTgd4o9nlJ8RjHiCNxeVAVN2G4PacGZ5Y55pIm5Ss/KFDDziTY/rMwIINWvHGFAVQAAMADYADoAPAVotL1xZbuRFA5WUlWH6XdFVZs+Iy4A9Erf1GPJ7rQjGSksy2e3majtX2cTULOSzlZ0WXlyy45hyur7ZBHVQK0PYPhZBpMsksM00hkUIQ/LgANzZHKBvU1pUiQrH1DT47iJ4JkDxyAqynoQf8Aj5VkUoCsbfgBZRXCTxTXSmORZApZGX2GDAZ5M4yPPNWdSlAKUpQClKUApSlAKUpQClKUApSlAKUpQCsPWNLS5t5baTPJKjRtg4PKwwcHwOKzKUBrtE7PW9nGIrWGOJR4KNz6s3Vj6kk1BuP0MR0gtIF7wSRiInqGZvaAPrGHz8PSrIdwASSABuSdgAPHNcvcYOIP8J3fdwn/ADa3JWP/AJxjs0vwOML6DO3MRQH54Gh/4bt+TOOWXn/m90/X9bk+eKtzjr2saz07uYm5ZLsmPI2IjAzIR8QVX4OaxuBvD1rKA3twvLPcKAqnrHDswB8mY4YjwAUbHIqJ/SUlP1m0X9EROR8S4B/1VoDT8DOw0d/dvcXKB4bYKeQjKvI+eUEeKgKSR58udsiukpLdWUoyqVI5SpAKkdMEHbGKqv6OCD+DZ28TcsD8BFFj9p++rYoDlnjH2KXTb/8AIDlgnXvIx4Ic4eMegOCPIOB4VdvCPtOdR0tDP7ckJ7mQtvzFMFXOepKlCT5g1DfpLxjurJvENMB8CsZP4gV+fo0SHkvV/RDQkfEiUH8AtAR/6RiganCAAP8ANl/fT1ZPBbUY00a1jd1Vm74gMcZ/LyjYnYn0qt/pHfnOH+jL++nqUdgbc/wHaylfyYEwZgpkC4uJT+UjG7R7+8vtIcncE4hOeRZrX9P3+9VudUJz0p78uf6/vV6Fj6f2LtIrmW8WFWnmbnMrYdhnwQn3B8N/MmtzcW6yIyOoZWBVlYZDA7EEHYjFVn3aIAzGWBW6SROZIW9Vdc/d1Feoskcb37Eepz+BkquOOwX9So4Pk4P6XXqYHXxCbiqabX9yXpKz9Cpl4SXBmczGO0h5jymVg0nJzHGIUJcnGPe5fjVzrq013GtvEzLEiqksxGGfAAO2di32QT13OM1hLZ2UO7yGQ+XMMf1Y9/xrWdoe2Y5O6iHIvQKAASD4BR7oP3mq6va+Gpq2ETnPhJq0V32er8CEKOKxc1Slpf8Aki80n3NrRLm9NDedlrhZNU5Yh+ThgdR8OeMA58cnm+OM1YNRDh12be2haacYmnwSv2EHurjwO5J+Q6ipfXcJCUKSzat6vqexXpxpNUotPKrO219W7dybsu5IUpStRQKUpQClKUApSlAKUpQClKUApSlAKUpQClKUApSlAKUqCcVe2c1lb9zZRSyXMwwrIjOIl6GQkAjm6hR57npggQrjnxNxzaVaP6XLj9wD/rf1ftCtVwQ4ZfWZF1K7T8jGfyKEbSyKffPmikfNh5Ag1q/Z27YljbXJJ3JMUhJJ8Scdaltt2016NFjjN2qIAqqLZQFVRgADutgBQHUVU/8ASN0BpLSC8QZ7hyj48Em5cMfQOqj9eoTYdsO0U0qRI91zOwUc0CqAScZLGPCjzJ6V0BbaHzWQtL1zdF0KSuwC94W97AUDlG+2Nxgb53oCmvo5dplSWewkbBlxLFnxZAQ6jzJXlPwRqvuuXe2/Cu80qYz24lkgVueOaPPPHg5HPy7ow29obH06DHk4z6q0Xc/WuoxzhEEhHT3wMg+o39aA3v0hO0q3F9HaxkMLVWDEeEspUsvyVU+ZI8KsDgB2fNvphncYa6cuPA92g5E+8hyPRhVa8O+D1xfyrcXqSRW2eZi+Vkm8cKD7QB8WPntk9Ok4IFjRURQqqAqqBgBVGAAPAAbUBzv9I785w/0Zf309WhwP/Mdt8Zv38lV19IPSJptShaKGaQC2UEojMM97McZUYzuPvqf8Lrn6l2fikuI5V7rvmKcjGQ5mkwBHjJJyMfGgPnESSx02P6y7z28krcoW2IDSn9ImIkIwAOSTjqBnJFRLQAuqOUsb1HcLzMslqYSo6ZLorJnJ+1k4qvu295qGp3bXM1rcge7HH3chEcYOyj2dz4k+JJ9APz2e1PV7BGjs0uYlc8zYt8ljjAyzRknHxwMnzNUTw9Oe6NkcbUtaaU1/dGMvmm/UuGHhRdMcS3caj+QGY/d7P7alPZzh3bWjCTDSyjcO+DynzVRsD67n1qi/8Pe0H27z/wDnH/lVcXCiPUXtjdapPIzS/wAXEyqnIg/TYBQeZvAHoPjtyGGpQd0iyfaNZwdOFoRe6jFR87JE7pSlaDzxSlKAUpSgFKUoBSlKAUpSgFKUoBSlKAUpSgFKUoBSlKAUpSgFKUoBSlKAV4iyjDc4ROb7XKM/f1r2pQClKUApSlAKUpQClKUApSlAKUpQClKUApSlAKUpQClKUB//2Q=="/>
          <p:cNvSpPr>
            <a:spLocks noChangeAspect="1" noChangeArrowheads="1"/>
          </p:cNvSpPr>
          <p:nvPr/>
        </p:nvSpPr>
        <p:spPr bwMode="auto">
          <a:xfrm>
            <a:off x="63500" y="-782638"/>
            <a:ext cx="2838450" cy="1609726"/>
          </a:xfrm>
          <a:prstGeom prst="rect">
            <a:avLst/>
          </a:prstGeom>
          <a:noFill/>
          <a:ln w="9525">
            <a:noFill/>
            <a:miter lim="800000"/>
            <a:headEnd/>
            <a:tailEnd/>
          </a:ln>
        </p:spPr>
        <p:txBody>
          <a:bodyPr/>
          <a:lstStyle/>
          <a:p>
            <a:endParaRPr lang="it-IT"/>
          </a:p>
        </p:txBody>
      </p:sp>
      <p:sp>
        <p:nvSpPr>
          <p:cNvPr id="6150" name="AutoShape 2" descr="data:image/jpeg;base64,/9j/4AAQSkZJRgABAQAAAQABAAD/2wCEAAkGBhQSERUUEhQWFRUVGBUVFBUUFxgVFBQUFRYVFBcUFxUXGyYeFxokGRYWHy8gIycpLCwsFR4xNTAqNSYrLCkBCQoKDgwOGg8PGikkHyQpKSopLSwsKSksLCwpKSwvKSkpLCwpKSkpKSkpKSkpLCwpLCkpLCwsLCwpLCkpLCwsKf/AABEIALQBGAMBIgACEQEDEQH/xAAcAAABBQEBAQAAAAAAAAAAAAAAAQIDBAUGBwj/xABCEAABAwIDBAYIBQIFAwUAAAABAAIRAyEEEjEFQVFhBhMiMnGRBxVCU4GSwdEUI1KhsWLwM3KC4fEWJJNDY3Ojsv/EABkBAAMBAQEAAAAAAAAAAAAAAAABAwIEBf/EAC0RAAICAQMCBQMEAwEAAAAAAAABAhEDEiExBFETIjJBcTNh8CNCgZEUUuEF/9oADAMBAAIRAxEAPwDn/WFX3tT53fdHrCr72p87vuq6JXvaV2OGyz6wq+9qfO77oG0Kvvanzu+6roRpXYCwdoVfe1Pnd90fj6vvanzu+6gSI0rsFlj1hV97U+d33R6wq+9qfO77qvKE9K7BZY/H1fe1Pnd902ptKqAT1lTQ+277qIBUtquikR+qB53+ixLSh7mp6wq+9qfO77o9YVfe1Pnd91Twr8zAf6QfopJTWlgWPWNX3tT53fdHrCr72p87vuq0ola0rsKyz6wq+8qfO77o9YVfe1Pnd91XSSjSuwWWfWFX3tT53fdINoVfe1Pnd91BKSUtK7BZZ9YVfe1Pnd90nrCr72p87vuq6E9K7BZY/H1fe1Pnd90esKvvanzu+6roRpXYLLHrCr72p87vug7Qq+9qfO77qukcUtK7DsnqbSqAT1tT53fdO9YVfe1Pnd91k7Wf+UeZH3+itNqy0HjB81ny29gLnrCr72p87vuj1hV97U+d33VeUi1pXYVlj1hV97U+d33R6wq+9qfO77quiUaV2Cyx6xq+9qfO77o9YVfe1Pnd91VlLKKj2Cyx6wq+9qfO77o9Y1fe1Pnd91WJRKNK7BZZ9YVfe1Pnd90KskRpXYLHpU1LKLAAnSmJUAORKahMdCyiUiEhEOMfDCd+7zWTXxjqwgDulxP0C3/wzXsdnExljkS6OKg6K0KPWHrnmmxzql2sDrNDYETcG64M+SpNF4R2Rl4PFnqw0atJ8LgmFrUqkgHkFWwuEZkeSJiq/LI1blBH1VlrABA8fCbx5Qngy3KvsLJGkPlASIXcRFlEpJSFOwHShNKVFiBCQolKxiyhJKJTsBVX2hUim7wjzU0qLGNBY6Ru4LGSVRY4rcxsVjjVhoEZdTMyYTmbQOQMiC0iTO4FRsdlc8gakAaaKeg0FzyRbsRobkwVweIy2lcG0DKCmMsE8L0Yu0Qa3CUkpCUFyLChHOv5/RLKpV8U5ru60zYG/jfgrVNxjtQDy/3WVJMdD0SkJQtCCUqalQA5EpJSys2OhUSkQgKFSpAiUWAqREpAUWMlDZY/W2XQkTffCynV2NDSGjvEWc+1pnxWh11nAf03OmulkmHdTiHjNEgAPqDh/SvMzP8AUZ0Q9I2nUY6nYaOM9p3Mfwq2z3vMiATJPe3HSIBlWcgi0dp3F0xeBdtlt4ynTw7w0sLjlY4EPLdRO6VnFJqVR5Ca23KA2bWmMjJMR2+Ons7zbmbapX7LrNaXua3KLS12bWw9nSd/Iq2zaVHfQcdNMRUBtfhxuozj6JEdQbxbr6kW+C6bzk6gVxs2sYytaQRIOYi2kxl428U0YGrBszh3jrIEd3jbxsp/xlL3J/8ANU8vO6Di6XuT/wCap4ovP+UHkIW4Cpq4MjfDieX6f1W1W7/09hxgn13Yj8xoimwCA+pBIBFzB4rFOKp69UZ51Xn+ed0gq0iDNEm1vzXwLibRe30WJRzyadm4ygk1RUNOoAHFrIO/MeMcONlAa7uDPm1/ZXjUp+7/APsf/CYeq90Pncq/q/lGPKRBr4bIb2u7cxrFzHFSVMJVAJIpwNe07iB+niQE4Op2/KFv63J9OpSkTSBFpGd4kTcTNk/1vyheQTD7MrVBLQyDaxcdDBFm8YHiQEzamy6tIEV2hvZlovJMgHUDQyDwIIUtStTk5aQAmwL3mBMgTN1TxhDgYbBAmxc7fzKnPxqdvY0tHsjMLQZgARxBg8hxKkpAQZAN7WOghT4am322B9tCypre9tUrgO0WtA0gZX2Bi0kclzaipYZoEqgwtcERoRaPqpyvUi/Kjlktxjjy470lSwkCeU+eqRzhMfdOIsfBabBGaGFwzG1xbgCORWiKYWNWxBAcb99wb3TEATK1sJWzMaeIE+KlBqzTJGhOTUqqZCUqbKEAPlLKbKUFIBZRKREpALKJQkLo/v8AuUAOlD2mPhPONxPAfyrFDBkkCMziJyaxp3uIk33BWMTSbBAIdla5xcPacHNbPPWBuEKbneyHRV2ZTGYg6mInx4LoPwDZjrALttIsXnK0XdeYP0BWVsDBdbXYwGJncHabodZd8zoqJjM3gYw9A+Oo/deZ1clGZ04l5TlMVg2hkhwdDomR3pLSLHcR4+Cyds1ZqX9lrG25Cfr+y7XbHRkCi9zXjs8KVFptulrbLg8d3z4N/wDyE+iac7DN6SCUJCghescwqRBSJoQqJSShOxCpESgpWAEpU2UBFgxylwTgH3iC1wvpuKgJU+zqOeqGyRIdpE6TvspZvps3j5RLiMQyM2doEkQC3QfvvVb8S3JU7TTHGDcRpyv+yuVsLltmqE3/AEa/KqNUfl1O07u78vH/ACryVwdRVrYaQCLOACdRqSBNidOB+x5KWk7sieAV0U2ZWgtBL2SZJALs7hM6B0CJ03HiPW9NNHKzAq1z1mUA2i5iLxz5q3B3xpP++qqYmjFRzgDAeG9rvtjJ2XD9p5FXonnaPgf+EQd2DMSpGUuscz3/AMmDzWhsxv5bY8eepHHks04VpbAMQLDiZP0TsNhQLl7gdw3Hh/fNSi2madG2yd5GvxUkprShdJgVCRCBEiSVjDar3WgDwuSq7sc+LgDw/wCVHxV7GtLOhCcsWjhqzhmh8EgAgEydwHFa+Dw7AAaj3u72YNLbuZrTaHazpKPGQUT0cO9/dbPPdA1PhzV7BYUeyAX37b+42BOd0iI1hu+/JQDaADRLoaW1ZbDQ7K0Xpi8CBv3md4CoM23LbDKxza/Zad0DXjr+yx4moaRtnEtAqCnBzMqS8gBxIyiRGm/lfRZ9OsII35XCPFzD9llux7hTOUESyrc7rt04LK/EkNBm/bvN+8wo1pcDSO+6Fu/72lvubSBu4khes4mtVh2QQZpxNWmLBzy/2rWLbb1456Ltpzj6OaCAHAk3kkAXHiQvoEPZNw3UDdMmdfJcHUNSyfwi8NonO7bxBOGr5gPbI/MpmG5nEe1bs7l4rirvPw/hfQ+12AYesYFqdQ6Dc0r50zSG3ElgPyi/8Fb6RaZszldxGlBKY2qDPiQiV6iZAdKRNLkjqkapiHolRh6j/FCYQBPKAVEao4hJ1o4hKwomKRND0nW2J4RPxsEwofKt7KdFZumju8QBpxKpsePutzo3hoxdAzLagqlsjc3My/xaVDPJKDNwW6DF1nGmWtc0G/8A6g1zTeOSo4qrmp1ZI0JHbB1y28wV1m1Q1jHPcBYk6wT2oueHwWDtKq1tOoBfskTGt2687k/FeTGWyOlo58vhkjgPoq+KxsdWXZoyx2BJgPcdPikrYpobc6x9FUq17Dlb95+q9aUuDmSE9Yi5yvzWLpvOVzY8IAEHUSeKedsl5kUw0mzspsT+rLu+CpCoJdfvD/dMwzIfJt4cCFHjgdFhmKmBwG4J9HEX7Mz4KtnYPa43j4JH12jQzuT1MKOhpvBAg+X7py51ldrR2XRyE66qwNuAAAkn+oBWWVe5nSbTikULawLJkGQkW3IEhtDYT4vUpi5HfAiAM01CMtswETcmBKs0tm02BssfEmTnAeYy5YBEMaZPgBrOsdXa3YAeasNcZcMgcSWtEO3QIEeJUQ2hRLWNcazgxznAF7Zl7Wh89k2lrY/1arh3Nlw4gNDHCoZJqhuUiWgBuZrb9kARGupOqrHaRLKRH/vibycrWlvhBM7pkplPF4cBrYqdguI7bZlzQ18nJeSBHC+sqy2lSbRpvNKr1eao1jusaO1laKrZyc2kcOadB8mc18sYSSSRidde4I/lI0xTp824geYYtfZ2Ep1uxToufka58Gs1kNygVDmcADJggaiEuNw1OgRTrUDLROUVw7KHtBdJZI7UNMTaOaVew7MEVj1LeDhW/YtUD2/ltP8A8n8tXY7L2VTr0yWYUOZTsc2IyAEglwlzhmzZZgTGXmquN6PSaWWnTbTLqbS1tdtR01RmBgPLu0LnhG5DdAZ3Q3GupYlrm3NgATAkuaAvTNkel3EOnNQpuAOWXvcHZp3uDT+qNLALzrbOy3YSsWZSx7DoTpo4Eg+CyX7TqAiHRBBAAAEjTMAId8VBrW7RRNLZns2N9Kld1Ko12Ea2espOisTk0bmgs7U5xpGi83dicNlphznh4o12mGyA9zSKRF7i7pjgFjUcbUdMvcZub6kmZ8VuUujz3tb2QC5ocCSbA6ExeNYWoQakkuWKU0otvgwKeKI0UrMcQF1FLYWFpACq5rjIaTcDMToYJjhdaA6O4Vxyta1ruye00kGbjUgSfGdy9FYprba/lHE+ohzvXwcN+LdzSOrEm5XZ7X2SzCAXYKbnBo7BBm5OcTE6CAbg7iIWGzHYcEyGOIaRLaIPaLTFnEaOi86KDlJbNFouMlaMXrolFTEAiIGut53W1iLTxur42lS1LGgCDPVs485n6rObtRxceqpNdr32NIgxu0CTmaSTJW42Cey0y2LzY/rEHvftyUbsRIA3Cf3N1PSxtYOBOGoPgzl6sCdLa8t3Eqxg9oUqhyuZTpuGrXUzMnWIFoAtPFZ8R8DpGeK/93Tg8xmvHHn47tF0VDZjHQclCHEg90FpJgm7hIa2Da8mySphMoc38OyZgAMORxccoymYJABdbTMtuTEqbpHPCvG8rvsJ0kwVKnQLOsc+jQNOXNy/mPq9Y494yO05vkufrbMpA9sMEmzWggGYEambqxj9nmmAHjIHAEQYEHQyuTLmi/LuejDoppbtJ9m9xm1OmD3AtAe2STq0xJmwEgWItKzau189OoDIMTc6yRaFR2pshzBLRLddIIHGN45hWcP0ezYSpiXVGDIWNbTkF78xDZjcBIvvQlD2OfLCeN1JGQ+N4/1FOJkXuBeI5zbionm0TO+Z47lGA7ib2XTZzjzSA9mN8kaJ9KrqSbboCfQzGS64NgFKYGghP7isj/Et/sFNOIH78FOSoC2MxO4iPCyASsY/FCP9vCVBWc0kTvPDcpH0zkHE2+yrYgyTyMLEnRpGphaZLBkIjQDfa8IVbZWKIc0ASMwJBdlaeRIIgGI1HihCyGlGy3j9nhkAElxJAEbt3x1ty5q2ej5hkEuc5oMAQGuPskk3tvA3fFDtmsI7t54u04apfVrI7o+JJ+qNDMWVcZsp1KpDHZgbZrNk7wAT5clWrF4AlstuJgEZhdzQR8PNag2c39DfJTtwogQALnQLWj7hZh4epUnssDovdoOm9Oruq6FmXkGhut5gfytynh09uH5rXhruZ1GPhMLiMpqMpksBDXOyy0O1AM8pWjsOtWGKoOqCGCrTLrAAAOB3aACVdZShpHFQMpS4N0kgZuE7/gsvEqY9Tsu+kTbgxGMrVKYlpcAHxGZrQ1oMeIPwXIE8Vu7a6MuZiHUqVQ1AIhxbkJkAmWyYM80+h6PcY/Ro+YLmi1BJFKbKOxGl1VjQ0OJMAHSTx5LuNvHqsO5rHjPlhxntCMoBPAEWHIRZUui/Quvh8XTdXywRUygOntAD6Eqv0q2Tle4trveamZzm5QwNdm7gucwAi66oz04tUOW6/g5nF5MumXCV/wBnNCpiILWS1skgNgfGdf3TWYOq/vOPGSc1/NatFtlYZhwd8KqjFbs1ub3RDH9cPweLPWNqDLTfo4ECQ2eNpadZC5HafRh9CtUpvfOUkTHeGod8QQfiut/6bc0YaphS6tUec+Rre0w03giYNmmDcwLLpunnQavia3WUAy9MNOZ4YczS7lwIusZOpxRVyfBKOOcclRWzPGaWF62oW+wzX+py06WCa0yJ8/otR3Q7E4On+fSc2SSXCHs4DttJA03qAUDw+iOnljlHUnZ0TUlsQpmLwXXNtas0TSfMEkX6tx3zBjgYGhU7qUax5p+Ew73vDabS957rWgkmOQV8mmUWmSvTuUMBi+sYHb9HeI/ufit/CUBSodc4XfZgOkXjzgk/BQdGuh1avVxdJjQx1J/aa90ZXvzgNsDoWmY4LpulfRmsynSDWFzKbe0WdoNIDRJAvoNYXDLKp6YN/J29NlxYnOdrUl5fl+/8HG1Xl5lxJNuW+f5Wz056RU6rMM2n2jToBtQwIzyJAOrogzNu0sOq06AaqHpD0ebQo0qoqF2eA5rhBa+5AEaiAn1Ci5RonBydtj+j+0M7jSeTBH5ZJsx82b/lMxCqbdwZaSQSQZLQbZdJHnKxeuLTImLEbjYgrsdssDxRJuHl07p7E/yo+maa9ztxvxcM0/2q1/e5xrsSeXxv/srGzMW4vOaDAkAwBIIhXMTs6mNG/wAqo7CNGkj4q9SZw7GtUwYqEHMGSBYQRc3MzzWPijlBg743eaR7i2CNyrVHybo4ETspjWb/AFRVOoB1H72VYvRnQpAW6zBDY4ibplSk2dLQfOVXDkj3IbETUapY7eG+cc0KMnsg+IQgZ1OZGZMNQJWHMQAC4kwAGkkk7gALrudEKY4uS5yqFLaQc4NDSSQ628ETYgaaKCptoD2P3tCm8kDWhmt1h4pRU5lZdLa4c1xynszbjp5apo2sI7t82XW2oT1xFpZssdPZEkmwAEkk2AEJmcA+Cza20XBpLCWODw0EG8Sb8kzaG0XMcA0iCJ0m88VlzS3NKLZ0WExoD8x84+kLqKnSdtOhUcyC9rSWhwMEjiBu+K872RtAveQ4iw4QNeK3cQ0GjUgeyZIcYA8N65MsIy3KxbWx1uytu9dXomoGMgnt5iGw6m5sHNxOUDnCodNtndTiSCIDxnadxB18nT5hQbBwzalFkjVoGtuHDkvQG4GljqHUYmxbBpVRALToLn2t0HvCN6t5YxSXBzSclk1L4Z5UwDitHYWwXYqsKTHZTq4wTlYCMzvI24kha20vRZjKTj1bW1m7nMcGujmx5EfCV1XQHolXoYbEOc3qsRVOSmX3yNa3su7M2zuc74BT6jLWNvG9y+NW9yXZ2KZSr08HgmA5TNeqe1DWd6SO+/dJsCYA3DmenPSWp+Nc2jWe1tKGFrHkNLxJeYFiZJHwWptHaOH2Rh3UcM7rcXU79Uwch/U6LCJJDOJkry98kkkkk3M6knUnmpdN0kIxd73zfv8AcMk7lZ2HRj0jVqVR9DGE1mAwS4DrAxwEOFgKjbix1Dgr3THopTpsGKwzgaFQt7LQS1uaYc07mmAI3ExyXC1GGpldnitTAbTc6Cx9MT+U/gLwN0EgxYrq+jHTGizCV8Fjs1EPa7qszXOa1zgSQHAE5c4a4GN5uovD/jzUobd+zLKetUzI2PskYjEMo5wwvJAcWl14JAhvhqu02hj6Gx6fUUA1+ILQ+vUcNBEyfH2WaCQTrfO9E1Kn12IrlzX9RRmxmC/MXeHZYR/qXA4/F1cVUfVqy1tRxqEOs+oSZFtzRYDw37uuUtbpHLKF8k2z9pVSalXrHtdWeajsri2SSTJyxvJheqs27VGEpYmmTUY0A1Wu1c2MryHaggieGtl5CBzXWdCOl/4R5ZV7dF+oGrD+trTrwI3p5cC0quUVxuG8ZLZm70q2FRr4c47C6a1GNAg9oBziPZc3eBrr48N0vxD6lGnTbTe5jYLniDmcN0Tmhs8NeC9j6NbKw35z8NVFTDVx26TYc1lQyCW72S0wWEbhHBed4v0WYyoS17qbWz3s7nHKNIAbOkWkKOtNU3wUwYpRTgt+xwGysG6sWMAJe4xfx3/ALrekWx2OaxudoFECWHMHOzBoaWuFjvJHBb2F6O4fZ1I9WRVrPBBeYMAGCYB7LAbRqTbw5vF1HOcXOu53eMRJ0mNBbh91uENck2tlwdUpLBhcE7lLn7Jf9OcrU2trBpaS2BIBMyZFj5KtjcOab3Nv2SRztxCbt6rFXf3W/VUfxh/UZ5qjlUjgJi4qm91ypHYgnemF/gptjRGSmkqWRyTCkMJRqlSpiJKYsRykfC6EUzBCFoDexO1g5zchjvNMyLGN50BgrYp4inA/NbI3teG+V1yY2Kf1HfpyUvqT+oqqc026G37WbtSqxtenlJMTFRtUDJmkEW4gKv8AgMOajmEEN16zrBB5C3ErFOyTI7RTvVPZnOZmMsbomdVlyf8AqCZtYXZ2HJcJywYk1AcwG8SN4UdPB4dzHEktjtR1jCSeAMWWU7Y3ZaRVJJzZmwezBgX3yOCMTsbLGWrnlrSbEQ4i7SCdx80tb7BSNkU8O9oLqmUiOzmaRIGvduTvnVTYr8DlIfiHvgvI/KNy1vY0NpJLTwEG+iwMV0fc1xa1+cWgxF3CdJV7BdAq1VmZhaf8a15/JYX66dqIEkXSeR0tgrchf0gAIDe6ALTEEbp1iFIekDj2BEOGW5lxnwssRuznHctHZGzy2pmdE+yOLjZNOUtgtI9S9HtMPw7ZEkOeNJ9on6r1jZ+yGdUWuYDnEOBAgtIggjguH9HWEczIGjsiZPE3JK1cL6TWO2hVwrg1rKecNfNz1YBe9xMNawAO56aqE5eyFGFuznOlzsdsuoOpxFU4d5PVZyKmQ69U7ODoNDvHgVp4TbVfGbExLzUJrszS5nYdlYW1I7EaszC2qo+l/a7agwoY4OY5rqwI0LXQ1hHIiVi+jbpW3C13MqkChWADidGOFmuI4XIPK+5bcdWNSoFtKjjXuPOPFNyn+yuw6fdCH4Mvq0m5sMZc1w1pzpTdy4Hf468NR2m21rnXcF0ePCrsFik3sWshXo/oy2ZTOHxVXEU2VKTAIFQB7QWtc50B1gYjTivP+kO0/wDu3udUZWBDBnpDKyzQLMgRwPMLs8X0yw52WcNgswGZrKr6gDH1A6XOc1oJ72WDwEBc880ciUUWjgmnwaXojyubjKQDWvexugAJBDm6jcC4ea8yr4dzHFrrOaS1065mktM/EFbPRjb5weJZWbcCz2j2mGxHjvHMLsemnQ4Yxox+A/MbUE1Kbe8XCxe1v6rQ5usieKtGsUt+Gc0raPMciVtNSVKWUkOBaRYh1iDwIK09h9Gq+LeG0GF3F5tTbzc/QeGq6XJJWSOt9DmEIxFasbMp04cd0kyJPgHFYOCZido4l7RUquaTUq9X1rhLM05GhzgB3gOQXU9JMXS2ZgTgaD81er/jvFiA4DMTwJHZA3AknnxnRPaPUYulUki+U/5XDKf5XLFam5/0WV0dPiujtdgh9PK4wA0EQ1os1ggxAWJtbAPp95pHxC9lxRp1qbHzN2jTjBjkuF6e4LLMA66rHis2onkm1aEvkjcNVmVcKF0G1adxP96rMe1UVTjZiXldGM/DhQmnC1n01WqUFNwNJlAtPFIWlWnUuSZkU9I7ILok81abR3pRhTuT0MLK2Y80qsjDFKnpkGxvqSibhRHxT2G69AgFRt1EaakeRKaHeKKAAxIKadKXMikFklEdpp5hWG1AHmTaHwROpEDTcqzHpxfCw42O9ijVIY0uOg5X1hMwPSGkHhxaTl00E8OKuVWMc0h+h1XJYugGuIa7MOIn6rmzScdkUikz3bo56bcDQotY6jVa4TJGVwJ11kEA6fFcvV2xgHYxlVzwW1Q6tUDAAadd7r0XvIHZAynMJvK8rCeCVy8lVtwevekHpBhqtamaFWnUY2k1nZcG5S0mRBAFyZtuXO4DaFPrGgkDM4NlxBa0EjtEg92Jk81wRemgraySS0oTim7PX8H0zxOGovwxfSr0H03sgvJyBzS05HwCBfukEcIXCUtqvAbkp0ZFM03Zmh+YluXre1o8jeNCCdVj4Wg6A8glskQN8R91sP6R0BScxuEaKpLYrGq8luVwJysEAZhLTrryU2k95I2nXBVw1R7H5rEZS05gHWczKSA4a3kHUWK0cLVNi8uaC4mWgEANEzpExv8AFZdPajSf8ET/AJif5Vmpteo+h+HcXBvWiqB7MhpZu3xC26SuIvszofw9Dq8xxcPInq+qqz/kByZA7fOYhT9GumNfCg1MPVLZLQ6i5rnsfLQ7MQGwI0kEG2sLgMQ1wguJ7UkCTxuIKhzp+JJrcm4Huo9MzHNmvhKT3AayY8n03EeZVDa3pjr1GmnQDKDSLPY4Et5dsCPFoELxmUQs2Z0HTbT2+Zs4Oce87MXGb3M6kk8VfG2sKKWfr3daBPUnD2ziYHXCpAGl8vKFxgpncClGHcfZK14kzaSPRdmemSrRYWw105SOzYObzLlHtj00YjENLX06MEz/AIcO8w5cI3ZtQ6Md5FDtnPGoWd2O0T4jbr3VXVP1CMvst8B/eqv4GuXsl2skWWM3BO4LY2dQLWEHir4E9RibtEhbyUb28lO4JhHiupomVo5JwCkjmUZRzWKCwDAnZUganBbSEw6pCeEJ0gLB8EoPJJm8U4LZkHFIlJQECYkoRKVAMAnOSBKQkxoZUZYrLq4EcFrFttVBUapySZtbDtlbAbUiR/Flq7O6CNqVAIsdxdE/vryUuwRGhHMLtdgCHhx0G8Tx5cv4UfDFKbRidNPRXQotYaAcHFoLhOaTF9bi6oYb0e0qGCrYquMxp03uDM3tGG0xlDd5cJM/dei9Mq4eG5XF8AAgmY8I3z5p2A2g6jhHOFEvcxhOkzG6/eIN9Vx9bFwwxcebL9LLVNpnzZUxDwMpJEHTSJ5blXLlr9KNoHEYqtWLQ01Hlxa2Yk6xN7m/xWRkRvW5tg15GhUpxLiIkqLKn02IQjZ6O7Ndi67aDibixgEgMBIAnQRP+6tVeiFQF8ewQCHCIldb6Htlk1313h0NZkZ2SRciTmi1hr4ro9tUWte+wEumCDf5tbLKl56POzdS45NMTyUbGO9v7re2N0Ra+7xbhx+K0qlKTu8/20sug2Qzs6R4LqlSjsi0ZPIqJ3dC6LsPIpthnaHVjt89dT4rjMJslvXENBAnQRIHAggXXq+AbDD2hMEC2lt4hcG61YmxEyfHzO9QwbtplOlhvJNlvaezmZWwNANLarlNq4USYXXV6zSycsGRMOkfuVzm1r6CPgujSdDic82hBN1Nm5qQhMJ8PJdMFSOaXJGXc/4TXX/sJx+Hkmk+CbERnx/hJPP+EH4Ib8FgZKHCP+Eo/vRNjkEo8AqCJAhIELQizlTg1CEwEhJlQhAC5UuRCECY4MSObzQhJjXABiZUp3QhTZpGzsOiHa+Y1XZ7BwTeuAiLm4189yEJrglM2OldFrXsaBqJLjLndm4uSVpbBAfhi0tbBkEAWuOGiELz/wD0foR+S/R/UZ4P092ayliDkESTN+ZXOYegC4A7ykQj2Ly9Q/F0QHEAQAYt5qxszCNdUaDoSAUIRHgJcnq3Q2kGMOW2WI5yDY8QptsViT4tnnrxN0IUv3nhZfrs5w97XetTA4pwt9/ohC65cHpdL6jq8HVPVi508rgWOoXIYxxFcgGI+M8zKEKOD1M6MXqY+tULmSTe24LC2le5v4oQup8lpcGVUao3MshCt7HE+SMMlMLUIWRjSxK1iRCQD8qf1YQhb9xC5IQhC0C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p>
        </p:txBody>
      </p:sp>
      <p:sp>
        <p:nvSpPr>
          <p:cNvPr id="6151" name="AutoShape 4" descr="data:image/jpeg;base64,/9j/4AAQSkZJRgABAQAAAQABAAD/2wCEAAkGBhQSERUUEhQWFRUVGBUVFBUUFxgVFBQUFRYVFBcUFxUXGyYeFxokGRYWHy8gIycpLCwsFR4xNTAqNSYrLCkBCQoKDgwOGg8PGikkHyQpKSopLSwsKSksLCwpKSwvKSkpLCwpKSkpKSkpKSkpLCwpLCkpLCwsLCwpLCkpLCwsKf/AABEIALQBGAMBIgACEQEDEQH/xAAcAAABBQEBAQAAAAAAAAAAAAAAAQIDBAUGBwj/xABCEAABAwIDBAYIBQIFAwUAAAABAAIRAyEEEjEFQVFhBhMiMnGRBxVCU4GSwdEUI1KhsWLwM3KC4fEWJJNDY3Ojsv/EABkBAAMBAQEAAAAAAAAAAAAAAAABAwIEBf/EAC0RAAICAQMCBQMEAwEAAAAAAAABAhEDEiExBFETIjJBcTNh8CNCgZEUUuEF/9oADAMBAAIRAxEAPwDn/WFX3tT53fdHrCr72p87vuq6JXvaV2OGyz6wq+9qfO77oG0Kvvanzu+6roRpXYCwdoVfe1Pnd90fj6vvanzu+6gSI0rsFlj1hV97U+d33R6wq+9qfO77qvKE9K7BZY/H1fe1Pnd902ptKqAT1lTQ+277qIBUtquikR+qB53+ixLSh7mp6wq+9qfO77o9YVfe1Pnd91Twr8zAf6QfopJTWlgWPWNX3tT53fdHrCr72p87vuq0ola0rsKyz6wq+8qfO77o9YVfe1Pnd91XSSjSuwWWfWFX3tT53fdINoVfe1Pnd91BKSUtK7BZZ9YVfe1Pnd90nrCr72p87vuq6E9K7BZY/H1fe1Pnd90esKvvanzu+6roRpXYLLHrCr72p87vug7Qq+9qfO77qukcUtK7DsnqbSqAT1tT53fdO9YVfe1Pnd91k7Wf+UeZH3+itNqy0HjB81ny29gLnrCr72p87vuj1hV97U+d33VeUi1pXYVlj1hV97U+d33R6wq+9qfO77quiUaV2Cyx6xq+9qfO77o9YVfe1Pnd91VlLKKj2Cyx6wq+9qfO77o9Y1fe1Pnd91WJRKNK7BZZ9YVfe1Pnd90KskRpXYLHpU1LKLAAnSmJUAORKahMdCyiUiEhEOMfDCd+7zWTXxjqwgDulxP0C3/wzXsdnExljkS6OKg6K0KPWHrnmmxzql2sDrNDYETcG64M+SpNF4R2Rl4PFnqw0atJ8LgmFrUqkgHkFWwuEZkeSJiq/LI1blBH1VlrABA8fCbx5Qngy3KvsLJGkPlASIXcRFlEpJSFOwHShNKVFiBCQolKxiyhJKJTsBVX2hUim7wjzU0qLGNBY6Ru4LGSVRY4rcxsVjjVhoEZdTMyYTmbQOQMiC0iTO4FRsdlc8gakAaaKeg0FzyRbsRobkwVweIy2lcG0DKCmMsE8L0Yu0Qa3CUkpCUFyLChHOv5/RLKpV8U5ru60zYG/jfgrVNxjtQDy/3WVJMdD0SkJQtCCUqalQA5EpJSys2OhUSkQgKFSpAiUWAqREpAUWMlDZY/W2XQkTffCynV2NDSGjvEWc+1pnxWh11nAf03OmulkmHdTiHjNEgAPqDh/SvMzP8AUZ0Q9I2nUY6nYaOM9p3Mfwq2z3vMiATJPe3HSIBlWcgi0dp3F0xeBdtlt4ynTw7w0sLjlY4EPLdRO6VnFJqVR5Ca23KA2bWmMjJMR2+Ons7zbmbapX7LrNaXua3KLS12bWw9nSd/Iq2zaVHfQcdNMRUBtfhxuozj6JEdQbxbr6kW+C6bzk6gVxs2sYytaQRIOYi2kxl428U0YGrBszh3jrIEd3jbxsp/xlL3J/8ANU8vO6Di6XuT/wCap4ovP+UHkIW4Cpq4MjfDieX6f1W1W7/09hxgn13Yj8xoimwCA+pBIBFzB4rFOKp69UZ51Xn+ed0gq0iDNEm1vzXwLibRe30WJRzyadm4ygk1RUNOoAHFrIO/MeMcONlAa7uDPm1/ZXjUp+7/APsf/CYeq90Pncq/q/lGPKRBr4bIb2u7cxrFzHFSVMJVAJIpwNe07iB+niQE4Op2/KFv63J9OpSkTSBFpGd4kTcTNk/1vyheQTD7MrVBLQyDaxcdDBFm8YHiQEzamy6tIEV2hvZlovJMgHUDQyDwIIUtStTk5aQAmwL3mBMgTN1TxhDgYbBAmxc7fzKnPxqdvY0tHsjMLQZgARxBg8hxKkpAQZAN7WOghT4am322B9tCypre9tUrgO0WtA0gZX2Bi0kclzaipYZoEqgwtcERoRaPqpyvUi/Kjlktxjjy470lSwkCeU+eqRzhMfdOIsfBabBGaGFwzG1xbgCORWiKYWNWxBAcb99wb3TEATK1sJWzMaeIE+KlBqzTJGhOTUqqZCUqbKEAPlLKbKUFIBZRKREpALKJQkLo/v8AuUAOlD2mPhPONxPAfyrFDBkkCMziJyaxp3uIk33BWMTSbBAIdla5xcPacHNbPPWBuEKbneyHRV2ZTGYg6mInx4LoPwDZjrALttIsXnK0XdeYP0BWVsDBdbXYwGJncHabodZd8zoqJjM3gYw9A+Oo/deZ1clGZ04l5TlMVg2hkhwdDomR3pLSLHcR4+Cyds1ZqX9lrG25Cfr+y7XbHRkCi9zXjs8KVFptulrbLg8d3z4N/wDyE+iac7DN6SCUJCghescwqRBSJoQqJSShOxCpESgpWAEpU2UBFgxylwTgH3iC1wvpuKgJU+zqOeqGyRIdpE6TvspZvps3j5RLiMQyM2doEkQC3QfvvVb8S3JU7TTHGDcRpyv+yuVsLltmqE3/AEa/KqNUfl1O07u78vH/ACryVwdRVrYaQCLOACdRqSBNidOB+x5KWk7sieAV0U2ZWgtBL2SZJALs7hM6B0CJ03HiPW9NNHKzAq1z1mUA2i5iLxz5q3B3xpP++qqYmjFRzgDAeG9rvtjJ2XD9p5FXonnaPgf+EQd2DMSpGUuscz3/AMmDzWhsxv5bY8eepHHks04VpbAMQLDiZP0TsNhQLl7gdw3Hh/fNSi2madG2yd5GvxUkprShdJgVCRCBEiSVjDar3WgDwuSq7sc+LgDw/wCVHxV7GtLOhCcsWjhqzhmh8EgAgEydwHFa+Dw7AAaj3u72YNLbuZrTaHazpKPGQUT0cO9/dbPPdA1PhzV7BYUeyAX37b+42BOd0iI1hu+/JQDaADRLoaW1ZbDQ7K0Xpi8CBv3md4CoM23LbDKxza/Zad0DXjr+yx4moaRtnEtAqCnBzMqS8gBxIyiRGm/lfRZ9OsII35XCPFzD9llux7hTOUESyrc7rt04LK/EkNBm/bvN+8wo1pcDSO+6Fu/72lvubSBu4khes4mtVh2QQZpxNWmLBzy/2rWLbb1456Ltpzj6OaCAHAk3kkAXHiQvoEPZNw3UDdMmdfJcHUNSyfwi8NonO7bxBOGr5gPbI/MpmG5nEe1bs7l4rirvPw/hfQ+12AYesYFqdQ6Dc0r50zSG3ElgPyi/8Fb6RaZszldxGlBKY2qDPiQiV6iZAdKRNLkjqkapiHolRh6j/FCYQBPKAVEao4hJ1o4hKwomKRND0nW2J4RPxsEwofKt7KdFZumju8QBpxKpsePutzo3hoxdAzLagqlsjc3My/xaVDPJKDNwW6DF1nGmWtc0G/8A6g1zTeOSo4qrmp1ZI0JHbB1y28wV1m1Q1jHPcBYk6wT2oueHwWDtKq1tOoBfskTGt2687k/FeTGWyOlo58vhkjgPoq+KxsdWXZoyx2BJgPcdPikrYpobc6x9FUq17Dlb95+q9aUuDmSE9Yi5yvzWLpvOVzY8IAEHUSeKedsl5kUw0mzspsT+rLu+CpCoJdfvD/dMwzIfJt4cCFHjgdFhmKmBwG4J9HEX7Mz4KtnYPa43j4JH12jQzuT1MKOhpvBAg+X7py51ldrR2XRyE66qwNuAAAkn+oBWWVe5nSbTikULawLJkGQkW3IEhtDYT4vUpi5HfAiAM01CMtswETcmBKs0tm02BssfEmTnAeYy5YBEMaZPgBrOsdXa3YAeasNcZcMgcSWtEO3QIEeJUQ2hRLWNcazgxznAF7Zl7Wh89k2lrY/1arh3Nlw4gNDHCoZJqhuUiWgBuZrb9kARGupOqrHaRLKRH/vibycrWlvhBM7pkplPF4cBrYqdguI7bZlzQ18nJeSBHC+sqy2lSbRpvNKr1eao1jusaO1laKrZyc2kcOadB8mc18sYSSSRidde4I/lI0xTp824geYYtfZ2Ep1uxToufka58Gs1kNygVDmcADJggaiEuNw1OgRTrUDLROUVw7KHtBdJZI7UNMTaOaVew7MEVj1LeDhW/YtUD2/ltP8A8n8tXY7L2VTr0yWYUOZTsc2IyAEglwlzhmzZZgTGXmquN6PSaWWnTbTLqbS1tdtR01RmBgPLu0LnhG5DdAZ3Q3GupYlrm3NgATAkuaAvTNkel3EOnNQpuAOWXvcHZp3uDT+qNLALzrbOy3YSsWZSx7DoTpo4Eg+CyX7TqAiHRBBAAAEjTMAId8VBrW7RRNLZns2N9Kld1Ko12Ea2espOisTk0bmgs7U5xpGi83dicNlphznh4o12mGyA9zSKRF7i7pjgFjUcbUdMvcZub6kmZ8VuUujz3tb2QC5ocCSbA6ExeNYWoQakkuWKU0otvgwKeKI0UrMcQF1FLYWFpACq5rjIaTcDMToYJjhdaA6O4Vxyta1ruye00kGbjUgSfGdy9FYprba/lHE+ohzvXwcN+LdzSOrEm5XZ7X2SzCAXYKbnBo7BBm5OcTE6CAbg7iIWGzHYcEyGOIaRLaIPaLTFnEaOi86KDlJbNFouMlaMXrolFTEAiIGut53W1iLTxur42lS1LGgCDPVs485n6rObtRxceqpNdr32NIgxu0CTmaSTJW42Cey0y2LzY/rEHvftyUbsRIA3Cf3N1PSxtYOBOGoPgzl6sCdLa8t3Eqxg9oUqhyuZTpuGrXUzMnWIFoAtPFZ8R8DpGeK/93Tg8xmvHHn47tF0VDZjHQclCHEg90FpJgm7hIa2Da8mySphMoc38OyZgAMORxccoymYJABdbTMtuTEqbpHPCvG8rvsJ0kwVKnQLOsc+jQNOXNy/mPq9Y494yO05vkufrbMpA9sMEmzWggGYEambqxj9nmmAHjIHAEQYEHQyuTLmi/LuejDoppbtJ9m9xm1OmD3AtAe2STq0xJmwEgWItKzau189OoDIMTc6yRaFR2pshzBLRLddIIHGN45hWcP0ezYSpiXVGDIWNbTkF78xDZjcBIvvQlD2OfLCeN1JGQ+N4/1FOJkXuBeI5zbionm0TO+Z47lGA7ib2XTZzjzSA9mN8kaJ9KrqSbboCfQzGS64NgFKYGghP7isj/Et/sFNOIH78FOSoC2MxO4iPCyASsY/FCP9vCVBWc0kTvPDcpH0zkHE2+yrYgyTyMLEnRpGphaZLBkIjQDfa8IVbZWKIc0ASMwJBdlaeRIIgGI1HihCyGlGy3j9nhkAElxJAEbt3x1ty5q2ej5hkEuc5oMAQGuPskk3tvA3fFDtmsI7t54u04apfVrI7o+JJ+qNDMWVcZsp1KpDHZgbZrNk7wAT5clWrF4AlstuJgEZhdzQR8PNag2c39DfJTtwogQALnQLWj7hZh4epUnssDovdoOm9Oruq6FmXkGhut5gfytynh09uH5rXhruZ1GPhMLiMpqMpksBDXOyy0O1AM8pWjsOtWGKoOqCGCrTLrAAAOB3aACVdZShpHFQMpS4N0kgZuE7/gsvEqY9Tsu+kTbgxGMrVKYlpcAHxGZrQ1oMeIPwXIE8Vu7a6MuZiHUqVQ1AIhxbkJkAmWyYM80+h6PcY/Ro+YLmi1BJFKbKOxGl1VjQ0OJMAHSTx5LuNvHqsO5rHjPlhxntCMoBPAEWHIRZUui/Quvh8XTdXywRUygOntAD6Eqv0q2Tle4trveamZzm5QwNdm7gucwAi66oz04tUOW6/g5nF5MumXCV/wBnNCpiILWS1skgNgfGdf3TWYOq/vOPGSc1/NatFtlYZhwd8KqjFbs1ub3RDH9cPweLPWNqDLTfo4ECQ2eNpadZC5HafRh9CtUpvfOUkTHeGod8QQfiut/6bc0YaphS6tUec+Rre0w03giYNmmDcwLLpunnQavia3WUAy9MNOZ4YczS7lwIusZOpxRVyfBKOOcclRWzPGaWF62oW+wzX+py06WCa0yJ8/otR3Q7E4On+fSc2SSXCHs4DttJA03qAUDw+iOnljlHUnZ0TUlsQpmLwXXNtas0TSfMEkX6tx3zBjgYGhU7qUax5p+Ew73vDabS957rWgkmOQV8mmUWmSvTuUMBi+sYHb9HeI/ufit/CUBSodc4XfZgOkXjzgk/BQdGuh1avVxdJjQx1J/aa90ZXvzgNsDoWmY4LpulfRmsynSDWFzKbe0WdoNIDRJAvoNYXDLKp6YN/J29NlxYnOdrUl5fl+/8HG1Xl5lxJNuW+f5Wz056RU6rMM2n2jToBtQwIzyJAOrogzNu0sOq06AaqHpD0ebQo0qoqF2eA5rhBa+5AEaiAn1Ci5RonBydtj+j+0M7jSeTBH5ZJsx82b/lMxCqbdwZaSQSQZLQbZdJHnKxeuLTImLEbjYgrsdssDxRJuHl07p7E/yo+maa9ztxvxcM0/2q1/e5xrsSeXxv/srGzMW4vOaDAkAwBIIhXMTs6mNG/wAqo7CNGkj4q9SZw7GtUwYqEHMGSBYQRc3MzzWPijlBg743eaR7i2CNyrVHybo4ETspjWb/AFRVOoB1H72VYvRnQpAW6zBDY4ibplSk2dLQfOVXDkj3IbETUapY7eG+cc0KMnsg+IQgZ1OZGZMNQJWHMQAC4kwAGkkk7gALrudEKY4uS5yqFLaQc4NDSSQ628ETYgaaKCptoD2P3tCm8kDWhmt1h4pRU5lZdLa4c1xynszbjp5apo2sI7t82XW2oT1xFpZssdPZEkmwAEkk2AEJmcA+Cza20XBpLCWODw0EG8Sb8kzaG0XMcA0iCJ0m88VlzS3NKLZ0WExoD8x84+kLqKnSdtOhUcyC9rSWhwMEjiBu+K872RtAveQ4iw4QNeK3cQ0GjUgeyZIcYA8N65MsIy3KxbWx1uytu9dXomoGMgnt5iGw6m5sHNxOUDnCodNtndTiSCIDxnadxB18nT5hQbBwzalFkjVoGtuHDkvQG4GljqHUYmxbBpVRALToLn2t0HvCN6t5YxSXBzSclk1L4Z5UwDitHYWwXYqsKTHZTq4wTlYCMzvI24kha20vRZjKTj1bW1m7nMcGujmx5EfCV1XQHolXoYbEOc3qsRVOSmX3yNa3su7M2zuc74BT6jLWNvG9y+NW9yXZ2KZSr08HgmA5TNeqe1DWd6SO+/dJsCYA3DmenPSWp+Nc2jWe1tKGFrHkNLxJeYFiZJHwWptHaOH2Rh3UcM7rcXU79Uwch/U6LCJJDOJkry98kkkkk3M6knUnmpdN0kIxd73zfv8AcMk7lZ2HRj0jVqVR9DGE1mAwS4DrAxwEOFgKjbix1Dgr3THopTpsGKwzgaFQt7LQS1uaYc07mmAI3ExyXC1GGpldnitTAbTc6Cx9MT+U/gLwN0EgxYrq+jHTGizCV8Fjs1EPa7qszXOa1zgSQHAE5c4a4GN5uovD/jzUobd+zLKetUzI2PskYjEMo5wwvJAcWl14JAhvhqu02hj6Gx6fUUA1+ILQ+vUcNBEyfH2WaCQTrfO9E1Kn12IrlzX9RRmxmC/MXeHZYR/qXA4/F1cVUfVqy1tRxqEOs+oSZFtzRYDw37uuUtbpHLKF8k2z9pVSalXrHtdWeajsri2SSTJyxvJheqs27VGEpYmmTUY0A1Wu1c2MryHaggieGtl5CBzXWdCOl/4R5ZV7dF+oGrD+trTrwI3p5cC0quUVxuG8ZLZm70q2FRr4c47C6a1GNAg9oBziPZc3eBrr48N0vxD6lGnTbTe5jYLniDmcN0Tmhs8NeC9j6NbKw35z8NVFTDVx26TYc1lQyCW72S0wWEbhHBed4v0WYyoS17qbWz3s7nHKNIAbOkWkKOtNU3wUwYpRTgt+xwGysG6sWMAJe4xfx3/ALrekWx2OaxudoFECWHMHOzBoaWuFjvJHBb2F6O4fZ1I9WRVrPBBeYMAGCYB7LAbRqTbw5vF1HOcXOu53eMRJ0mNBbh91uENck2tlwdUpLBhcE7lLn7Jf9OcrU2trBpaS2BIBMyZFj5KtjcOab3Nv2SRztxCbt6rFXf3W/VUfxh/UZ5qjlUjgJi4qm91ypHYgnemF/gptjRGSmkqWRyTCkMJRqlSpiJKYsRykfC6EUzBCFoDexO1g5zchjvNMyLGN50BgrYp4inA/NbI3teG+V1yY2Kf1HfpyUvqT+oqqc026G37WbtSqxtenlJMTFRtUDJmkEW4gKv8AgMOajmEEN16zrBB5C3ErFOyTI7RTvVPZnOZmMsbomdVlyf8AqCZtYXZ2HJcJywYk1AcwG8SN4UdPB4dzHEktjtR1jCSeAMWWU7Y3ZaRVJJzZmwezBgX3yOCMTsbLGWrnlrSbEQ4i7SCdx80tb7BSNkU8O9oLqmUiOzmaRIGvduTvnVTYr8DlIfiHvgvI/KNy1vY0NpJLTwEG+iwMV0fc1xa1+cWgxF3CdJV7BdAq1VmZhaf8a15/JYX66dqIEkXSeR0tgrchf0gAIDe6ALTEEbp1iFIekDj2BEOGW5lxnwssRuznHctHZGzy2pmdE+yOLjZNOUtgtI9S9HtMPw7ZEkOeNJ9on6r1jZ+yGdUWuYDnEOBAgtIggjguH9HWEczIGjsiZPE3JK1cL6TWO2hVwrg1rKecNfNz1YBe9xMNawAO56aqE5eyFGFuznOlzsdsuoOpxFU4d5PVZyKmQ69U7ODoNDvHgVp4TbVfGbExLzUJrszS5nYdlYW1I7EaszC2qo+l/a7agwoY4OY5rqwI0LXQ1hHIiVi+jbpW3C13MqkChWADidGOFmuI4XIPK+5bcdWNSoFtKjjXuPOPFNyn+yuw6fdCH4Mvq0m5sMZc1w1pzpTdy4Hf468NR2m21rnXcF0ePCrsFik3sWshXo/oy2ZTOHxVXEU2VKTAIFQB7QWtc50B1gYjTivP+kO0/wDu3udUZWBDBnpDKyzQLMgRwPMLs8X0yw52WcNgswGZrKr6gDH1A6XOc1oJ72WDwEBc880ciUUWjgmnwaXojyubjKQDWvexugAJBDm6jcC4ea8yr4dzHFrrOaS1065mktM/EFbPRjb5weJZWbcCz2j2mGxHjvHMLsemnQ4Yxox+A/MbUE1Kbe8XCxe1v6rQ5usieKtGsUt+Gc0raPMciVtNSVKWUkOBaRYh1iDwIK09h9Gq+LeG0GF3F5tTbzc/QeGq6XJJWSOt9DmEIxFasbMp04cd0kyJPgHFYOCZido4l7RUquaTUq9X1rhLM05GhzgB3gOQXU9JMXS2ZgTgaD81er/jvFiA4DMTwJHZA3AknnxnRPaPUYulUki+U/5XDKf5XLFam5/0WV0dPiujtdgh9PK4wA0EQ1os1ggxAWJtbAPp95pHxC9lxRp1qbHzN2jTjBjkuF6e4LLMA66rHis2onkm1aEvkjcNVmVcKF0G1adxP96rMe1UVTjZiXldGM/DhQmnC1n01WqUFNwNJlAtPFIWlWnUuSZkU9I7ILok81abR3pRhTuT0MLK2Y80qsjDFKnpkGxvqSibhRHxT2G69AgFRt1EaakeRKaHeKKAAxIKadKXMikFklEdpp5hWG1AHmTaHwROpEDTcqzHpxfCw42O9ijVIY0uOg5X1hMwPSGkHhxaTl00E8OKuVWMc0h+h1XJYugGuIa7MOIn6rmzScdkUikz3bo56bcDQotY6jVa4TJGVwJ11kEA6fFcvV2xgHYxlVzwW1Q6tUDAAadd7r0XvIHZAynMJvK8rCeCVy8lVtwevekHpBhqtamaFWnUY2k1nZcG5S0mRBAFyZtuXO4DaFPrGgkDM4NlxBa0EjtEg92Jk81wRemgraySS0oTim7PX8H0zxOGovwxfSr0H03sgvJyBzS05HwCBfukEcIXCUtqvAbkp0ZFM03Zmh+YluXre1o8jeNCCdVj4Wg6A8glskQN8R91sP6R0BScxuEaKpLYrGq8luVwJysEAZhLTrryU2k95I2nXBVw1R7H5rEZS05gHWczKSA4a3kHUWK0cLVNi8uaC4mWgEANEzpExv8AFZdPajSf8ET/AJif5Vmpteo+h+HcXBvWiqB7MhpZu3xC26SuIvszofw9Dq8xxcPInq+qqz/kByZA7fOYhT9GumNfCg1MPVLZLQ6i5rnsfLQ7MQGwI0kEG2sLgMQ1wguJ7UkCTxuIKhzp+JJrcm4Huo9MzHNmvhKT3AayY8n03EeZVDa3pjr1GmnQDKDSLPY4Et5dsCPFoELxmUQs2Z0HTbT2+Zs4Oce87MXGb3M6kk8VfG2sKKWfr3daBPUnD2ziYHXCpAGl8vKFxgpncClGHcfZK14kzaSPRdmemSrRYWw105SOzYObzLlHtj00YjENLX06MEz/AIcO8w5cI3ZtQ6Md5FDtnPGoWd2O0T4jbr3VXVP1CMvst8B/eqv4GuXsl2skWWM3BO4LY2dQLWEHir4E9RibtEhbyUb28lO4JhHiupomVo5JwCkjmUZRzWKCwDAnZUganBbSEw6pCeEJ0gLB8EoPJJm8U4LZkHFIlJQECYkoRKVAMAnOSBKQkxoZUZYrLq4EcFrFttVBUapySZtbDtlbAbUiR/Flq7O6CNqVAIsdxdE/vryUuwRGhHMLtdgCHhx0G8Tx5cv4UfDFKbRidNPRXQotYaAcHFoLhOaTF9bi6oYb0e0qGCrYquMxp03uDM3tGG0xlDd5cJM/dei9Mq4eG5XF8AAgmY8I3z5p2A2g6jhHOFEvcxhOkzG6/eIN9Vx9bFwwxcebL9LLVNpnzZUxDwMpJEHTSJ5blXLlr9KNoHEYqtWLQ01Hlxa2Yk6xN7m/xWRkRvW5tg15GhUpxLiIkqLKn02IQjZ6O7Ndi67aDibixgEgMBIAnQRP+6tVeiFQF8ewQCHCIldb6Htlk1313h0NZkZ2SRciTmi1hr4ro9tUWte+wEumCDf5tbLKl56POzdS45NMTyUbGO9v7re2N0Ra+7xbhx+K0qlKTu8/20sug2Qzs6R4LqlSjsi0ZPIqJ3dC6LsPIpthnaHVjt89dT4rjMJslvXENBAnQRIHAggXXq+AbDD2hMEC2lt4hcG61YmxEyfHzO9QwbtplOlhvJNlvaezmZWwNANLarlNq4USYXXV6zSycsGRMOkfuVzm1r6CPgujSdDic82hBN1Nm5qQhMJ8PJdMFSOaXJGXc/4TXX/sJx+Hkmk+CbERnx/hJPP+EH4Ib8FgZKHCP+Eo/vRNjkEo8AqCJAhIELQizlTg1CEwEhJlQhAC5UuRCECY4MSObzQhJjXABiZUp3QhTZpGzsOiHa+Y1XZ7BwTeuAiLm4189yEJrglM2OldFrXsaBqJLjLndm4uSVpbBAfhi0tbBkEAWuOGiELz/wD0foR+S/R/UZ4P092ayliDkESTN+ZXOYegC4A7ykQj2Ly9Q/F0QHEAQAYt5qxszCNdUaDoSAUIRHgJcnq3Q2kGMOW2WI5yDY8QptsViT4tnnrxN0IUv3nhZfrs5w97XetTA4pwt9/ohC65cHpdL6jq8HVPVi508rgWOoXIYxxFcgGI+M8zKEKOD1M6MXqY+tULmSTe24LC2le5v4oQup8lpcGVUao3MshCt7HE+SMMlMLUIWRjSxK1iRCQD8qf1YQhb9xC5IQhC0C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p>
        </p:txBody>
      </p:sp>
      <p:sp>
        <p:nvSpPr>
          <p:cNvPr id="6152" name="AutoShape 6" descr="data:image/jpeg;base64,/9j/4AAQSkZJRgABAQAAAQABAAD/2wCEAAkGBhQSERUUEhQWFRUVGBUVFBUUFxgVFBQUFRYVFBcUFxUXGyYeFxokGRYWHy8gIycpLCwsFR4xNTAqNSYrLCkBCQoKDgwOGg8PGikkHyQpKSopLSwsKSksLCwpKSwvKSkpLCwpKSkpKSkpKSkpLCwpLCkpLCwsLCwpLCkpLCwsKf/AABEIALQBGAMBIgACEQEDEQH/xAAcAAABBQEBAQAAAAAAAAAAAAAAAQIDBAUGBwj/xABCEAABAwIDBAYIBQIFAwUAAAABAAIRAyEEEjEFQVFhBhMiMnGRBxVCU4GSwdEUI1KhsWLwM3KC4fEWJJNDY3Ojsv/EABkBAAMBAQEAAAAAAAAAAAAAAAABAwIEBf/EAC0RAAICAQMCBQMEAwEAAAAAAAABAhEDEiExBFETIjJBcTNh8CNCgZEUUuEF/9oADAMBAAIRAxEAPwDn/WFX3tT53fdHrCr72p87vuq6JXvaV2OGyz6wq+9qfO77oG0Kvvanzu+6roRpXYCwdoVfe1Pnd90fj6vvanzu+6gSI0rsFlj1hV97U+d33R6wq+9qfO77qvKE9K7BZY/H1fe1Pnd902ptKqAT1lTQ+277qIBUtquikR+qB53+ixLSh7mp6wq+9qfO77o9YVfe1Pnd91Twr8zAf6QfopJTWlgWPWNX3tT53fdHrCr72p87vuq0ola0rsKyz6wq+8qfO77o9YVfe1Pnd91XSSjSuwWWfWFX3tT53fdINoVfe1Pnd91BKSUtK7BZZ9YVfe1Pnd90nrCr72p87vuq6E9K7BZY/H1fe1Pnd90esKvvanzu+6roRpXYLLHrCr72p87vug7Qq+9qfO77qukcUtK7DsnqbSqAT1tT53fdO9YVfe1Pnd91k7Wf+UeZH3+itNqy0HjB81ny29gLnrCr72p87vuj1hV97U+d33VeUi1pXYVlj1hV97U+d33R6wq+9qfO77quiUaV2Cyx6xq+9qfO77o9YVfe1Pnd91VlLKKj2Cyx6wq+9qfO77o9Y1fe1Pnd91WJRKNK7BZZ9YVfe1Pnd90KskRpXYLHpU1LKLAAnSmJUAORKahMdCyiUiEhEOMfDCd+7zWTXxjqwgDulxP0C3/wzXsdnExljkS6OKg6K0KPWHrnmmxzql2sDrNDYETcG64M+SpNF4R2Rl4PFnqw0atJ8LgmFrUqkgHkFWwuEZkeSJiq/LI1blBH1VlrABA8fCbx5Qngy3KvsLJGkPlASIXcRFlEpJSFOwHShNKVFiBCQolKxiyhJKJTsBVX2hUim7wjzU0qLGNBY6Ru4LGSVRY4rcxsVjjVhoEZdTMyYTmbQOQMiC0iTO4FRsdlc8gakAaaKeg0FzyRbsRobkwVweIy2lcG0DKCmMsE8L0Yu0Qa3CUkpCUFyLChHOv5/RLKpV8U5ru60zYG/jfgrVNxjtQDy/3WVJMdD0SkJQtCCUqalQA5EpJSys2OhUSkQgKFSpAiUWAqREpAUWMlDZY/W2XQkTffCynV2NDSGjvEWc+1pnxWh11nAf03OmulkmHdTiHjNEgAPqDh/SvMzP8AUZ0Q9I2nUY6nYaOM9p3Mfwq2z3vMiATJPe3HSIBlWcgi0dp3F0xeBdtlt4ynTw7w0sLjlY4EPLdRO6VnFJqVR5Ca23KA2bWmMjJMR2+Ons7zbmbapX7LrNaXua3KLS12bWw9nSd/Iq2zaVHfQcdNMRUBtfhxuozj6JEdQbxbr6kW+C6bzk6gVxs2sYytaQRIOYi2kxl428U0YGrBszh3jrIEd3jbxsp/xlL3J/8ANU8vO6Di6XuT/wCap4ovP+UHkIW4Cpq4MjfDieX6f1W1W7/09hxgn13Yj8xoimwCA+pBIBFzB4rFOKp69UZ51Xn+ed0gq0iDNEm1vzXwLibRe30WJRzyadm4ygk1RUNOoAHFrIO/MeMcONlAa7uDPm1/ZXjUp+7/APsf/CYeq90Pncq/q/lGPKRBr4bIb2u7cxrFzHFSVMJVAJIpwNe07iB+niQE4Op2/KFv63J9OpSkTSBFpGd4kTcTNk/1vyheQTD7MrVBLQyDaxcdDBFm8YHiQEzamy6tIEV2hvZlovJMgHUDQyDwIIUtStTk5aQAmwL3mBMgTN1TxhDgYbBAmxc7fzKnPxqdvY0tHsjMLQZgARxBg8hxKkpAQZAN7WOghT4am322B9tCypre9tUrgO0WtA0gZX2Bi0kclzaipYZoEqgwtcERoRaPqpyvUi/Kjlktxjjy470lSwkCeU+eqRzhMfdOIsfBabBGaGFwzG1xbgCORWiKYWNWxBAcb99wb3TEATK1sJWzMaeIE+KlBqzTJGhOTUqqZCUqbKEAPlLKbKUFIBZRKREpALKJQkLo/v8AuUAOlD2mPhPONxPAfyrFDBkkCMziJyaxp3uIk33BWMTSbBAIdla5xcPacHNbPPWBuEKbneyHRV2ZTGYg6mInx4LoPwDZjrALttIsXnK0XdeYP0BWVsDBdbXYwGJncHabodZd8zoqJjM3gYw9A+Oo/deZ1clGZ04l5TlMVg2hkhwdDomR3pLSLHcR4+Cyds1ZqX9lrG25Cfr+y7XbHRkCi9zXjs8KVFptulrbLg8d3z4N/wDyE+iac7DN6SCUJCghescwqRBSJoQqJSShOxCpESgpWAEpU2UBFgxylwTgH3iC1wvpuKgJU+zqOeqGyRIdpE6TvspZvps3j5RLiMQyM2doEkQC3QfvvVb8S3JU7TTHGDcRpyv+yuVsLltmqE3/AEa/KqNUfl1O07u78vH/ACryVwdRVrYaQCLOACdRqSBNidOB+x5KWk7sieAV0U2ZWgtBL2SZJALs7hM6B0CJ03HiPW9NNHKzAq1z1mUA2i5iLxz5q3B3xpP++qqYmjFRzgDAeG9rvtjJ2XD9p5FXonnaPgf+EQd2DMSpGUuscz3/AMmDzWhsxv5bY8eepHHks04VpbAMQLDiZP0TsNhQLl7gdw3Hh/fNSi2madG2yd5GvxUkprShdJgVCRCBEiSVjDar3WgDwuSq7sc+LgDw/wCVHxV7GtLOhCcsWjhqzhmh8EgAgEydwHFa+Dw7AAaj3u72YNLbuZrTaHazpKPGQUT0cO9/dbPPdA1PhzV7BYUeyAX37b+42BOd0iI1hu+/JQDaADRLoaW1ZbDQ7K0Xpi8CBv3md4CoM23LbDKxza/Zad0DXjr+yx4moaRtnEtAqCnBzMqS8gBxIyiRGm/lfRZ9OsII35XCPFzD9llux7hTOUESyrc7rt04LK/EkNBm/bvN+8wo1pcDSO+6Fu/72lvubSBu4khes4mtVh2QQZpxNWmLBzy/2rWLbb1456Ltpzj6OaCAHAk3kkAXHiQvoEPZNw3UDdMmdfJcHUNSyfwi8NonO7bxBOGr5gPbI/MpmG5nEe1bs7l4rirvPw/hfQ+12AYesYFqdQ6Dc0r50zSG3ElgPyi/8Fb6RaZszldxGlBKY2qDPiQiV6iZAdKRNLkjqkapiHolRh6j/FCYQBPKAVEao4hJ1o4hKwomKRND0nW2J4RPxsEwofKt7KdFZumju8QBpxKpsePutzo3hoxdAzLagqlsjc3My/xaVDPJKDNwW6DF1nGmWtc0G/8A6g1zTeOSo4qrmp1ZI0JHbB1y28wV1m1Q1jHPcBYk6wT2oueHwWDtKq1tOoBfskTGt2687k/FeTGWyOlo58vhkjgPoq+KxsdWXZoyx2BJgPcdPikrYpobc6x9FUq17Dlb95+q9aUuDmSE9Yi5yvzWLpvOVzY8IAEHUSeKedsl5kUw0mzspsT+rLu+CpCoJdfvD/dMwzIfJt4cCFHjgdFhmKmBwG4J9HEX7Mz4KtnYPa43j4JH12jQzuT1MKOhpvBAg+X7py51ldrR2XRyE66qwNuAAAkn+oBWWVe5nSbTikULawLJkGQkW3IEhtDYT4vUpi5HfAiAM01CMtswETcmBKs0tm02BssfEmTnAeYy5YBEMaZPgBrOsdXa3YAeasNcZcMgcSWtEO3QIEeJUQ2hRLWNcazgxznAF7Zl7Wh89k2lrY/1arh3Nlw4gNDHCoZJqhuUiWgBuZrb9kARGupOqrHaRLKRH/vibycrWlvhBM7pkplPF4cBrYqdguI7bZlzQ18nJeSBHC+sqy2lSbRpvNKr1eao1jusaO1laKrZyc2kcOadB8mc18sYSSSRidde4I/lI0xTp824geYYtfZ2Ep1uxToufka58Gs1kNygVDmcADJggaiEuNw1OgRTrUDLROUVw7KHtBdJZI7UNMTaOaVew7MEVj1LeDhW/YtUD2/ltP8A8n8tXY7L2VTr0yWYUOZTsc2IyAEglwlzhmzZZgTGXmquN6PSaWWnTbTLqbS1tdtR01RmBgPLu0LnhG5DdAZ3Q3GupYlrm3NgATAkuaAvTNkel3EOnNQpuAOWXvcHZp3uDT+qNLALzrbOy3YSsWZSx7DoTpo4Eg+CyX7TqAiHRBBAAAEjTMAId8VBrW7RRNLZns2N9Kld1Ko12Ea2espOisTk0bmgs7U5xpGi83dicNlphznh4o12mGyA9zSKRF7i7pjgFjUcbUdMvcZub6kmZ8VuUujz3tb2QC5ocCSbA6ExeNYWoQakkuWKU0otvgwKeKI0UrMcQF1FLYWFpACq5rjIaTcDMToYJjhdaA6O4Vxyta1ruye00kGbjUgSfGdy9FYprba/lHE+ohzvXwcN+LdzSOrEm5XZ7X2SzCAXYKbnBo7BBm5OcTE6CAbg7iIWGzHYcEyGOIaRLaIPaLTFnEaOi86KDlJbNFouMlaMXrolFTEAiIGut53W1iLTxur42lS1LGgCDPVs485n6rObtRxceqpNdr32NIgxu0CTmaSTJW42Cey0y2LzY/rEHvftyUbsRIA3Cf3N1PSxtYOBOGoPgzl6sCdLa8t3Eqxg9oUqhyuZTpuGrXUzMnWIFoAtPFZ8R8DpGeK/93Tg8xmvHHn47tF0VDZjHQclCHEg90FpJgm7hIa2Da8mySphMoc38OyZgAMORxccoymYJABdbTMtuTEqbpHPCvG8rvsJ0kwVKnQLOsc+jQNOXNy/mPq9Y494yO05vkufrbMpA9sMEmzWggGYEambqxj9nmmAHjIHAEQYEHQyuTLmi/LuejDoppbtJ9m9xm1OmD3AtAe2STq0xJmwEgWItKzau189OoDIMTc6yRaFR2pshzBLRLddIIHGN45hWcP0ezYSpiXVGDIWNbTkF78xDZjcBIvvQlD2OfLCeN1JGQ+N4/1FOJkXuBeI5zbionm0TO+Z47lGA7ib2XTZzjzSA9mN8kaJ9KrqSbboCfQzGS64NgFKYGghP7isj/Et/sFNOIH78FOSoC2MxO4iPCyASsY/FCP9vCVBWc0kTvPDcpH0zkHE2+yrYgyTyMLEnRpGphaZLBkIjQDfa8IVbZWKIc0ASMwJBdlaeRIIgGI1HihCyGlGy3j9nhkAElxJAEbt3x1ty5q2ej5hkEuc5oMAQGuPskk3tvA3fFDtmsI7t54u04apfVrI7o+JJ+qNDMWVcZsp1KpDHZgbZrNk7wAT5clWrF4AlstuJgEZhdzQR8PNag2c39DfJTtwogQALnQLWj7hZh4epUnssDovdoOm9Oruq6FmXkGhut5gfytynh09uH5rXhruZ1GPhMLiMpqMpksBDXOyy0O1AM8pWjsOtWGKoOqCGCrTLrAAAOB3aACVdZShpHFQMpS4N0kgZuE7/gsvEqY9Tsu+kTbgxGMrVKYlpcAHxGZrQ1oMeIPwXIE8Vu7a6MuZiHUqVQ1AIhxbkJkAmWyYM80+h6PcY/Ro+YLmi1BJFKbKOxGl1VjQ0OJMAHSTx5LuNvHqsO5rHjPlhxntCMoBPAEWHIRZUui/Quvh8XTdXywRUygOntAD6Eqv0q2Tle4trveamZzm5QwNdm7gucwAi66oz04tUOW6/g5nF5MumXCV/wBnNCpiILWS1skgNgfGdf3TWYOq/vOPGSc1/NatFtlYZhwd8KqjFbs1ub3RDH9cPweLPWNqDLTfo4ECQ2eNpadZC5HafRh9CtUpvfOUkTHeGod8QQfiut/6bc0YaphS6tUec+Rre0w03giYNmmDcwLLpunnQavia3WUAy9MNOZ4YczS7lwIusZOpxRVyfBKOOcclRWzPGaWF62oW+wzX+py06WCa0yJ8/otR3Q7E4On+fSc2SSXCHs4DttJA03qAUDw+iOnljlHUnZ0TUlsQpmLwXXNtas0TSfMEkX6tx3zBjgYGhU7qUax5p+Ew73vDabS957rWgkmOQV8mmUWmSvTuUMBi+sYHb9HeI/ufit/CUBSodc4XfZgOkXjzgk/BQdGuh1avVxdJjQx1J/aa90ZXvzgNsDoWmY4LpulfRmsynSDWFzKbe0WdoNIDRJAvoNYXDLKp6YN/J29NlxYnOdrUl5fl+/8HG1Xl5lxJNuW+f5Wz056RU6rMM2n2jToBtQwIzyJAOrogzNu0sOq06AaqHpD0ebQo0qoqF2eA5rhBa+5AEaiAn1Ci5RonBydtj+j+0M7jSeTBH5ZJsx82b/lMxCqbdwZaSQSQZLQbZdJHnKxeuLTImLEbjYgrsdssDxRJuHl07p7E/yo+maa9ztxvxcM0/2q1/e5xrsSeXxv/srGzMW4vOaDAkAwBIIhXMTs6mNG/wAqo7CNGkj4q9SZw7GtUwYqEHMGSBYQRc3MzzWPijlBg743eaR7i2CNyrVHybo4ETspjWb/AFRVOoB1H72VYvRnQpAW6zBDY4ibplSk2dLQfOVXDkj3IbETUapY7eG+cc0KMnsg+IQgZ1OZGZMNQJWHMQAC4kwAGkkk7gALrudEKY4uS5yqFLaQc4NDSSQ628ETYgaaKCptoD2P3tCm8kDWhmt1h4pRU5lZdLa4c1xynszbjp5apo2sI7t82XW2oT1xFpZssdPZEkmwAEkk2AEJmcA+Cza20XBpLCWODw0EG8Sb8kzaG0XMcA0iCJ0m88VlzS3NKLZ0WExoD8x84+kLqKnSdtOhUcyC9rSWhwMEjiBu+K872RtAveQ4iw4QNeK3cQ0GjUgeyZIcYA8N65MsIy3KxbWx1uytu9dXomoGMgnt5iGw6m5sHNxOUDnCodNtndTiSCIDxnadxB18nT5hQbBwzalFkjVoGtuHDkvQG4GljqHUYmxbBpVRALToLn2t0HvCN6t5YxSXBzSclk1L4Z5UwDitHYWwXYqsKTHZTq4wTlYCMzvI24kha20vRZjKTj1bW1m7nMcGujmx5EfCV1XQHolXoYbEOc3qsRVOSmX3yNa3su7M2zuc74BT6jLWNvG9y+NW9yXZ2KZSr08HgmA5TNeqe1DWd6SO+/dJsCYA3DmenPSWp+Nc2jWe1tKGFrHkNLxJeYFiZJHwWptHaOH2Rh3UcM7rcXU79Uwch/U6LCJJDOJkry98kkkkk3M6knUnmpdN0kIxd73zfv8AcMk7lZ2HRj0jVqVR9DGE1mAwS4DrAxwEOFgKjbix1Dgr3THopTpsGKwzgaFQt7LQS1uaYc07mmAI3ExyXC1GGpldnitTAbTc6Cx9MT+U/gLwN0EgxYrq+jHTGizCV8Fjs1EPa7qszXOa1zgSQHAE5c4a4GN5uovD/jzUobd+zLKetUzI2PskYjEMo5wwvJAcWl14JAhvhqu02hj6Gx6fUUA1+ILQ+vUcNBEyfH2WaCQTrfO9E1Kn12IrlzX9RRmxmC/MXeHZYR/qXA4/F1cVUfVqy1tRxqEOs+oSZFtzRYDw37uuUtbpHLKF8k2z9pVSalXrHtdWeajsri2SSTJyxvJheqs27VGEpYmmTUY0A1Wu1c2MryHaggieGtl5CBzXWdCOl/4R5ZV7dF+oGrD+trTrwI3p5cC0quUVxuG8ZLZm70q2FRr4c47C6a1GNAg9oBziPZc3eBrr48N0vxD6lGnTbTe5jYLniDmcN0Tmhs8NeC9j6NbKw35z8NVFTDVx26TYc1lQyCW72S0wWEbhHBed4v0WYyoS17qbWz3s7nHKNIAbOkWkKOtNU3wUwYpRTgt+xwGysG6sWMAJe4xfx3/ALrekWx2OaxudoFECWHMHOzBoaWuFjvJHBb2F6O4fZ1I9WRVrPBBeYMAGCYB7LAbRqTbw5vF1HOcXOu53eMRJ0mNBbh91uENck2tlwdUpLBhcE7lLn7Jf9OcrU2trBpaS2BIBMyZFj5KtjcOab3Nv2SRztxCbt6rFXf3W/VUfxh/UZ5qjlUjgJi4qm91ypHYgnemF/gptjRGSmkqWRyTCkMJRqlSpiJKYsRykfC6EUzBCFoDexO1g5zchjvNMyLGN50BgrYp4inA/NbI3teG+V1yY2Kf1HfpyUvqT+oqqc026G37WbtSqxtenlJMTFRtUDJmkEW4gKv8AgMOajmEEN16zrBB5C3ErFOyTI7RTvVPZnOZmMsbomdVlyf8AqCZtYXZ2HJcJywYk1AcwG8SN4UdPB4dzHEktjtR1jCSeAMWWU7Y3ZaRVJJzZmwezBgX3yOCMTsbLGWrnlrSbEQ4i7SCdx80tb7BSNkU8O9oLqmUiOzmaRIGvduTvnVTYr8DlIfiHvgvI/KNy1vY0NpJLTwEG+iwMV0fc1xa1+cWgxF3CdJV7BdAq1VmZhaf8a15/JYX66dqIEkXSeR0tgrchf0gAIDe6ALTEEbp1iFIekDj2BEOGW5lxnwssRuznHctHZGzy2pmdE+yOLjZNOUtgtI9S9HtMPw7ZEkOeNJ9on6r1jZ+yGdUWuYDnEOBAgtIggjguH9HWEczIGjsiZPE3JK1cL6TWO2hVwrg1rKecNfNz1YBe9xMNawAO56aqE5eyFGFuznOlzsdsuoOpxFU4d5PVZyKmQ69U7ODoNDvHgVp4TbVfGbExLzUJrszS5nYdlYW1I7EaszC2qo+l/a7agwoY4OY5rqwI0LXQ1hHIiVi+jbpW3C13MqkChWADidGOFmuI4XIPK+5bcdWNSoFtKjjXuPOPFNyn+yuw6fdCH4Mvq0m5sMZc1w1pzpTdy4Hf468NR2m21rnXcF0ePCrsFik3sWshXo/oy2ZTOHxVXEU2VKTAIFQB7QWtc50B1gYjTivP+kO0/wDu3udUZWBDBnpDKyzQLMgRwPMLs8X0yw52WcNgswGZrKr6gDH1A6XOc1oJ72WDwEBc880ciUUWjgmnwaXojyubjKQDWvexugAJBDm6jcC4ea8yr4dzHFrrOaS1065mktM/EFbPRjb5weJZWbcCz2j2mGxHjvHMLsemnQ4Yxox+A/MbUE1Kbe8XCxe1v6rQ5usieKtGsUt+Gc0raPMciVtNSVKWUkOBaRYh1iDwIK09h9Gq+LeG0GF3F5tTbzc/QeGq6XJJWSOt9DmEIxFasbMp04cd0kyJPgHFYOCZido4l7RUquaTUq9X1rhLM05GhzgB3gOQXU9JMXS2ZgTgaD81er/jvFiA4DMTwJHZA3AknnxnRPaPUYulUki+U/5XDKf5XLFam5/0WV0dPiujtdgh9PK4wA0EQ1os1ggxAWJtbAPp95pHxC9lxRp1qbHzN2jTjBjkuF6e4LLMA66rHis2onkm1aEvkjcNVmVcKF0G1adxP96rMe1UVTjZiXldGM/DhQmnC1n01WqUFNwNJlAtPFIWlWnUuSZkU9I7ILok81abR3pRhTuT0MLK2Y80qsjDFKnpkGxvqSibhRHxT2G69AgFRt1EaakeRKaHeKKAAxIKadKXMikFklEdpp5hWG1AHmTaHwROpEDTcqzHpxfCw42O9ijVIY0uOg5X1hMwPSGkHhxaTl00E8OKuVWMc0h+h1XJYugGuIa7MOIn6rmzScdkUikz3bo56bcDQotY6jVa4TJGVwJ11kEA6fFcvV2xgHYxlVzwW1Q6tUDAAadd7r0XvIHZAynMJvK8rCeCVy8lVtwevekHpBhqtamaFWnUY2k1nZcG5S0mRBAFyZtuXO4DaFPrGgkDM4NlxBa0EjtEg92Jk81wRemgraySS0oTim7PX8H0zxOGovwxfSr0H03sgvJyBzS05HwCBfukEcIXCUtqvAbkp0ZFM03Zmh+YluXre1o8jeNCCdVj4Wg6A8glskQN8R91sP6R0BScxuEaKpLYrGq8luVwJysEAZhLTrryU2k95I2nXBVw1R7H5rEZS05gHWczKSA4a3kHUWK0cLVNi8uaC4mWgEANEzpExv8AFZdPajSf8ET/AJif5Vmpteo+h+HcXBvWiqB7MhpZu3xC26SuIvszofw9Dq8xxcPInq+qqz/kByZA7fOYhT9GumNfCg1MPVLZLQ6i5rnsfLQ7MQGwI0kEG2sLgMQ1wguJ7UkCTxuIKhzp+JJrcm4Huo9MzHNmvhKT3AayY8n03EeZVDa3pjr1GmnQDKDSLPY4Et5dsCPFoELxmUQs2Z0HTbT2+Zs4Oce87MXGb3M6kk8VfG2sKKWfr3daBPUnD2ziYHXCpAGl8vKFxgpncClGHcfZK14kzaSPRdmemSrRYWw105SOzYObzLlHtj00YjENLX06MEz/AIcO8w5cI3ZtQ6Md5FDtnPGoWd2O0T4jbr3VXVP1CMvst8B/eqv4GuXsl2skWWM3BO4LY2dQLWEHir4E9RibtEhbyUb28lO4JhHiupomVo5JwCkjmUZRzWKCwDAnZUganBbSEw6pCeEJ0gLB8EoPJJm8U4LZkHFIlJQECYkoRKVAMAnOSBKQkxoZUZYrLq4EcFrFttVBUapySZtbDtlbAbUiR/Flq7O6CNqVAIsdxdE/vryUuwRGhHMLtdgCHhx0G8Tx5cv4UfDFKbRidNPRXQotYaAcHFoLhOaTF9bi6oYb0e0qGCrYquMxp03uDM3tGG0xlDd5cJM/dei9Mq4eG5XF8AAgmY8I3z5p2A2g6jhHOFEvcxhOkzG6/eIN9Vx9bFwwxcebL9LLVNpnzZUxDwMpJEHTSJ5blXLlr9KNoHEYqtWLQ01Hlxa2Yk6xN7m/xWRkRvW5tg15GhUpxLiIkqLKn02IQjZ6O7Ndi67aDibixgEgMBIAnQRP+6tVeiFQF8ewQCHCIldb6Htlk1313h0NZkZ2SRciTmi1hr4ro9tUWte+wEumCDf5tbLKl56POzdS45NMTyUbGO9v7re2N0Ra+7xbhx+K0qlKTu8/20sug2Qzs6R4LqlSjsi0ZPIqJ3dC6LsPIpthnaHVjt89dT4rjMJslvXENBAnQRIHAggXXq+AbDD2hMEC2lt4hcG61YmxEyfHzO9QwbtplOlhvJNlvaezmZWwNANLarlNq4USYXXV6zSycsGRMOkfuVzm1r6CPgujSdDic82hBN1Nm5qQhMJ8PJdMFSOaXJGXc/4TXX/sJx+Hkmk+CbERnx/hJPP+EH4Ib8FgZKHCP+Eo/vRNjkEo8AqCJAhIELQizlTg1CEwEhJlQhAC5UuRCECY4MSObzQhJjXABiZUp3QhTZpGzsOiHa+Y1XZ7BwTeuAiLm4189yEJrglM2OldFrXsaBqJLjLndm4uSVpbBAfhi0tbBkEAWuOGiELz/wD0foR+S/R/UZ4P092ayliDkESTN+ZXOYegC4A7ykQj2Ly9Q/F0QHEAQAYt5qxszCNdUaDoSAUIRHgJcnq3Q2kGMOW2WI5yDY8QptsViT4tnnrxN0IUv3nhZfrs5w97XetTA4pwt9/ohC65cHpdL6jq8HVPVi508rgWOoXIYxxFcgGI+M8zKEKOD1M6MXqY+tULmSTe24LC2le5v4oQup8lpcGVUao3MshCt7HE+SMMlMLUIWRjSxK1iRCQD8qf1YQhb9xC5IQhC0CP/9k="/>
          <p:cNvSpPr>
            <a:spLocks noChangeAspect="1" noChangeArrowheads="1"/>
          </p:cNvSpPr>
          <p:nvPr/>
        </p:nvSpPr>
        <p:spPr bwMode="auto">
          <a:xfrm>
            <a:off x="63500" y="-836613"/>
            <a:ext cx="2667000" cy="1714501"/>
          </a:xfrm>
          <a:prstGeom prst="rect">
            <a:avLst/>
          </a:prstGeom>
          <a:noFill/>
          <a:ln w="9525">
            <a:noFill/>
            <a:miter lim="800000"/>
            <a:headEnd/>
            <a:tailEnd/>
          </a:ln>
        </p:spPr>
        <p:txBody>
          <a:bodyPr/>
          <a:lstStyle/>
          <a:p>
            <a:endParaRPr lang="it-IT" sz="3200" dirty="0"/>
          </a:p>
        </p:txBody>
      </p:sp>
      <p:pic>
        <p:nvPicPr>
          <p:cNvPr id="6153" name="Picture 2" descr="U:\Giunta\Utenti\Servizio07\GDM 2012\jack-lang-marche.jpg"/>
          <p:cNvPicPr>
            <a:picLocks noChangeAspect="1" noChangeArrowheads="1"/>
          </p:cNvPicPr>
          <p:nvPr/>
        </p:nvPicPr>
        <p:blipFill>
          <a:blip r:embed="rId2" cstate="print"/>
          <a:srcRect l="2612" r="11940"/>
          <a:stretch>
            <a:fillRect/>
          </a:stretch>
        </p:blipFill>
        <p:spPr bwMode="auto">
          <a:xfrm>
            <a:off x="4336026" y="3717925"/>
            <a:ext cx="4807975" cy="3140075"/>
          </a:xfrm>
          <a:prstGeom prst="rect">
            <a:avLst/>
          </a:prstGeom>
          <a:noFill/>
          <a:ln w="9525">
            <a:noFill/>
            <a:miter lim="800000"/>
            <a:headEnd/>
            <a:tailEnd/>
          </a:ln>
        </p:spPr>
      </p:pic>
      <p:pic>
        <p:nvPicPr>
          <p:cNvPr id="6156" name="Picture 12" descr="U:\Giunta\Utenti\Servizio07\GDM 2012\800px-Palazzo_Ducale,_Urbino.jpg"/>
          <p:cNvPicPr>
            <a:picLocks noChangeAspect="1" noChangeArrowheads="1"/>
          </p:cNvPicPr>
          <p:nvPr/>
        </p:nvPicPr>
        <p:blipFill>
          <a:blip r:embed="rId3" cstate="print"/>
          <a:srcRect l="4640" r="-1056"/>
          <a:stretch>
            <a:fillRect/>
          </a:stretch>
        </p:blipFill>
        <p:spPr bwMode="auto">
          <a:xfrm>
            <a:off x="0" y="3716593"/>
            <a:ext cx="4434349" cy="3141407"/>
          </a:xfrm>
          <a:prstGeom prst="rect">
            <a:avLst/>
          </a:prstGeom>
          <a:noFill/>
        </p:spPr>
      </p:pic>
    </p:spTree>
    <p:extLst>
      <p:ext uri="{BB962C8B-B14F-4D97-AF65-F5344CB8AC3E}">
        <p14:creationId xmlns:p14="http://schemas.microsoft.com/office/powerpoint/2010/main" val="2565391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 y="1036741"/>
            <a:ext cx="9143997" cy="1708160"/>
          </a:xfrm>
          <a:prstGeom prst="rect">
            <a:avLst/>
          </a:prstGeom>
          <a:solidFill>
            <a:srgbClr val="002060"/>
          </a:solidFill>
        </p:spPr>
        <p:txBody>
          <a:bodyPr wrap="square" rtlCol="0">
            <a:spAutoFit/>
          </a:bodyPr>
          <a:lstStyle/>
          <a:p>
            <a:pPr algn="ctr"/>
            <a:r>
              <a:rPr lang="it-IT" sz="1500" dirty="0" smtClean="0">
                <a:latin typeface="Arial Black" pitchFamily="34" charset="0"/>
                <a:ea typeface="Verdana" pitchFamily="34" charset="0"/>
                <a:cs typeface="Verdana" pitchFamily="34" charset="0"/>
              </a:rPr>
              <a:t>Marche </a:t>
            </a:r>
            <a:r>
              <a:rPr lang="it-IT" sz="1500" dirty="0">
                <a:latin typeface="Arial Black" pitchFamily="34" charset="0"/>
                <a:ea typeface="Verdana" pitchFamily="34" charset="0"/>
                <a:cs typeface="Verdana" pitchFamily="34" charset="0"/>
              </a:rPr>
              <a:t>Endurance </a:t>
            </a:r>
            <a:r>
              <a:rPr lang="it-IT" sz="1500" dirty="0" err="1" smtClean="0">
                <a:latin typeface="Arial Black" pitchFamily="34" charset="0"/>
                <a:ea typeface="Verdana" pitchFamily="34" charset="0"/>
                <a:cs typeface="Verdana" pitchFamily="34" charset="0"/>
              </a:rPr>
              <a:t>Lifestyle</a:t>
            </a:r>
            <a:r>
              <a:rPr lang="it-IT" sz="1500" dirty="0" smtClean="0">
                <a:latin typeface="Arial Black" pitchFamily="34" charset="0"/>
                <a:ea typeface="Verdana" pitchFamily="34" charset="0"/>
                <a:cs typeface="Verdana" pitchFamily="34" charset="0"/>
              </a:rPr>
              <a:t> ambasciatore delle Marche e del Made </a:t>
            </a:r>
            <a:r>
              <a:rPr lang="it-IT" sz="1500" dirty="0">
                <a:latin typeface="Arial Black" pitchFamily="34" charset="0"/>
                <a:ea typeface="Verdana" pitchFamily="34" charset="0"/>
                <a:cs typeface="Verdana" pitchFamily="34" charset="0"/>
              </a:rPr>
              <a:t>in Italy </a:t>
            </a:r>
            <a:endParaRPr lang="it-IT" sz="1500" dirty="0" smtClean="0">
              <a:latin typeface="Arial Black" pitchFamily="34" charset="0"/>
              <a:ea typeface="Verdana" pitchFamily="34" charset="0"/>
              <a:cs typeface="Verdana" pitchFamily="34" charset="0"/>
            </a:endParaRPr>
          </a:p>
          <a:p>
            <a:pPr algn="ctr"/>
            <a:r>
              <a:rPr lang="it-IT" sz="1500" dirty="0" smtClean="0">
                <a:latin typeface="Arial Black" pitchFamily="34" charset="0"/>
                <a:ea typeface="Verdana" pitchFamily="34" charset="0"/>
                <a:cs typeface="Verdana" pitchFamily="34" charset="0"/>
              </a:rPr>
              <a:t>nell’area </a:t>
            </a:r>
            <a:r>
              <a:rPr lang="it-IT" sz="1500" dirty="0">
                <a:latin typeface="Arial Black" pitchFamily="34" charset="0"/>
                <a:ea typeface="Verdana" pitchFamily="34" charset="0"/>
                <a:cs typeface="Verdana" pitchFamily="34" charset="0"/>
              </a:rPr>
              <a:t>del </a:t>
            </a:r>
            <a:r>
              <a:rPr lang="it-IT" sz="1500" dirty="0" smtClean="0">
                <a:latin typeface="Arial Black" pitchFamily="34" charset="0"/>
                <a:ea typeface="Verdana" pitchFamily="34" charset="0"/>
                <a:cs typeface="Verdana" pitchFamily="34" charset="0"/>
              </a:rPr>
              <a:t>Golfo</a:t>
            </a:r>
          </a:p>
          <a:p>
            <a:pPr algn="ctr"/>
            <a:r>
              <a:rPr lang="it-IT" sz="1500" dirty="0" smtClean="0">
                <a:latin typeface="Arial Black" pitchFamily="34" charset="0"/>
                <a:ea typeface="Verdana" pitchFamily="34" charset="0"/>
                <a:cs typeface="Verdana" pitchFamily="34" charset="0"/>
              </a:rPr>
              <a:t>Il </a:t>
            </a:r>
            <a:r>
              <a:rPr lang="it-IT" sz="1500" dirty="0">
                <a:latin typeface="Arial Black" pitchFamily="34" charset="0"/>
                <a:ea typeface="Verdana" pitchFamily="34" charset="0"/>
                <a:cs typeface="Verdana" pitchFamily="34" charset="0"/>
              </a:rPr>
              <a:t>P</a:t>
            </a:r>
            <a:r>
              <a:rPr lang="it-IT" sz="1500" dirty="0" smtClean="0">
                <a:latin typeface="Arial Black" pitchFamily="34" charset="0"/>
                <a:ea typeface="Verdana" pitchFamily="34" charset="0"/>
                <a:cs typeface="Verdana" pitchFamily="34" charset="0"/>
              </a:rPr>
              <a:t>residente </a:t>
            </a:r>
            <a:r>
              <a:rPr lang="it-IT" sz="1500" dirty="0">
                <a:latin typeface="Arial Black" pitchFamily="34" charset="0"/>
                <a:ea typeface="Verdana" pitchFamily="34" charset="0"/>
                <a:cs typeface="Verdana" pitchFamily="34" charset="0"/>
              </a:rPr>
              <a:t>del Consiglio dei Ministri Mario Monti, in visita </a:t>
            </a:r>
            <a:r>
              <a:rPr lang="it-IT" sz="1500" dirty="0" smtClean="0">
                <a:latin typeface="Arial Black" pitchFamily="34" charset="0"/>
                <a:ea typeface="Verdana" pitchFamily="34" charset="0"/>
                <a:cs typeface="Verdana" pitchFamily="34" charset="0"/>
              </a:rPr>
              <a:t>di Stato, </a:t>
            </a:r>
            <a:r>
              <a:rPr lang="it-IT" sz="1500" dirty="0">
                <a:latin typeface="Arial Black" pitchFamily="34" charset="0"/>
                <a:ea typeface="Verdana" pitchFamily="34" charset="0"/>
                <a:cs typeface="Verdana" pitchFamily="34" charset="0"/>
              </a:rPr>
              <a:t>ha consegnato </a:t>
            </a:r>
            <a:r>
              <a:rPr lang="it-IT" sz="1500" dirty="0" smtClean="0">
                <a:latin typeface="Arial Black" pitchFamily="34" charset="0"/>
                <a:ea typeface="Verdana" pitchFamily="34" charset="0"/>
                <a:cs typeface="Verdana" pitchFamily="34" charset="0"/>
              </a:rPr>
              <a:t>al </a:t>
            </a:r>
            <a:r>
              <a:rPr lang="it-IT" sz="1500" dirty="0">
                <a:latin typeface="Arial Black" pitchFamily="34" charset="0"/>
                <a:ea typeface="Verdana" pitchFamily="34" charset="0"/>
                <a:cs typeface="Verdana" pitchFamily="34" charset="0"/>
              </a:rPr>
              <a:t>Primo Ministro </a:t>
            </a:r>
            <a:r>
              <a:rPr lang="it-IT" sz="1500" dirty="0" err="1" smtClean="0">
                <a:latin typeface="Arial Black" pitchFamily="34" charset="0"/>
                <a:ea typeface="Verdana" pitchFamily="34" charset="0"/>
                <a:cs typeface="Verdana" pitchFamily="34" charset="0"/>
              </a:rPr>
              <a:t>Sheick</a:t>
            </a:r>
            <a:r>
              <a:rPr lang="it-IT" sz="1500" dirty="0" smtClean="0">
                <a:latin typeface="Arial Black" pitchFamily="34" charset="0"/>
                <a:ea typeface="Verdana" pitchFamily="34" charset="0"/>
                <a:cs typeface="Verdana" pitchFamily="34" charset="0"/>
              </a:rPr>
              <a:t> </a:t>
            </a:r>
            <a:r>
              <a:rPr lang="it-IT" sz="1500" dirty="0">
                <a:latin typeface="Arial Black" pitchFamily="34" charset="0"/>
                <a:ea typeface="Verdana" pitchFamily="34" charset="0"/>
                <a:cs typeface="Verdana" pitchFamily="34" charset="0"/>
              </a:rPr>
              <a:t>Mohammed Bin </a:t>
            </a:r>
            <a:r>
              <a:rPr lang="it-IT" sz="1500" dirty="0" err="1">
                <a:latin typeface="Arial Black" pitchFamily="34" charset="0"/>
                <a:ea typeface="Verdana" pitchFamily="34" charset="0"/>
                <a:cs typeface="Verdana" pitchFamily="34" charset="0"/>
              </a:rPr>
              <a:t>Rashid</a:t>
            </a:r>
            <a:r>
              <a:rPr lang="it-IT" sz="1500" dirty="0">
                <a:latin typeface="Arial Black" pitchFamily="34" charset="0"/>
                <a:ea typeface="Verdana" pitchFamily="34" charset="0"/>
                <a:cs typeface="Verdana" pitchFamily="34" charset="0"/>
              </a:rPr>
              <a:t> Al </a:t>
            </a:r>
            <a:r>
              <a:rPr lang="it-IT" sz="1500" dirty="0" err="1" smtClean="0">
                <a:latin typeface="Arial Black" pitchFamily="34" charset="0"/>
                <a:ea typeface="Verdana" pitchFamily="34" charset="0"/>
                <a:cs typeface="Verdana" pitchFamily="34" charset="0"/>
              </a:rPr>
              <a:t>Maktoum</a:t>
            </a:r>
            <a:endParaRPr lang="it-IT" sz="1500" dirty="0" smtClean="0">
              <a:latin typeface="Arial Black" pitchFamily="34" charset="0"/>
              <a:ea typeface="Verdana" pitchFamily="34" charset="0"/>
              <a:cs typeface="Verdana" pitchFamily="34" charset="0"/>
            </a:endParaRPr>
          </a:p>
          <a:p>
            <a:pPr algn="ctr"/>
            <a:r>
              <a:rPr lang="it-IT" sz="1500" dirty="0" smtClean="0">
                <a:latin typeface="Arial Black" pitchFamily="34" charset="0"/>
                <a:ea typeface="Verdana" pitchFamily="34" charset="0"/>
                <a:cs typeface="Verdana" pitchFamily="34" charset="0"/>
              </a:rPr>
              <a:t>il </a:t>
            </a:r>
            <a:r>
              <a:rPr lang="it-IT" sz="1500" dirty="0">
                <a:latin typeface="Arial Black" pitchFamily="34" charset="0"/>
                <a:ea typeface="Verdana" pitchFamily="34" charset="0"/>
                <a:cs typeface="Verdana" pitchFamily="34" charset="0"/>
              </a:rPr>
              <a:t>libro “Marche Endurance </a:t>
            </a:r>
            <a:r>
              <a:rPr lang="it-IT" sz="1500" dirty="0" err="1" smtClean="0">
                <a:latin typeface="Arial Black" pitchFamily="34" charset="0"/>
                <a:ea typeface="Verdana" pitchFamily="34" charset="0"/>
                <a:cs typeface="Verdana" pitchFamily="34" charset="0"/>
              </a:rPr>
              <a:t>Lifestyle</a:t>
            </a:r>
            <a:r>
              <a:rPr lang="it-IT" sz="1500" dirty="0" smtClean="0">
                <a:latin typeface="Arial Black" pitchFamily="34" charset="0"/>
                <a:ea typeface="Verdana" pitchFamily="34" charset="0"/>
                <a:cs typeface="Verdana" pitchFamily="34" charset="0"/>
              </a:rPr>
              <a:t>”, realizzato dalla Regione con i partner arabi quale </a:t>
            </a:r>
            <a:r>
              <a:rPr lang="it-IT" sz="1500" dirty="0">
                <a:latin typeface="Arial Black" pitchFamily="34" charset="0"/>
                <a:ea typeface="Verdana" pitchFamily="34" charset="0"/>
                <a:cs typeface="Verdana" pitchFamily="34" charset="0"/>
              </a:rPr>
              <a:t>strumento di promozione internazionale del </a:t>
            </a:r>
            <a:r>
              <a:rPr lang="it-IT" sz="1500" dirty="0" smtClean="0">
                <a:latin typeface="Arial Black" pitchFamily="34" charset="0"/>
                <a:ea typeface="Verdana" pitchFamily="34" charset="0"/>
                <a:cs typeface="Verdana" pitchFamily="34" charset="0"/>
              </a:rPr>
              <a:t>territorio</a:t>
            </a:r>
          </a:p>
          <a:p>
            <a:pPr algn="ctr"/>
            <a:endParaRPr lang="it-IT" sz="1500" dirty="0" smtClean="0">
              <a:latin typeface="Arial Black" pitchFamily="34" charset="0"/>
              <a:ea typeface="Verdana" pitchFamily="34" charset="0"/>
              <a:cs typeface="Verdana" pitchFamily="34" charset="0"/>
            </a:endParaRPr>
          </a:p>
        </p:txBody>
      </p:sp>
      <p:sp>
        <p:nvSpPr>
          <p:cNvPr id="5" name="CasellaDiTesto 4"/>
          <p:cNvSpPr txBox="1"/>
          <p:nvPr/>
        </p:nvSpPr>
        <p:spPr>
          <a:xfrm>
            <a:off x="0" y="1"/>
            <a:ext cx="7197213" cy="1077218"/>
          </a:xfrm>
          <a:prstGeom prst="rect">
            <a:avLst/>
          </a:prstGeom>
          <a:noFill/>
        </p:spPr>
        <p:txBody>
          <a:bodyPr wrap="square" rtlCol="0">
            <a:spAutoFit/>
          </a:bodyPr>
          <a:lstStyle/>
          <a:p>
            <a:r>
              <a:rPr lang="it-IT" sz="3200" b="1" dirty="0" smtClean="0">
                <a:solidFill>
                  <a:srgbClr val="FFFF00"/>
                </a:solidFill>
                <a:latin typeface="Arial Black" pitchFamily="34" charset="0"/>
                <a:ea typeface="Verdana" pitchFamily="34" charset="0"/>
                <a:cs typeface="Verdana" pitchFamily="34" charset="0"/>
              </a:rPr>
              <a:t>MARCHE ENDURANCE LIFESTYLE</a:t>
            </a:r>
            <a:endParaRPr lang="it-IT" sz="3200" b="1" dirty="0">
              <a:solidFill>
                <a:srgbClr val="FFFF00"/>
              </a:solidFill>
              <a:latin typeface="Arial Black" pitchFamily="34" charset="0"/>
              <a:ea typeface="Verdana" pitchFamily="34" charset="0"/>
              <a:cs typeface="Verdana" pitchFamily="34" charset="0"/>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2517058"/>
            <a:ext cx="9144000" cy="5007045"/>
          </a:xfrm>
          <a:prstGeom prst="rect">
            <a:avLst/>
          </a:prstGeom>
        </p:spPr>
      </p:pic>
    </p:spTree>
    <p:extLst>
      <p:ext uri="{BB962C8B-B14F-4D97-AF65-F5344CB8AC3E}">
        <p14:creationId xmlns:p14="http://schemas.microsoft.com/office/powerpoint/2010/main" val="1619723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 y="0"/>
            <a:ext cx="8229600" cy="1143000"/>
          </a:xfrm>
        </p:spPr>
        <p:txBody>
          <a:bodyPr>
            <a:noAutofit/>
          </a:bodyPr>
          <a:lstStyle/>
          <a:p>
            <a:pPr algn="l"/>
            <a:r>
              <a:rPr lang="it-IT" dirty="0" smtClean="0"/>
              <a:t>TAGLI </a:t>
            </a:r>
            <a:r>
              <a:rPr lang="it-IT" smtClean="0"/>
              <a:t>NAZIONALI 2012-2014: </a:t>
            </a:r>
            <a:br>
              <a:rPr lang="it-IT" smtClean="0"/>
            </a:br>
            <a:r>
              <a:rPr lang="it-IT" smtClean="0"/>
              <a:t>-1350 MILIONI EURO</a:t>
            </a:r>
            <a:endParaRPr lang="it-IT" dirty="0">
              <a:latin typeface="Arial Black"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0" y="1822758"/>
            <a:ext cx="930408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pitchFamily="34" charset="0"/>
                <a:cs typeface="Arial" pitchFamily="34" charset="0"/>
              </a:rPr>
              <a:t/>
            </a:r>
            <a:br>
              <a:rPr kumimoji="0" lang="it-IT" sz="1800" b="0" i="0" u="none" strike="noStrike" cap="none" normalizeH="0" baseline="0" dirty="0" smtClean="0">
                <a:ln>
                  <a:noFill/>
                </a:ln>
                <a:solidFill>
                  <a:schemeClr val="tx1"/>
                </a:solidFill>
                <a:effectLst/>
                <a:latin typeface="Arial" pitchFamily="34" charset="0"/>
                <a:cs typeface="Arial" pitchFamily="34" charset="0"/>
              </a:rPr>
            </a:b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lang="it-IT" sz="1400" dirty="0">
                <a:solidFill>
                  <a:schemeClr val="tx1"/>
                </a:solidFill>
                <a:latin typeface="Book Antiqua" pitchFamily="18" charset="0"/>
                <a:ea typeface="Calibri" pitchFamily="34" charset="0"/>
                <a:cs typeface="Times New Roman" pitchFamily="18" charset="0"/>
              </a:rPr>
              <a:t>	</a:t>
            </a:r>
            <a:endParaRPr lang="it-IT" sz="1400" dirty="0" smtClean="0">
              <a:solidFill>
                <a:schemeClr val="tx1"/>
              </a:solidFill>
              <a:latin typeface="Book Antiqu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kumimoji="0" lang="it-IT" sz="2000" b="1" i="0" u="none" strike="noStrike" cap="none" normalizeH="0" baseline="0" dirty="0" smtClean="0">
                <a:ln>
                  <a:noFill/>
                </a:ln>
                <a:solidFill>
                  <a:srgbClr val="003399"/>
                </a:solidFill>
                <a:effectLst/>
                <a:latin typeface="Arial Black" pitchFamily="34" charset="0"/>
                <a:ea typeface="Calibri" pitchFamily="34" charset="0"/>
                <a:cs typeface="Arial" pitchFamily="34" charset="0"/>
              </a:rPr>
              <a:t>SANITA’    </a:t>
            </a:r>
            <a:r>
              <a:rPr kumimoji="0" lang="it-IT" sz="2000" b="1" i="0" u="none" strike="noStrike" cap="none" normalizeH="0" baseline="0" dirty="0" err="1" smtClean="0">
                <a:ln>
                  <a:noFill/>
                </a:ln>
                <a:solidFill>
                  <a:srgbClr val="003399"/>
                </a:solidFill>
                <a:effectLst/>
                <a:latin typeface="Arial Black" pitchFamily="34" charset="0"/>
                <a:ea typeface="Calibri" pitchFamily="34" charset="0"/>
                <a:cs typeface="Arial" pitchFamily="34" charset="0"/>
              </a:rPr>
              <a:t>TRASFERIMENTI+</a:t>
            </a:r>
            <a:r>
              <a:rPr kumimoji="0" lang="it-IT" sz="2000" b="1" i="0" u="none" strike="noStrike" cap="none" normalizeH="0" dirty="0" smtClean="0">
                <a:ln>
                  <a:noFill/>
                </a:ln>
                <a:solidFill>
                  <a:srgbClr val="003399"/>
                </a:solidFill>
                <a:effectLst/>
                <a:latin typeface="Arial Black" pitchFamily="34" charset="0"/>
                <a:ea typeface="Calibri" pitchFamily="34" charset="0"/>
                <a:cs typeface="Arial" pitchFamily="34" charset="0"/>
              </a:rPr>
              <a:t>   </a:t>
            </a:r>
            <a:r>
              <a:rPr kumimoji="0" lang="it-IT" sz="2000" b="1" i="0" u="none" strike="noStrike" cap="none" normalizeH="0" baseline="0" dirty="0" smtClean="0">
                <a:ln>
                  <a:noFill/>
                </a:ln>
                <a:solidFill>
                  <a:srgbClr val="003399"/>
                </a:solidFill>
                <a:effectLst/>
                <a:latin typeface="Arial Black" pitchFamily="34" charset="0"/>
                <a:ea typeface="Calibri" pitchFamily="34" charset="0"/>
                <a:cs typeface="Arial" pitchFamily="34" charset="0"/>
              </a:rPr>
              <a:t>TOTALI</a:t>
            </a:r>
          </a:p>
          <a:p>
            <a:pPr marL="0" marR="0" lvl="0" indent="0" algn="l" defTabSz="914400" rtl="0" eaLnBrk="0" fontAlgn="base" latinLnBrk="0" hangingPunct="0">
              <a:lnSpc>
                <a:spcPct val="100000"/>
              </a:lnSpc>
              <a:spcBef>
                <a:spcPct val="0"/>
              </a:spcBef>
              <a:spcAft>
                <a:spcPct val="0"/>
              </a:spcAft>
              <a:buClrTx/>
              <a:buSzTx/>
              <a:buFontTx/>
              <a:buNone/>
              <a:tabLst/>
            </a:pPr>
            <a:r>
              <a:rPr lang="it-IT" sz="2000" b="1" dirty="0" smtClean="0">
                <a:solidFill>
                  <a:srgbClr val="003399"/>
                </a:solidFill>
                <a:latin typeface="Arial Black" pitchFamily="34" charset="0"/>
                <a:cs typeface="Arial" pitchFamily="34" charset="0"/>
              </a:rPr>
              <a:t>					      PATTO STABILITA’</a:t>
            </a:r>
            <a:endParaRPr lang="it-IT" sz="2000" b="1" dirty="0">
              <a:solidFill>
                <a:srgbClr val="003399"/>
              </a:solidFill>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rgbClr val="003399"/>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rgbClr val="003399"/>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3399"/>
                </a:solidFill>
                <a:effectLst/>
                <a:latin typeface="Arial Black" pitchFamily="34" charset="0"/>
                <a:ea typeface="Calibri" pitchFamily="34" charset="0"/>
                <a:cs typeface="Arial" pitchFamily="34" charset="0"/>
              </a:rPr>
              <a:t>Tagli manovre </a:t>
            </a:r>
            <a:r>
              <a:rPr lang="it-IT" sz="2000" dirty="0" smtClean="0">
                <a:solidFill>
                  <a:srgbClr val="003399"/>
                </a:solidFill>
                <a:latin typeface="Arial Black" pitchFamily="34" charset="0"/>
                <a:ea typeface="Calibri" pitchFamily="34" charset="0"/>
                <a:cs typeface="Arial" pitchFamily="34" charset="0"/>
              </a:rPr>
              <a:t>nazionali</a:t>
            </a:r>
            <a:r>
              <a:rPr kumimoji="0" lang="it-IT" sz="2000" b="0" i="0" u="none" strike="noStrike" cap="none" normalizeH="0" baseline="0" dirty="0" smtClean="0">
                <a:ln>
                  <a:noFill/>
                </a:ln>
                <a:solidFill>
                  <a:srgbClr val="003399"/>
                </a:solidFill>
                <a:effectLst/>
                <a:latin typeface="Arial Black" pitchFamily="34" charset="0"/>
                <a:ea typeface="Calibri" pitchFamily="34" charset="0"/>
                <a:cs typeface="Arial" pitchFamily="34" charset="0"/>
              </a:rPr>
              <a:t>    </a:t>
            </a:r>
            <a:r>
              <a:rPr kumimoji="0" lang="it-IT" sz="2000" b="0" i="0" u="none" strike="noStrike" cap="none" normalizeH="0" dirty="0" smtClean="0">
                <a:ln>
                  <a:noFill/>
                </a:ln>
                <a:solidFill>
                  <a:srgbClr val="003399"/>
                </a:solidFill>
                <a:effectLst/>
                <a:latin typeface="Arial Black" pitchFamily="34" charset="0"/>
                <a:ea typeface="Calibri" pitchFamily="34" charset="0"/>
                <a:cs typeface="Arial" pitchFamily="34" charset="0"/>
              </a:rPr>
              <a:t>   </a:t>
            </a:r>
            <a:r>
              <a:rPr kumimoji="0" lang="it-IT" sz="2000" b="0" i="0" u="none" strike="noStrike" cap="none" normalizeH="0" baseline="0" dirty="0" smtClean="0">
                <a:ln>
                  <a:noFill/>
                </a:ln>
                <a:solidFill>
                  <a:srgbClr val="003399"/>
                </a:solidFill>
                <a:effectLst/>
                <a:latin typeface="Arial Black" pitchFamily="34" charset="0"/>
                <a:ea typeface="Calibri" pitchFamily="34" charset="0"/>
                <a:cs typeface="Arial" pitchFamily="34" charset="0"/>
              </a:rPr>
              <a:t>-</a:t>
            </a:r>
            <a:r>
              <a:rPr lang="it-IT" sz="2000" dirty="0" smtClean="0">
                <a:solidFill>
                  <a:srgbClr val="003399"/>
                </a:solidFill>
                <a:latin typeface="Arial Black" pitchFamily="34" charset="0"/>
                <a:ea typeface="Calibri" pitchFamily="34" charset="0"/>
                <a:cs typeface="Arial" pitchFamily="34" charset="0"/>
              </a:rPr>
              <a:t>500</a:t>
            </a:r>
            <a:r>
              <a:rPr kumimoji="0" lang="it-IT" sz="2000" b="0" i="0" u="none" strike="noStrike" cap="none" normalizeH="0" baseline="0" dirty="0" smtClean="0">
                <a:ln>
                  <a:noFill/>
                </a:ln>
                <a:solidFill>
                  <a:srgbClr val="003399"/>
                </a:solidFill>
                <a:effectLst/>
                <a:latin typeface="Arial Black" pitchFamily="34" charset="0"/>
                <a:ea typeface="Calibri" pitchFamily="34" charset="0"/>
                <a:cs typeface="Arial" pitchFamily="34" charset="0"/>
              </a:rPr>
              <a:t>	                  -850               -1.350</a:t>
            </a:r>
            <a:endParaRPr kumimoji="0" lang="it-IT" sz="2000" b="0" i="0" u="none" strike="noStrike" cap="none" normalizeH="0" baseline="0" dirty="0" smtClean="0">
              <a:ln>
                <a:noFill/>
              </a:ln>
              <a:solidFill>
                <a:srgbClr val="003399"/>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Black" pitchFamily="34" charset="0"/>
                <a:ea typeface="Calibri" pitchFamily="34" charset="0"/>
                <a:cs typeface="Arial" pitchFamily="34" charset="0"/>
              </a:rPr>
              <a:t>(DL 78, DL 98, DL 138</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a:solidFill>
                  <a:srgbClr val="003399"/>
                </a:solidFill>
                <a:latin typeface="Arial Black" pitchFamily="34" charset="0"/>
                <a:ea typeface="Calibri" pitchFamily="34" charset="0"/>
                <a:cs typeface="Arial" pitchFamily="34" charset="0"/>
              </a:rPr>
              <a:t>S</a:t>
            </a:r>
            <a:r>
              <a:rPr kumimoji="0" lang="en-US" sz="2000" b="0" i="0" u="none" strike="noStrike" cap="none" normalizeH="0" baseline="0" dirty="0" smtClean="0">
                <a:ln>
                  <a:noFill/>
                </a:ln>
                <a:solidFill>
                  <a:srgbClr val="003399"/>
                </a:solidFill>
                <a:effectLst/>
                <a:latin typeface="Arial Black" pitchFamily="34" charset="0"/>
                <a:ea typeface="Calibri" pitchFamily="34" charset="0"/>
                <a:cs typeface="Arial" pitchFamily="34" charset="0"/>
              </a:rPr>
              <a:t>pending review)	               	                 </a:t>
            </a:r>
            <a:r>
              <a:rPr kumimoji="0" lang="en-US" sz="2000" b="0" i="0" u="none" strike="noStrike" cap="none" normalizeH="0" dirty="0" smtClean="0">
                <a:ln>
                  <a:noFill/>
                </a:ln>
                <a:solidFill>
                  <a:srgbClr val="003399"/>
                </a:solidFill>
                <a:effectLst/>
                <a:latin typeface="Arial Black" pitchFamily="34" charset="0"/>
                <a:ea typeface="Calibri" pitchFamily="34" charset="0"/>
                <a:cs typeface="Arial" pitchFamily="34" charset="0"/>
              </a:rPr>
              <a:t> </a:t>
            </a:r>
            <a:r>
              <a:rPr kumimoji="0" lang="en-US" sz="2000" b="0" i="0" u="none" strike="noStrike" cap="none" normalizeH="0" baseline="0" dirty="0" smtClean="0">
                <a:ln>
                  <a:noFill/>
                </a:ln>
                <a:solidFill>
                  <a:srgbClr val="003399"/>
                </a:solidFill>
                <a:effectLst/>
                <a:latin typeface="Arial Black" pitchFamily="34" charset="0"/>
                <a:ea typeface="Calibri" pitchFamily="34" charset="0"/>
                <a:cs typeface="Arial" pitchFamily="34" charset="0"/>
              </a:rPr>
              <a:t>  		          </a:t>
            </a:r>
            <a:endParaRPr kumimoji="0" lang="it-IT" sz="2000" b="0" i="0" u="none" strike="noStrike" cap="none" normalizeH="0" baseline="0" dirty="0" smtClean="0">
              <a:ln>
                <a:noFill/>
              </a:ln>
              <a:solidFill>
                <a:srgbClr val="003399"/>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000" b="1" i="0" u="none" strike="noStrike" cap="none" normalizeH="0" baseline="0" dirty="0" smtClean="0">
              <a:ln>
                <a:noFill/>
              </a:ln>
              <a:solidFill>
                <a:srgbClr val="003399"/>
              </a:solidFill>
              <a:effectLst/>
              <a:latin typeface="Arial Black"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sz="2000" b="1" dirty="0">
              <a:solidFill>
                <a:srgbClr val="003399"/>
              </a:solidFill>
              <a:latin typeface="Arial Black"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rgbClr val="003399"/>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rgbClr val="003399"/>
              </a:solidFill>
              <a:effectLst/>
              <a:latin typeface="Arial Black" pitchFamily="34" charset="0"/>
              <a:cs typeface="Arial" pitchFamily="34" charset="0"/>
            </a:endParaRPr>
          </a:p>
        </p:txBody>
      </p:sp>
      <p:sp>
        <p:nvSpPr>
          <p:cNvPr id="9" name="Rectangle 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Connettore 1 14"/>
          <p:cNvCxnSpPr/>
          <p:nvPr/>
        </p:nvCxnSpPr>
        <p:spPr>
          <a:xfrm>
            <a:off x="0" y="5357051"/>
            <a:ext cx="9144000" cy="31025"/>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sp>
        <p:nvSpPr>
          <p:cNvPr id="10" name="Text Box 7"/>
          <p:cNvSpPr txBox="1">
            <a:spLocks noChangeArrowheads="1"/>
          </p:cNvSpPr>
          <p:nvPr/>
        </p:nvSpPr>
        <p:spPr bwMode="auto">
          <a:xfrm>
            <a:off x="0" y="1425678"/>
            <a:ext cx="9145588" cy="1258528"/>
          </a:xfrm>
          <a:prstGeom prst="rect">
            <a:avLst/>
          </a:prstGeom>
          <a:solidFill>
            <a:srgbClr val="002060"/>
          </a:solidFill>
          <a:ln w="9525">
            <a:solidFill>
              <a:schemeClr val="bg1"/>
            </a:solidFill>
            <a:miter lim="800000"/>
            <a:headEnd/>
            <a:tailEnd/>
          </a:ln>
        </p:spPr>
        <p:txBody>
          <a:bodyPr/>
          <a:lstStyle>
            <a:defPPr>
              <a:defRPr lang="it-IT"/>
            </a:defPPr>
            <a:lvl1pPr algn="ctr">
              <a:lnSpc>
                <a:spcPct val="80000"/>
              </a:lnSpc>
              <a:defRPr sz="2000" b="1"/>
            </a:lvl1pPr>
          </a:lstStyle>
          <a:p>
            <a:endParaRPr lang="it-IT" dirty="0" smtClean="0"/>
          </a:p>
          <a:p>
            <a:r>
              <a:rPr lang="it-IT" dirty="0" smtClean="0">
                <a:latin typeface="Arial Black" pitchFamily="34" charset="0"/>
              </a:rPr>
              <a:t>I </a:t>
            </a:r>
            <a:r>
              <a:rPr lang="it-IT" dirty="0">
                <a:latin typeface="Arial Black" pitchFamily="34" charset="0"/>
              </a:rPr>
              <a:t>tagli per </a:t>
            </a:r>
            <a:r>
              <a:rPr lang="it-IT" dirty="0" smtClean="0">
                <a:latin typeface="Arial Black" pitchFamily="34" charset="0"/>
              </a:rPr>
              <a:t>la Regione Marche </a:t>
            </a:r>
            <a:r>
              <a:rPr lang="it-IT" dirty="0">
                <a:latin typeface="Arial Black" pitchFamily="34" charset="0"/>
              </a:rPr>
              <a:t>delle manovre nazionali </a:t>
            </a:r>
            <a:endParaRPr lang="it-IT" dirty="0" smtClean="0">
              <a:latin typeface="Arial Black" pitchFamily="34" charset="0"/>
            </a:endParaRPr>
          </a:p>
          <a:p>
            <a:r>
              <a:rPr lang="it-IT" dirty="0" smtClean="0">
                <a:latin typeface="Arial Black" pitchFamily="34" charset="0"/>
              </a:rPr>
              <a:t>nel triennio 2012-2014 </a:t>
            </a:r>
            <a:endParaRPr lang="it-IT" dirty="0">
              <a:latin typeface="Arial Black" pitchFamily="34" charset="0"/>
            </a:endParaRPr>
          </a:p>
          <a:p>
            <a:r>
              <a:rPr lang="it-IT" b="0" dirty="0" smtClean="0">
                <a:latin typeface="Arial Black" pitchFamily="34" charset="0"/>
              </a:rPr>
              <a:t>(valori </a:t>
            </a:r>
            <a:r>
              <a:rPr lang="it-IT" b="0" dirty="0">
                <a:latin typeface="Arial Black" pitchFamily="34" charset="0"/>
              </a:rPr>
              <a:t>in milioni di euro)</a:t>
            </a:r>
            <a:br>
              <a:rPr lang="it-IT" b="0" dirty="0">
                <a:latin typeface="Arial Black" pitchFamily="34" charset="0"/>
              </a:rPr>
            </a:br>
            <a:endParaRPr lang="it-IT" b="0" dirty="0">
              <a:latin typeface="Arial Black" pitchFamily="34" charset="0"/>
            </a:endParaRPr>
          </a:p>
        </p:txBody>
      </p:sp>
    </p:spTree>
    <p:extLst>
      <p:ext uri="{BB962C8B-B14F-4D97-AF65-F5344CB8AC3E}">
        <p14:creationId xmlns:p14="http://schemas.microsoft.com/office/powerpoint/2010/main" val="2053207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 y="0"/>
            <a:ext cx="8229600" cy="1143000"/>
          </a:xfrm>
        </p:spPr>
        <p:txBody>
          <a:bodyPr>
            <a:noAutofit/>
          </a:bodyPr>
          <a:lstStyle/>
          <a:p>
            <a:pPr algn="l"/>
            <a:r>
              <a:rPr lang="it-IT" dirty="0" smtClean="0"/>
              <a:t>TAGLI NAZIONALI 2013: </a:t>
            </a:r>
            <a:br>
              <a:rPr lang="it-IT" dirty="0" smtClean="0"/>
            </a:br>
            <a:r>
              <a:rPr lang="it-IT" dirty="0" smtClean="0"/>
              <a:t>-420 MILIONI EURO</a:t>
            </a:r>
            <a:endParaRPr lang="it-IT" dirty="0">
              <a:latin typeface="Arial Black" pitchFamily="34" charset="0"/>
            </a:endParaRPr>
          </a:p>
        </p:txBody>
      </p:sp>
      <p:sp>
        <p:nvSpPr>
          <p:cNvPr id="7" name="Rectangle 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4"/>
          <p:cNvSpPr>
            <a:spLocks noChangeArrowheads="1"/>
          </p:cNvSpPr>
          <p:nvPr/>
        </p:nvSpPr>
        <p:spPr bwMode="auto">
          <a:xfrm>
            <a:off x="0" y="1921664"/>
            <a:ext cx="926407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pitchFamily="34" charset="0"/>
                <a:cs typeface="Arial" pitchFamily="34" charset="0"/>
              </a:rPr>
              <a:t/>
            </a:r>
            <a:br>
              <a:rPr kumimoji="0" lang="it-IT" sz="1800" b="0" i="0" u="none" strike="noStrike" cap="none" normalizeH="0" baseline="0" dirty="0" smtClean="0">
                <a:ln>
                  <a:noFill/>
                </a:ln>
                <a:solidFill>
                  <a:schemeClr val="tx1"/>
                </a:solidFill>
                <a:effectLst/>
                <a:latin typeface="Arial" pitchFamily="34" charset="0"/>
                <a:cs typeface="Arial" pitchFamily="34" charset="0"/>
              </a:rPr>
            </a:b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			</a:t>
            </a:r>
            <a:r>
              <a:rPr lang="it-IT" sz="1400" dirty="0">
                <a:solidFill>
                  <a:schemeClr val="tx1"/>
                </a:solidFill>
                <a:latin typeface="Book Antiqua" pitchFamily="18" charset="0"/>
                <a:ea typeface="Calibri" pitchFamily="34" charset="0"/>
                <a:cs typeface="Times New Roman" pitchFamily="18" charset="0"/>
              </a:rPr>
              <a:t>	</a:t>
            </a:r>
            <a:r>
              <a:rPr kumimoji="0" lang="it-IT" sz="2000" b="1" i="0" u="none" strike="noStrike" cap="none" normalizeH="0" baseline="0" dirty="0" smtClean="0">
                <a:ln>
                  <a:noFill/>
                </a:ln>
                <a:solidFill>
                  <a:srgbClr val="003399"/>
                </a:solidFill>
                <a:effectLst/>
                <a:latin typeface="Arial Black" pitchFamily="34" charset="0"/>
                <a:ea typeface="Calibri" pitchFamily="34" charset="0"/>
                <a:cs typeface="Arial" pitchFamily="34" charset="0"/>
              </a:rPr>
              <a:t>SANITA’     TRASFERIMENTI</a:t>
            </a:r>
            <a:r>
              <a:rPr kumimoji="0" lang="it-IT" sz="2000" b="1" i="0" u="none" strike="noStrike" cap="none" normalizeH="0" dirty="0" smtClean="0">
                <a:ln>
                  <a:noFill/>
                </a:ln>
                <a:solidFill>
                  <a:srgbClr val="003399"/>
                </a:solidFill>
                <a:effectLst/>
                <a:latin typeface="Arial Black" pitchFamily="34" charset="0"/>
                <a:ea typeface="Calibri" pitchFamily="34" charset="0"/>
                <a:cs typeface="Arial" pitchFamily="34" charset="0"/>
              </a:rPr>
              <a:t>     </a:t>
            </a:r>
            <a:r>
              <a:rPr kumimoji="0" lang="it-IT" sz="2000" b="1" i="0" u="none" strike="noStrike" cap="none" normalizeH="0" baseline="0" dirty="0" smtClean="0">
                <a:ln>
                  <a:noFill/>
                </a:ln>
                <a:solidFill>
                  <a:srgbClr val="003399"/>
                </a:solidFill>
                <a:effectLst/>
                <a:latin typeface="Arial Black" pitchFamily="34" charset="0"/>
                <a:ea typeface="Calibri" pitchFamily="34" charset="0"/>
                <a:cs typeface="Arial" pitchFamily="34" charset="0"/>
              </a:rPr>
              <a:t>TOTALI</a:t>
            </a:r>
          </a:p>
          <a:p>
            <a:pPr marL="0" marR="0" lvl="0" indent="0" algn="l" defTabSz="914400" rtl="0" eaLnBrk="0" fontAlgn="base" latinLnBrk="0" hangingPunct="0">
              <a:lnSpc>
                <a:spcPct val="100000"/>
              </a:lnSpc>
              <a:spcBef>
                <a:spcPct val="0"/>
              </a:spcBef>
              <a:spcAft>
                <a:spcPct val="0"/>
              </a:spcAft>
              <a:buClrTx/>
              <a:buSzTx/>
              <a:buFontTx/>
              <a:buNone/>
              <a:tabLst/>
            </a:pPr>
            <a:r>
              <a:rPr lang="it-IT" sz="2000" b="1" dirty="0" smtClean="0">
                <a:solidFill>
                  <a:srgbClr val="003399"/>
                </a:solidFill>
                <a:latin typeface="Arial Black" pitchFamily="34" charset="0"/>
                <a:cs typeface="Arial" pitchFamily="34" charset="0"/>
              </a:rPr>
              <a:t>					       PATTO STABILITA’</a:t>
            </a:r>
            <a:endParaRPr lang="it-IT" sz="2000" b="1" dirty="0">
              <a:solidFill>
                <a:srgbClr val="003399"/>
              </a:solidFill>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rgbClr val="003399"/>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rgbClr val="003399"/>
              </a:solidFill>
              <a:effectLst/>
              <a:latin typeface="Arial Black"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3399"/>
                </a:solidFill>
                <a:effectLst/>
                <a:latin typeface="Arial Black" pitchFamily="34" charset="0"/>
                <a:ea typeface="Calibri" pitchFamily="34" charset="0"/>
                <a:cs typeface="Arial" pitchFamily="34" charset="0"/>
              </a:rPr>
              <a:t>Tagli manovre nazionali        -</a:t>
            </a:r>
            <a:r>
              <a:rPr lang="it-IT" sz="2000" dirty="0" smtClean="0">
                <a:solidFill>
                  <a:srgbClr val="003399"/>
                </a:solidFill>
                <a:latin typeface="Arial Black" pitchFamily="34" charset="0"/>
                <a:ea typeface="Calibri" pitchFamily="34" charset="0"/>
                <a:cs typeface="Arial" pitchFamily="34" charset="0"/>
              </a:rPr>
              <a:t>185</a:t>
            </a:r>
            <a:r>
              <a:rPr kumimoji="0" lang="it-IT" sz="2000" b="0" i="0" u="none" strike="noStrike" cap="none" normalizeH="0" baseline="0" dirty="0" smtClean="0">
                <a:ln>
                  <a:noFill/>
                </a:ln>
                <a:solidFill>
                  <a:srgbClr val="003399"/>
                </a:solidFill>
                <a:effectLst/>
                <a:latin typeface="Arial Black" pitchFamily="34" charset="0"/>
                <a:ea typeface="Calibri" pitchFamily="34" charset="0"/>
                <a:cs typeface="Arial" pitchFamily="34" charset="0"/>
              </a:rPr>
              <a:t>	               -235	         </a:t>
            </a:r>
            <a:r>
              <a:rPr lang="it-IT" sz="2000" dirty="0" smtClean="0">
                <a:solidFill>
                  <a:srgbClr val="003399"/>
                </a:solidFill>
                <a:latin typeface="Arial Black" pitchFamily="34" charset="0"/>
                <a:ea typeface="Calibri" pitchFamily="34" charset="0"/>
                <a:cs typeface="Arial" pitchFamily="34" charset="0"/>
              </a:rPr>
              <a:t>-420</a:t>
            </a:r>
            <a:endParaRPr kumimoji="0" lang="it-IT" sz="2000" b="0" i="0" u="none" strike="noStrike" cap="none" normalizeH="0" baseline="0" dirty="0" smtClean="0">
              <a:ln>
                <a:noFill/>
              </a:ln>
              <a:solidFill>
                <a:srgbClr val="003399"/>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Black" pitchFamily="34" charset="0"/>
                <a:ea typeface="Calibri" pitchFamily="34" charset="0"/>
                <a:cs typeface="Arial" pitchFamily="34" charset="0"/>
              </a:rPr>
              <a:t>(DL 78, DL 98, DL 138,</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3399"/>
                </a:solidFill>
                <a:latin typeface="Arial Black" pitchFamily="34" charset="0"/>
                <a:ea typeface="Calibri" pitchFamily="34" charset="0"/>
                <a:cs typeface="Arial" pitchFamily="34" charset="0"/>
              </a:rPr>
              <a:t>Spending review</a:t>
            </a:r>
            <a:r>
              <a:rPr kumimoji="0" lang="en-US" sz="2000" b="0" i="0" u="none" strike="noStrike" cap="none" normalizeH="0" baseline="0" dirty="0" smtClean="0">
                <a:ln>
                  <a:noFill/>
                </a:ln>
                <a:solidFill>
                  <a:srgbClr val="003399"/>
                </a:solidFill>
                <a:effectLst/>
                <a:latin typeface="Arial Black" pitchFamily="34" charset="0"/>
                <a:ea typeface="Calibri" pitchFamily="34" charset="0"/>
                <a:cs typeface="Arial" pitchFamily="34" charset="0"/>
              </a:rPr>
              <a:t>)</a:t>
            </a:r>
            <a:endParaRPr kumimoji="0" lang="it-IT" sz="2000" b="0" i="0" u="none" strike="noStrike" cap="none" normalizeH="0" baseline="0" dirty="0" smtClean="0">
              <a:ln>
                <a:noFill/>
              </a:ln>
              <a:solidFill>
                <a:srgbClr val="003399"/>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3399"/>
              </a:solidFill>
              <a:effectLst/>
              <a:latin typeface="Arial Black"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rgbClr val="003399"/>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b="1" i="0" u="none" strike="noStrike" cap="none" normalizeH="0" baseline="0" dirty="0" smtClean="0">
              <a:ln>
                <a:noFill/>
              </a:ln>
              <a:solidFill>
                <a:srgbClr val="003399"/>
              </a:solidFill>
              <a:effectLst/>
              <a:latin typeface="Arial Black"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sz="1600" b="1" dirty="0">
              <a:solidFill>
                <a:srgbClr val="003399"/>
              </a:solidFill>
              <a:latin typeface="Arial Black"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rgbClr val="003399"/>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rgbClr val="003399"/>
              </a:solidFill>
              <a:effectLst/>
              <a:latin typeface="Arial Black" pitchFamily="34" charset="0"/>
              <a:cs typeface="Arial" pitchFamily="34" charset="0"/>
            </a:endParaRPr>
          </a:p>
        </p:txBody>
      </p:sp>
      <p:sp>
        <p:nvSpPr>
          <p:cNvPr id="9" name="Rectangle 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Connettore 1 14"/>
          <p:cNvCxnSpPr/>
          <p:nvPr/>
        </p:nvCxnSpPr>
        <p:spPr>
          <a:xfrm>
            <a:off x="0" y="5266615"/>
            <a:ext cx="9144000" cy="42804"/>
          </a:xfrm>
          <a:prstGeom prst="line">
            <a:avLst/>
          </a:prstGeom>
          <a:ln w="12700">
            <a:solidFill>
              <a:srgbClr val="003399"/>
            </a:solidFill>
          </a:ln>
        </p:spPr>
        <p:style>
          <a:lnRef idx="1">
            <a:schemeClr val="accent1"/>
          </a:lnRef>
          <a:fillRef idx="0">
            <a:schemeClr val="accent1"/>
          </a:fillRef>
          <a:effectRef idx="0">
            <a:schemeClr val="accent1"/>
          </a:effectRef>
          <a:fontRef idx="minor">
            <a:schemeClr val="tx1"/>
          </a:fontRef>
        </p:style>
      </p:cxnSp>
      <p:sp>
        <p:nvSpPr>
          <p:cNvPr id="10" name="Text Box 7"/>
          <p:cNvSpPr txBox="1">
            <a:spLocks noChangeArrowheads="1"/>
          </p:cNvSpPr>
          <p:nvPr/>
        </p:nvSpPr>
        <p:spPr bwMode="auto">
          <a:xfrm>
            <a:off x="-1588" y="1440015"/>
            <a:ext cx="9145588" cy="1106540"/>
          </a:xfrm>
          <a:prstGeom prst="rect">
            <a:avLst/>
          </a:prstGeom>
          <a:solidFill>
            <a:srgbClr val="002060"/>
          </a:solidFill>
          <a:ln w="9525">
            <a:solidFill>
              <a:schemeClr val="bg1"/>
            </a:solidFill>
            <a:miter lim="800000"/>
            <a:headEnd/>
            <a:tailEnd/>
          </a:ln>
        </p:spPr>
        <p:txBody>
          <a:bodyPr/>
          <a:lstStyle>
            <a:defPPr>
              <a:defRPr lang="it-IT"/>
            </a:defPPr>
            <a:lvl1pPr algn="ctr">
              <a:lnSpc>
                <a:spcPct val="80000"/>
              </a:lnSpc>
              <a:defRPr sz="2000" b="1"/>
            </a:lvl1pPr>
          </a:lstStyle>
          <a:p>
            <a:endParaRPr lang="it-IT" dirty="0" smtClean="0"/>
          </a:p>
          <a:p>
            <a:r>
              <a:rPr lang="it-IT" dirty="0" smtClean="0">
                <a:latin typeface="Arial Black" pitchFamily="34" charset="0"/>
              </a:rPr>
              <a:t>I </a:t>
            </a:r>
            <a:r>
              <a:rPr lang="it-IT" dirty="0">
                <a:latin typeface="Arial Black" pitchFamily="34" charset="0"/>
              </a:rPr>
              <a:t>tagli per </a:t>
            </a:r>
            <a:r>
              <a:rPr lang="it-IT" dirty="0" smtClean="0">
                <a:latin typeface="Arial Black" pitchFamily="34" charset="0"/>
              </a:rPr>
              <a:t>la Regione Marche </a:t>
            </a:r>
            <a:r>
              <a:rPr lang="it-IT" dirty="0">
                <a:latin typeface="Arial Black" pitchFamily="34" charset="0"/>
              </a:rPr>
              <a:t>delle manovre nazionali </a:t>
            </a:r>
            <a:r>
              <a:rPr lang="it-IT">
                <a:latin typeface="Arial Black" pitchFamily="34" charset="0"/>
              </a:rPr>
              <a:t>nel </a:t>
            </a:r>
            <a:r>
              <a:rPr lang="it-IT" smtClean="0">
                <a:latin typeface="Arial Black" pitchFamily="34" charset="0"/>
              </a:rPr>
              <a:t>2013 </a:t>
            </a:r>
            <a:endParaRPr lang="it-IT" dirty="0">
              <a:latin typeface="Arial Black" pitchFamily="34" charset="0"/>
            </a:endParaRPr>
          </a:p>
          <a:p>
            <a:r>
              <a:rPr lang="it-IT" b="0" dirty="0">
                <a:latin typeface="Arial Black" pitchFamily="34" charset="0"/>
              </a:rPr>
              <a:t>(valori in milioni di euro)</a:t>
            </a:r>
            <a:br>
              <a:rPr lang="it-IT" b="0" dirty="0">
                <a:latin typeface="Arial Black" pitchFamily="34" charset="0"/>
              </a:rPr>
            </a:br>
            <a:endParaRPr lang="it-IT" b="0" dirty="0">
              <a:latin typeface="Arial Black" pitchFamily="34" charset="0"/>
            </a:endParaRPr>
          </a:p>
        </p:txBody>
      </p:sp>
    </p:spTree>
    <p:extLst>
      <p:ext uri="{BB962C8B-B14F-4D97-AF65-F5344CB8AC3E}">
        <p14:creationId xmlns:p14="http://schemas.microsoft.com/office/powerpoint/2010/main" val="1630505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206180"/>
            <a:ext cx="9144000" cy="692150"/>
          </a:xfrm>
        </p:spPr>
        <p:txBody>
          <a:bodyPr/>
          <a:lstStyle/>
          <a:p>
            <a:r>
              <a:rPr lang="it-IT" dirty="0" smtClean="0"/>
              <a:t/>
            </a:r>
            <a:br>
              <a:rPr lang="it-IT" dirty="0" smtClean="0"/>
            </a:br>
            <a:r>
              <a:rPr lang="it-IT" dirty="0" smtClean="0"/>
              <a:t>LAVORO, CRESCITA, </a:t>
            </a:r>
            <a:br>
              <a:rPr lang="it-IT" dirty="0" smtClean="0"/>
            </a:br>
            <a:r>
              <a:rPr lang="it-IT" dirty="0" smtClean="0"/>
              <a:t>RESPONSABILITA’</a:t>
            </a:r>
            <a:br>
              <a:rPr lang="it-IT" dirty="0" smtClean="0"/>
            </a:br>
            <a:endParaRPr lang="it-IT" dirty="0" smtClean="0"/>
          </a:p>
        </p:txBody>
      </p:sp>
      <p:sp>
        <p:nvSpPr>
          <p:cNvPr id="54276" name="Rectangle 9"/>
          <p:cNvSpPr>
            <a:spLocks noChangeArrowheads="1"/>
          </p:cNvSpPr>
          <p:nvPr/>
        </p:nvSpPr>
        <p:spPr bwMode="auto">
          <a:xfrm>
            <a:off x="695487" y="1379778"/>
            <a:ext cx="7708900" cy="5144847"/>
          </a:xfrm>
          <a:prstGeom prst="rect">
            <a:avLst/>
          </a:prstGeom>
          <a:solidFill>
            <a:srgbClr val="002060"/>
          </a:solidFill>
          <a:ln w="9525">
            <a:noFill/>
            <a:miter lim="800000"/>
            <a:headEnd/>
            <a:tailEnd/>
          </a:ln>
        </p:spPr>
        <p:txBody>
          <a:bodyPr wrap="none" anchor="ctr"/>
          <a:lstStyle/>
          <a:p>
            <a:pPr algn="ctr"/>
            <a:endParaRPr lang="it-IT" b="1" dirty="0">
              <a:latin typeface="Arial Black" pitchFamily="34" charset="0"/>
            </a:endParaRPr>
          </a:p>
          <a:p>
            <a:pPr algn="ctr"/>
            <a:endParaRPr lang="it-IT" b="1" dirty="0">
              <a:latin typeface="Arial Black" pitchFamily="34" charset="0"/>
            </a:endParaRPr>
          </a:p>
          <a:p>
            <a:pPr algn="ctr"/>
            <a:endParaRPr lang="it-IT" b="1" dirty="0" smtClean="0">
              <a:latin typeface="Arial Black" pitchFamily="34" charset="0"/>
            </a:endParaRPr>
          </a:p>
          <a:p>
            <a:pPr algn="ctr"/>
            <a:endParaRPr lang="it-IT" b="1" dirty="0" smtClean="0">
              <a:latin typeface="Arial Black" pitchFamily="34" charset="0"/>
            </a:endParaRPr>
          </a:p>
          <a:p>
            <a:pPr algn="ctr"/>
            <a:endParaRPr lang="it-IT" b="1" dirty="0" smtClean="0">
              <a:latin typeface="Arial Black" pitchFamily="34" charset="0"/>
            </a:endParaRPr>
          </a:p>
          <a:p>
            <a:pPr algn="ctr"/>
            <a:endParaRPr lang="it-IT" b="1" dirty="0" smtClean="0">
              <a:latin typeface="Arial Black" pitchFamily="34" charset="0"/>
            </a:endParaRPr>
          </a:p>
          <a:p>
            <a:pPr algn="ctr"/>
            <a:r>
              <a:rPr lang="it-IT" sz="2000" b="1" dirty="0" smtClean="0">
                <a:latin typeface="Arial Black" pitchFamily="34" charset="0"/>
              </a:rPr>
              <a:t>TAGLIO COSTI POLITICA E BUROCRAZIA</a:t>
            </a:r>
          </a:p>
          <a:p>
            <a:pPr algn="ctr"/>
            <a:endParaRPr lang="it-IT" sz="2000" b="1" dirty="0">
              <a:latin typeface="Arial Black" pitchFamily="34" charset="0"/>
            </a:endParaRPr>
          </a:p>
          <a:p>
            <a:pPr algn="ctr"/>
            <a:r>
              <a:rPr lang="it-IT" sz="2000" b="1" dirty="0" smtClean="0">
                <a:latin typeface="Arial Black" pitchFamily="34" charset="0"/>
              </a:rPr>
              <a:t>DIFESA ATTIVA DEL LAVORO E GIOVANI</a:t>
            </a:r>
          </a:p>
          <a:p>
            <a:pPr algn="ctr"/>
            <a:endParaRPr lang="it-IT" sz="2000" b="1" dirty="0">
              <a:latin typeface="Arial Black" pitchFamily="34" charset="0"/>
            </a:endParaRPr>
          </a:p>
          <a:p>
            <a:pPr algn="ctr"/>
            <a:r>
              <a:rPr lang="it-IT" sz="2000" b="1" dirty="0" smtClean="0">
                <a:latin typeface="Arial Black" pitchFamily="34" charset="0"/>
              </a:rPr>
              <a:t>CASA E HOUSING SOCIALE</a:t>
            </a:r>
          </a:p>
          <a:p>
            <a:pPr algn="ctr"/>
            <a:endParaRPr lang="it-IT" sz="2000" b="1" dirty="0">
              <a:latin typeface="Arial Black" pitchFamily="34" charset="0"/>
            </a:endParaRPr>
          </a:p>
          <a:p>
            <a:pPr algn="ctr"/>
            <a:r>
              <a:rPr lang="it-IT" sz="2000" b="1" dirty="0" smtClean="0">
                <a:latin typeface="Arial Black" pitchFamily="34" charset="0"/>
              </a:rPr>
              <a:t>LIQUIDITA’ PER PMI</a:t>
            </a:r>
          </a:p>
          <a:p>
            <a:pPr algn="ctr"/>
            <a:endParaRPr lang="it-IT" sz="2000" b="1" dirty="0">
              <a:latin typeface="Arial Black" pitchFamily="34" charset="0"/>
            </a:endParaRPr>
          </a:p>
          <a:p>
            <a:pPr algn="ctr"/>
            <a:r>
              <a:rPr lang="it-IT" sz="2000" b="1" dirty="0" smtClean="0">
                <a:latin typeface="Arial Black" pitchFamily="34" charset="0"/>
              </a:rPr>
              <a:t>INTERNAZIONALIZZAZIONE E </a:t>
            </a:r>
          </a:p>
          <a:p>
            <a:pPr algn="ctr"/>
            <a:r>
              <a:rPr lang="it-IT" sz="2000" b="1" dirty="0" smtClean="0">
                <a:latin typeface="Arial Black" pitchFamily="34" charset="0"/>
              </a:rPr>
              <a:t>ATTRAZIONE INVESTIMENTI</a:t>
            </a:r>
          </a:p>
          <a:p>
            <a:pPr algn="ctr"/>
            <a:endParaRPr lang="it-IT" sz="2000" b="1" dirty="0">
              <a:latin typeface="Arial Black" pitchFamily="34" charset="0"/>
            </a:endParaRPr>
          </a:p>
          <a:p>
            <a:pPr algn="ctr"/>
            <a:r>
              <a:rPr lang="it-IT" sz="2000" b="1" dirty="0" smtClean="0">
                <a:latin typeface="Arial Black" pitchFamily="34" charset="0"/>
              </a:rPr>
              <a:t>TURISMO-CULTURA-TERRITORIO</a:t>
            </a:r>
          </a:p>
          <a:p>
            <a:pPr algn="ctr"/>
            <a:endParaRPr lang="it-IT" sz="2000" b="1" dirty="0">
              <a:latin typeface="Arial Black" pitchFamily="34" charset="0"/>
            </a:endParaRPr>
          </a:p>
          <a:p>
            <a:pPr algn="ctr"/>
            <a:r>
              <a:rPr lang="it-IT" sz="2000" b="1" dirty="0" smtClean="0">
                <a:latin typeface="Arial Black" pitchFamily="34" charset="0"/>
              </a:rPr>
              <a:t>POLITICHE SOCIALI E WELFARE</a:t>
            </a:r>
          </a:p>
          <a:p>
            <a:pPr algn="ctr"/>
            <a:endParaRPr lang="it-IT" sz="2000" b="1" dirty="0">
              <a:latin typeface="Arial Black" pitchFamily="34" charset="0"/>
            </a:endParaRPr>
          </a:p>
          <a:p>
            <a:pPr algn="ctr"/>
            <a:r>
              <a:rPr lang="it-IT" sz="2000" b="1" dirty="0" smtClean="0">
                <a:latin typeface="Arial Black" pitchFamily="34" charset="0"/>
              </a:rPr>
              <a:t>TRASPORTI</a:t>
            </a:r>
          </a:p>
          <a:p>
            <a:pPr algn="ctr"/>
            <a:endParaRPr lang="it-IT" b="1" dirty="0" smtClean="0">
              <a:latin typeface="Arial Black" pitchFamily="34" charset="0"/>
            </a:endParaRPr>
          </a:p>
          <a:p>
            <a:pPr algn="ctr"/>
            <a:endParaRPr lang="it-IT" b="1" dirty="0" smtClean="0">
              <a:latin typeface="Arial Black" pitchFamily="34" charset="0"/>
            </a:endParaRPr>
          </a:p>
          <a:p>
            <a:pPr algn="ctr"/>
            <a:endParaRPr lang="it-IT" b="1" dirty="0">
              <a:latin typeface="Arial Black" pitchFamily="34" charset="0"/>
            </a:endParaRPr>
          </a:p>
          <a:p>
            <a:pPr algn="ctr"/>
            <a:endParaRPr lang="it-IT" b="1" dirty="0" smtClean="0">
              <a:latin typeface="Arial Black" pitchFamily="34" charset="0"/>
            </a:endParaRPr>
          </a:p>
          <a:p>
            <a:pPr algn="ctr"/>
            <a:endParaRPr lang="it-IT" b="1" dirty="0" smtClean="0">
              <a:latin typeface="Arial Black" pitchFamily="34" charset="0"/>
            </a:endParaRPr>
          </a:p>
          <a:p>
            <a:pPr algn="ctr"/>
            <a:endParaRPr lang="it-IT" b="1" dirty="0">
              <a:latin typeface="Arial Black" pitchFamily="34" charset="0"/>
            </a:endParaRPr>
          </a:p>
        </p:txBody>
      </p:sp>
    </p:spTree>
    <p:extLst>
      <p:ext uri="{BB962C8B-B14F-4D97-AF65-F5344CB8AC3E}">
        <p14:creationId xmlns:p14="http://schemas.microsoft.com/office/powerpoint/2010/main" val="2106949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0"/>
            <a:ext cx="8229600" cy="1269547"/>
          </a:xfrm>
        </p:spPr>
        <p:txBody>
          <a:bodyPr>
            <a:noAutofit/>
          </a:bodyPr>
          <a:lstStyle/>
          <a:p>
            <a:pPr algn="l"/>
            <a:r>
              <a:rPr lang="it-IT" dirty="0" smtClean="0"/>
              <a:t/>
            </a:r>
            <a:br>
              <a:rPr lang="it-IT" dirty="0" smtClean="0"/>
            </a:br>
            <a:r>
              <a:rPr lang="it-IT" dirty="0" smtClean="0"/>
              <a:t>REPORT 2008-2012 DI ALCUNE </a:t>
            </a:r>
            <a:br>
              <a:rPr lang="it-IT" dirty="0" smtClean="0"/>
            </a:br>
            <a:r>
              <a:rPr lang="it-IT" dirty="0" smtClean="0"/>
              <a:t>MISURE REGIONALI ANTI-CRISI</a:t>
            </a:r>
            <a:br>
              <a:rPr lang="it-IT" dirty="0" smtClean="0"/>
            </a:br>
            <a:endParaRPr lang="it-IT" dirty="0" smtClean="0"/>
          </a:p>
        </p:txBody>
      </p:sp>
      <p:sp>
        <p:nvSpPr>
          <p:cNvPr id="5" name="Rectangle 9"/>
          <p:cNvSpPr>
            <a:spLocks noChangeArrowheads="1"/>
          </p:cNvSpPr>
          <p:nvPr/>
        </p:nvSpPr>
        <p:spPr bwMode="auto">
          <a:xfrm>
            <a:off x="403123" y="1543664"/>
            <a:ext cx="8219768" cy="4562169"/>
          </a:xfrm>
          <a:prstGeom prst="rect">
            <a:avLst/>
          </a:prstGeom>
          <a:solidFill>
            <a:srgbClr val="002060"/>
          </a:solidFill>
          <a:ln w="9525">
            <a:solidFill>
              <a:schemeClr val="bg1"/>
            </a:solidFill>
            <a:miter lim="800000"/>
            <a:headEnd/>
            <a:tailEnd/>
          </a:ln>
        </p:spPr>
        <p:txBody>
          <a:bodyPr/>
          <a:lstStyle/>
          <a:p>
            <a:pPr algn="ctr">
              <a:buClr>
                <a:srgbClr val="003399"/>
              </a:buClr>
              <a:buSzPct val="100000"/>
            </a:pPr>
            <a:endParaRPr lang="it-IT" sz="2000" b="1" dirty="0">
              <a:latin typeface="Arial Black" pitchFamily="34" charset="0"/>
            </a:endParaRPr>
          </a:p>
          <a:p>
            <a:pPr marL="342900" indent="-342900">
              <a:buClr>
                <a:schemeClr val="bg1"/>
              </a:buClr>
              <a:buSzPct val="100000"/>
              <a:buFont typeface="Arial" pitchFamily="34" charset="0"/>
              <a:buChar char="•"/>
            </a:pPr>
            <a:endParaRPr lang="it-IT" sz="2000" b="1" dirty="0">
              <a:latin typeface="Arial Black" pitchFamily="34" charset="0"/>
            </a:endParaRPr>
          </a:p>
          <a:p>
            <a:pPr marL="342900" indent="-342900" algn="ctr">
              <a:buClr>
                <a:schemeClr val="bg1"/>
              </a:buClr>
              <a:buSzPct val="100000"/>
            </a:pPr>
            <a:r>
              <a:rPr lang="it-IT" sz="2000" b="1" dirty="0" smtClean="0">
                <a:latin typeface="Arial Black" pitchFamily="34" charset="0"/>
              </a:rPr>
              <a:t>	Fondo </a:t>
            </a:r>
            <a:r>
              <a:rPr lang="it-IT" sz="2000" b="1" dirty="0">
                <a:latin typeface="Arial Black" pitchFamily="34" charset="0"/>
              </a:rPr>
              <a:t>ammortizzatori sociali in deroga per lavoratori </a:t>
            </a:r>
            <a:r>
              <a:rPr lang="it-IT" sz="2000" b="1" dirty="0" smtClean="0">
                <a:latin typeface="Arial Black" pitchFamily="34" charset="0"/>
              </a:rPr>
              <a:t>piccole </a:t>
            </a:r>
            <a:r>
              <a:rPr lang="it-IT" sz="2000" b="1" dirty="0">
                <a:latin typeface="Arial Black" pitchFamily="34" charset="0"/>
              </a:rPr>
              <a:t>imprese sotto i 15 dipendenti: </a:t>
            </a:r>
            <a:endParaRPr lang="it-IT" sz="2000" b="1" dirty="0" smtClean="0">
              <a:latin typeface="Arial Black" pitchFamily="34" charset="0"/>
            </a:endParaRPr>
          </a:p>
          <a:p>
            <a:pPr marL="342900" indent="-342900" algn="ctr">
              <a:buClr>
                <a:schemeClr val="bg1"/>
              </a:buClr>
              <a:buSzPct val="100000"/>
            </a:pPr>
            <a:r>
              <a:rPr lang="it-IT" sz="2000" b="1" dirty="0" smtClean="0">
                <a:latin typeface="Arial Black" pitchFamily="34" charset="0"/>
              </a:rPr>
              <a:t>dotazione richiesta </a:t>
            </a:r>
            <a:r>
              <a:rPr lang="it-IT" sz="2000" b="1" dirty="0">
                <a:latin typeface="Arial Black" pitchFamily="34" charset="0"/>
              </a:rPr>
              <a:t>di 409 milioni euro per la protezione </a:t>
            </a:r>
            <a:r>
              <a:rPr lang="it-IT" sz="2000" b="1" dirty="0" smtClean="0">
                <a:latin typeface="Arial Black" pitchFamily="34" charset="0"/>
              </a:rPr>
              <a:t>di </a:t>
            </a:r>
            <a:r>
              <a:rPr lang="it-IT" sz="2000" b="1" dirty="0">
                <a:latin typeface="Arial Black" pitchFamily="34" charset="0"/>
              </a:rPr>
              <a:t>80.305 </a:t>
            </a:r>
            <a:r>
              <a:rPr lang="it-IT" sz="2000" b="1" dirty="0" smtClean="0">
                <a:latin typeface="Arial Black" pitchFamily="34" charset="0"/>
              </a:rPr>
              <a:t>lavoratori</a:t>
            </a:r>
            <a:endParaRPr lang="it-IT" sz="2000" b="1" dirty="0">
              <a:latin typeface="Arial Black" pitchFamily="34" charset="0"/>
            </a:endParaRPr>
          </a:p>
          <a:p>
            <a:pPr marL="342900" indent="-342900" algn="ctr">
              <a:buClr>
                <a:schemeClr val="bg1"/>
              </a:buClr>
              <a:buSzPct val="100000"/>
              <a:buFont typeface="Arial" pitchFamily="34" charset="0"/>
              <a:buChar char="•"/>
            </a:pPr>
            <a:endParaRPr lang="it-IT" sz="2000" b="1" dirty="0">
              <a:latin typeface="Arial Black" pitchFamily="34" charset="0"/>
            </a:endParaRPr>
          </a:p>
          <a:p>
            <a:pPr marL="342900" indent="-342900" algn="ctr">
              <a:buClr>
                <a:schemeClr val="bg1"/>
              </a:buClr>
              <a:buSzPct val="100000"/>
            </a:pPr>
            <a:r>
              <a:rPr lang="it-IT" sz="2000" b="1" dirty="0" smtClean="0">
                <a:latin typeface="Arial Black" pitchFamily="34" charset="0"/>
              </a:rPr>
              <a:t>	Aiuti </a:t>
            </a:r>
            <a:r>
              <a:rPr lang="it-IT" sz="2000" b="1" dirty="0">
                <a:latin typeface="Arial Black" pitchFamily="34" charset="0"/>
              </a:rPr>
              <a:t>alle assunzioni, progetti formativi, voucher, </a:t>
            </a:r>
            <a:r>
              <a:rPr lang="it-IT" sz="2000" b="1" dirty="0" smtClean="0">
                <a:latin typeface="Arial Black" pitchFamily="34" charset="0"/>
              </a:rPr>
              <a:t>altri </a:t>
            </a:r>
            <a:r>
              <a:rPr lang="it-IT" sz="2000" b="1" dirty="0">
                <a:latin typeface="Arial Black" pitchFamily="34" charset="0"/>
              </a:rPr>
              <a:t>incentivi (FSE): 196 milioni euro, 60.914 </a:t>
            </a:r>
            <a:r>
              <a:rPr lang="it-IT" sz="2000" b="1" dirty="0" smtClean="0">
                <a:latin typeface="Arial Black" pitchFamily="34" charset="0"/>
              </a:rPr>
              <a:t>beneficiari</a:t>
            </a:r>
            <a:endParaRPr lang="it-IT" sz="2000" b="1" dirty="0">
              <a:latin typeface="Arial Black" pitchFamily="34" charset="0"/>
            </a:endParaRPr>
          </a:p>
          <a:p>
            <a:pPr marL="342900" indent="-342900" algn="ctr">
              <a:buClr>
                <a:schemeClr val="bg1"/>
              </a:buClr>
              <a:buSzPct val="100000"/>
              <a:buFont typeface="Arial" pitchFamily="34" charset="0"/>
              <a:buChar char="•"/>
            </a:pPr>
            <a:endParaRPr lang="it-IT" sz="2000" b="1" dirty="0">
              <a:latin typeface="Arial Black" pitchFamily="34" charset="0"/>
            </a:endParaRPr>
          </a:p>
          <a:p>
            <a:pPr marL="342900" indent="-342900" algn="ctr">
              <a:buClr>
                <a:schemeClr val="bg1"/>
              </a:buClr>
              <a:buSzPct val="100000"/>
            </a:pPr>
            <a:r>
              <a:rPr lang="it-IT" sz="2000" b="1" dirty="0" smtClean="0">
                <a:latin typeface="Arial Black" pitchFamily="34" charset="0"/>
              </a:rPr>
              <a:t>	Contratti </a:t>
            </a:r>
            <a:r>
              <a:rPr lang="it-IT" sz="2000" b="1" dirty="0">
                <a:latin typeface="Arial Black" pitchFamily="34" charset="0"/>
              </a:rPr>
              <a:t>di solidarietà: 3.094 lavoratori </a:t>
            </a:r>
            <a:r>
              <a:rPr lang="it-IT" sz="2000" b="1" dirty="0" smtClean="0">
                <a:latin typeface="Arial Black" pitchFamily="34" charset="0"/>
              </a:rPr>
              <a:t>coinvolti</a:t>
            </a:r>
            <a:endParaRPr lang="it-IT" sz="2000" b="1" dirty="0">
              <a:latin typeface="Arial Black" pitchFamily="34" charset="0"/>
            </a:endParaRPr>
          </a:p>
          <a:p>
            <a:pPr marL="342900" indent="-342900" algn="ctr">
              <a:buClr>
                <a:schemeClr val="bg1"/>
              </a:buClr>
              <a:buSzPct val="100000"/>
              <a:buFont typeface="Arial" pitchFamily="34" charset="0"/>
              <a:buChar char="•"/>
            </a:pPr>
            <a:endParaRPr lang="it-IT" sz="2000" b="1" dirty="0">
              <a:latin typeface="Arial Black" pitchFamily="34" charset="0"/>
            </a:endParaRPr>
          </a:p>
          <a:p>
            <a:pPr marL="342900" indent="-342900" algn="ctr">
              <a:buClr>
                <a:schemeClr val="bg1"/>
              </a:buClr>
              <a:buSzPct val="100000"/>
            </a:pPr>
            <a:r>
              <a:rPr lang="it-IT" sz="2000" b="1" dirty="0" smtClean="0">
                <a:latin typeface="Arial Black" pitchFamily="34" charset="0"/>
              </a:rPr>
              <a:t>	Prestiti </a:t>
            </a:r>
            <a:r>
              <a:rPr lang="it-IT" sz="2000" b="1" dirty="0">
                <a:latin typeface="Arial Black" pitchFamily="34" charset="0"/>
              </a:rPr>
              <a:t>d’onore regionale: avviate 976 nuove imprese </a:t>
            </a:r>
          </a:p>
          <a:p>
            <a:pPr algn="ctr">
              <a:buClr>
                <a:schemeClr val="bg1"/>
              </a:buClr>
              <a:buSzPct val="100000"/>
            </a:pPr>
            <a:r>
              <a:rPr lang="it-IT" sz="2000" b="1" dirty="0" smtClean="0">
                <a:latin typeface="Arial Black" pitchFamily="34" charset="0"/>
              </a:rPr>
              <a:t>    </a:t>
            </a:r>
            <a:r>
              <a:rPr lang="it-IT" sz="2000" b="1" dirty="0">
                <a:latin typeface="Arial Black" pitchFamily="34" charset="0"/>
              </a:rPr>
              <a:t>(50% giovani sotto i 35 anni, 2/3 al femminile</a:t>
            </a:r>
            <a:r>
              <a:rPr lang="it-IT" sz="2000" b="1" dirty="0" smtClean="0">
                <a:latin typeface="Arial Black" pitchFamily="34" charset="0"/>
              </a:rPr>
              <a:t>)</a:t>
            </a:r>
            <a:endParaRPr lang="it-IT" sz="2000" b="1" dirty="0">
              <a:latin typeface="Arial Black" pitchFamily="34" charset="0"/>
            </a:endParaRPr>
          </a:p>
        </p:txBody>
      </p:sp>
    </p:spTree>
    <p:extLst>
      <p:ext uri="{BB962C8B-B14F-4D97-AF65-F5344CB8AC3E}">
        <p14:creationId xmlns:p14="http://schemas.microsoft.com/office/powerpoint/2010/main" val="4139916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186096"/>
            <a:ext cx="9144000" cy="692150"/>
          </a:xfrm>
        </p:spPr>
        <p:txBody>
          <a:bodyPr/>
          <a:lstStyle/>
          <a:p>
            <a:r>
              <a:rPr lang="it-IT" dirty="0" smtClean="0"/>
              <a:t/>
            </a:r>
            <a:br>
              <a:rPr lang="it-IT" dirty="0" smtClean="0"/>
            </a:br>
            <a:r>
              <a:rPr lang="it-IT" dirty="0" smtClean="0"/>
              <a:t>PRIORITA’ D’INTERVENTO</a:t>
            </a:r>
            <a:br>
              <a:rPr lang="it-IT" dirty="0" smtClean="0"/>
            </a:br>
            <a:endParaRPr lang="it-IT" dirty="0" smtClean="0"/>
          </a:p>
        </p:txBody>
      </p:sp>
      <p:sp>
        <p:nvSpPr>
          <p:cNvPr id="54276" name="Rectangle 9"/>
          <p:cNvSpPr>
            <a:spLocks noChangeArrowheads="1"/>
          </p:cNvSpPr>
          <p:nvPr/>
        </p:nvSpPr>
        <p:spPr bwMode="auto">
          <a:xfrm>
            <a:off x="304800" y="1162051"/>
            <a:ext cx="8572499" cy="5543550"/>
          </a:xfrm>
          <a:prstGeom prst="rect">
            <a:avLst/>
          </a:prstGeom>
          <a:solidFill>
            <a:srgbClr val="002060"/>
          </a:solidFill>
          <a:ln w="9525">
            <a:noFill/>
            <a:miter lim="800000"/>
            <a:headEnd/>
            <a:tailEnd/>
          </a:ln>
        </p:spPr>
        <p:txBody>
          <a:bodyPr wrap="none" anchor="ctr"/>
          <a:lstStyle/>
          <a:p>
            <a:pPr algn="ctr"/>
            <a:endParaRPr lang="it-IT" b="1" dirty="0">
              <a:latin typeface="Arial Black" pitchFamily="34" charset="0"/>
            </a:endParaRPr>
          </a:p>
          <a:p>
            <a:pPr algn="ctr"/>
            <a:endParaRPr lang="it-IT" b="1" dirty="0">
              <a:latin typeface="Arial Black" pitchFamily="34" charset="0"/>
            </a:endParaRPr>
          </a:p>
          <a:p>
            <a:pPr algn="ctr"/>
            <a:endParaRPr lang="it-IT" b="1" dirty="0" smtClean="0">
              <a:latin typeface="Arial Black" pitchFamily="34" charset="0"/>
            </a:endParaRPr>
          </a:p>
          <a:p>
            <a:pPr algn="ctr"/>
            <a:endParaRPr lang="it-IT" b="1" dirty="0" smtClean="0">
              <a:latin typeface="Arial Black" pitchFamily="34" charset="0"/>
            </a:endParaRPr>
          </a:p>
          <a:p>
            <a:pPr algn="ctr"/>
            <a:endParaRPr lang="it-IT" b="1" dirty="0" smtClean="0">
              <a:latin typeface="Arial Black" pitchFamily="34" charset="0"/>
            </a:endParaRPr>
          </a:p>
          <a:p>
            <a:pPr algn="ctr"/>
            <a:endParaRPr lang="it-IT" sz="1400" b="1" dirty="0" smtClean="0">
              <a:latin typeface="Arial Black" pitchFamily="34" charset="0"/>
            </a:endParaRPr>
          </a:p>
          <a:p>
            <a:pPr algn="ctr"/>
            <a:r>
              <a:rPr lang="it-IT" b="1" dirty="0" smtClean="0">
                <a:latin typeface="Arial Black" pitchFamily="34" charset="0"/>
              </a:rPr>
              <a:t>Invarianza della pressione fiscale</a:t>
            </a:r>
          </a:p>
          <a:p>
            <a:pPr algn="ctr"/>
            <a:endParaRPr lang="it-IT" b="1" dirty="0">
              <a:latin typeface="Arial Black" pitchFamily="34" charset="0"/>
            </a:endParaRPr>
          </a:p>
          <a:p>
            <a:pPr algn="ctr"/>
            <a:r>
              <a:rPr lang="it-IT" b="1" dirty="0" smtClean="0">
                <a:latin typeface="Arial Black" pitchFamily="34" charset="0"/>
              </a:rPr>
              <a:t>Pacchetto anti-crisi per la protezione dei lavoratori</a:t>
            </a:r>
          </a:p>
          <a:p>
            <a:pPr algn="ctr"/>
            <a:r>
              <a:rPr lang="it-IT" b="1" dirty="0" smtClean="0">
                <a:latin typeface="Arial Black" pitchFamily="34" charset="0"/>
              </a:rPr>
              <a:t>Fondo ammortizzatori sociali in deroga</a:t>
            </a:r>
            <a:endParaRPr lang="it-IT" b="1" dirty="0">
              <a:latin typeface="Arial Black" pitchFamily="34" charset="0"/>
            </a:endParaRPr>
          </a:p>
          <a:p>
            <a:pPr algn="ctr"/>
            <a:endParaRPr lang="it-IT" b="1" dirty="0" smtClean="0">
              <a:latin typeface="Arial Black" pitchFamily="34" charset="0"/>
            </a:endParaRPr>
          </a:p>
          <a:p>
            <a:pPr algn="ctr"/>
            <a:r>
              <a:rPr lang="it-IT" b="1" dirty="0" smtClean="0">
                <a:latin typeface="Arial Black" pitchFamily="34" charset="0"/>
              </a:rPr>
              <a:t>Incentivi all’assunzione di giovani</a:t>
            </a:r>
          </a:p>
          <a:p>
            <a:pPr algn="ctr"/>
            <a:r>
              <a:rPr lang="it-IT" b="1" dirty="0" smtClean="0">
                <a:latin typeface="Arial Black" pitchFamily="34" charset="0"/>
              </a:rPr>
              <a:t>per internazionalizzazione, turismo e cultura</a:t>
            </a:r>
          </a:p>
          <a:p>
            <a:pPr algn="ctr"/>
            <a:r>
              <a:rPr lang="it-IT" b="1" dirty="0" smtClean="0">
                <a:latin typeface="Arial Black" pitchFamily="34" charset="0"/>
              </a:rPr>
              <a:t>Fondo attrazione investimenti internazionali</a:t>
            </a:r>
          </a:p>
          <a:p>
            <a:pPr algn="ctr"/>
            <a:r>
              <a:rPr lang="it-IT" b="1" dirty="0" smtClean="0">
                <a:latin typeface="Arial Black" pitchFamily="34" charset="0"/>
              </a:rPr>
              <a:t> </a:t>
            </a:r>
          </a:p>
          <a:p>
            <a:pPr algn="ctr"/>
            <a:r>
              <a:rPr lang="it-IT" b="1" dirty="0" smtClean="0">
                <a:latin typeface="Arial Black" pitchFamily="34" charset="0"/>
              </a:rPr>
              <a:t>Fondi di garanzia giovani coppie per acquisto 1° casa</a:t>
            </a:r>
          </a:p>
          <a:p>
            <a:pPr algn="ctr"/>
            <a:r>
              <a:rPr lang="it-IT" b="1" dirty="0" smtClean="0">
                <a:latin typeface="Arial Black" pitchFamily="34" charset="0"/>
              </a:rPr>
              <a:t>Fondo immobiliare per </a:t>
            </a:r>
            <a:r>
              <a:rPr lang="it-IT" b="1" dirty="0" err="1" smtClean="0">
                <a:latin typeface="Arial Black" pitchFamily="34" charset="0"/>
              </a:rPr>
              <a:t>housing</a:t>
            </a:r>
            <a:r>
              <a:rPr lang="it-IT" b="1" dirty="0" smtClean="0">
                <a:latin typeface="Arial Black" pitchFamily="34" charset="0"/>
              </a:rPr>
              <a:t> sociale e riqualificazione urbana</a:t>
            </a:r>
          </a:p>
          <a:p>
            <a:pPr algn="ctr"/>
            <a:r>
              <a:rPr lang="it-IT" b="1" dirty="0" smtClean="0">
                <a:latin typeface="Arial Black" pitchFamily="34" charset="0"/>
              </a:rPr>
              <a:t>Casa intelligente</a:t>
            </a:r>
          </a:p>
          <a:p>
            <a:pPr algn="ctr"/>
            <a:endParaRPr lang="it-IT" b="1" dirty="0">
              <a:latin typeface="Arial Black" pitchFamily="34" charset="0"/>
            </a:endParaRPr>
          </a:p>
          <a:p>
            <a:pPr algn="ctr"/>
            <a:r>
              <a:rPr lang="it-IT" b="1" dirty="0" smtClean="0">
                <a:latin typeface="Arial Black" pitchFamily="34" charset="0"/>
              </a:rPr>
              <a:t>Fondo di garanzia per le PMI</a:t>
            </a:r>
          </a:p>
          <a:p>
            <a:pPr algn="ctr"/>
            <a:r>
              <a:rPr lang="it-IT" b="1" dirty="0" smtClean="0">
                <a:latin typeface="Arial Black" pitchFamily="34" charset="0"/>
              </a:rPr>
              <a:t>Patto di stabilità verticale Enti locali</a:t>
            </a:r>
          </a:p>
          <a:p>
            <a:pPr algn="ctr"/>
            <a:endParaRPr lang="it-IT" b="1" dirty="0" smtClean="0">
              <a:latin typeface="Arial Black" pitchFamily="34" charset="0"/>
            </a:endParaRPr>
          </a:p>
          <a:p>
            <a:pPr algn="ctr"/>
            <a:r>
              <a:rPr lang="it-IT" b="1" dirty="0" smtClean="0">
                <a:latin typeface="Arial Black" pitchFamily="34" charset="0"/>
              </a:rPr>
              <a:t>Interventi per la difesa della costa</a:t>
            </a:r>
            <a:endParaRPr lang="it-IT" b="1" dirty="0">
              <a:latin typeface="Arial Black" pitchFamily="34" charset="0"/>
            </a:endParaRPr>
          </a:p>
          <a:p>
            <a:pPr algn="ctr"/>
            <a:endParaRPr lang="it-IT" b="1" dirty="0" smtClean="0">
              <a:latin typeface="Arial Black" pitchFamily="34" charset="0"/>
            </a:endParaRPr>
          </a:p>
          <a:p>
            <a:pPr algn="ctr"/>
            <a:r>
              <a:rPr lang="it-IT" b="1" dirty="0" smtClean="0">
                <a:latin typeface="Arial Black" pitchFamily="34" charset="0"/>
              </a:rPr>
              <a:t>Conferma fondi sociali e non-autosufficienza</a:t>
            </a:r>
          </a:p>
          <a:p>
            <a:pPr algn="ctr"/>
            <a:endParaRPr lang="it-IT" sz="1200" b="1" dirty="0" smtClean="0">
              <a:latin typeface="Arial Black" pitchFamily="34" charset="0"/>
            </a:endParaRPr>
          </a:p>
          <a:p>
            <a:pPr algn="ctr"/>
            <a:endParaRPr lang="it-IT" b="1" dirty="0" smtClean="0">
              <a:latin typeface="Arial Black" pitchFamily="34" charset="0"/>
            </a:endParaRPr>
          </a:p>
          <a:p>
            <a:pPr algn="ctr"/>
            <a:endParaRPr lang="it-IT" b="1" dirty="0">
              <a:latin typeface="Arial Black" pitchFamily="34" charset="0"/>
            </a:endParaRPr>
          </a:p>
          <a:p>
            <a:pPr algn="ctr"/>
            <a:endParaRPr lang="it-IT" b="1" dirty="0" smtClean="0">
              <a:latin typeface="Arial Black" pitchFamily="34" charset="0"/>
            </a:endParaRPr>
          </a:p>
          <a:p>
            <a:pPr algn="ctr"/>
            <a:endParaRPr lang="it-IT" b="1" dirty="0" smtClean="0">
              <a:latin typeface="Arial Black" pitchFamily="34" charset="0"/>
            </a:endParaRPr>
          </a:p>
          <a:p>
            <a:pPr algn="ctr"/>
            <a:endParaRPr lang="it-IT" b="1" dirty="0">
              <a:latin typeface="Arial Black" pitchFamily="34" charset="0"/>
            </a:endParaRPr>
          </a:p>
        </p:txBody>
      </p:sp>
    </p:spTree>
    <p:extLst>
      <p:ext uri="{BB962C8B-B14F-4D97-AF65-F5344CB8AC3E}">
        <p14:creationId xmlns:p14="http://schemas.microsoft.com/office/powerpoint/2010/main" val="3650877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ttangolo 1"/>
          <p:cNvSpPr>
            <a:spLocks noChangeArrowheads="1"/>
          </p:cNvSpPr>
          <p:nvPr/>
        </p:nvSpPr>
        <p:spPr bwMode="auto">
          <a:xfrm>
            <a:off x="185738" y="1439863"/>
            <a:ext cx="868045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20000"/>
              </a:spcBef>
              <a:buClr>
                <a:srgbClr val="00007D"/>
              </a:buClr>
              <a:buSzPct val="75000"/>
              <a:buFont typeface="Arial" pitchFamily="34" charset="0"/>
              <a:buNone/>
            </a:pPr>
            <a:endParaRPr lang="it-IT" sz="2400" b="1" dirty="0"/>
          </a:p>
          <a:p>
            <a:pPr algn="ctr" eaLnBrk="0" hangingPunct="0">
              <a:spcBef>
                <a:spcPct val="20000"/>
              </a:spcBef>
              <a:buClr>
                <a:srgbClr val="00007D"/>
              </a:buClr>
              <a:buSzPct val="75000"/>
              <a:buFont typeface="Arial" pitchFamily="34" charset="0"/>
              <a:buNone/>
            </a:pPr>
            <a:endParaRPr lang="it-IT" sz="2600" b="1" dirty="0"/>
          </a:p>
          <a:p>
            <a:pPr eaLnBrk="0" hangingPunct="0">
              <a:spcBef>
                <a:spcPct val="20000"/>
              </a:spcBef>
              <a:buClr>
                <a:srgbClr val="00007D"/>
              </a:buClr>
              <a:buSzPct val="75000"/>
              <a:buFont typeface="Arial" pitchFamily="34" charset="0"/>
              <a:buNone/>
            </a:pPr>
            <a:endParaRPr lang="it-IT" sz="2600" b="1" dirty="0"/>
          </a:p>
          <a:p>
            <a:pPr eaLnBrk="0" hangingPunct="0">
              <a:spcBef>
                <a:spcPct val="20000"/>
              </a:spcBef>
              <a:buClr>
                <a:srgbClr val="00007D"/>
              </a:buClr>
              <a:buSzPct val="75000"/>
              <a:buFont typeface="Arial" pitchFamily="34" charset="0"/>
              <a:buNone/>
            </a:pPr>
            <a:endParaRPr lang="it-IT" sz="2600" dirty="0">
              <a:solidFill>
                <a:srgbClr val="00002E"/>
              </a:solidFill>
            </a:endParaRPr>
          </a:p>
          <a:p>
            <a:pPr eaLnBrk="0" hangingPunct="0">
              <a:spcBef>
                <a:spcPct val="20000"/>
              </a:spcBef>
              <a:buClr>
                <a:srgbClr val="00007D"/>
              </a:buClr>
              <a:buSzPct val="75000"/>
              <a:buFont typeface="Arial" pitchFamily="34" charset="0"/>
              <a:buNone/>
            </a:pPr>
            <a:r>
              <a:rPr lang="it-IT" sz="2600" dirty="0">
                <a:solidFill>
                  <a:srgbClr val="00002E"/>
                </a:solidFill>
              </a:rPr>
              <a:t> </a:t>
            </a:r>
          </a:p>
          <a:p>
            <a:pPr eaLnBrk="0" hangingPunct="0">
              <a:spcBef>
                <a:spcPct val="20000"/>
              </a:spcBef>
              <a:buClr>
                <a:srgbClr val="00007D"/>
              </a:buClr>
              <a:buSzPct val="75000"/>
            </a:pPr>
            <a:endParaRPr lang="it-IT" sz="2400" dirty="0">
              <a:solidFill>
                <a:srgbClr val="00002E"/>
              </a:solidFill>
            </a:endParaRPr>
          </a:p>
        </p:txBody>
      </p:sp>
      <p:sp>
        <p:nvSpPr>
          <p:cNvPr id="4" name="Rettangolo 3"/>
          <p:cNvSpPr/>
          <p:nvPr/>
        </p:nvSpPr>
        <p:spPr>
          <a:xfrm>
            <a:off x="0" y="198317"/>
            <a:ext cx="7157729" cy="584775"/>
          </a:xfrm>
          <a:prstGeom prst="rect">
            <a:avLst/>
          </a:prstGeom>
        </p:spPr>
        <p:txBody>
          <a:bodyPr wrap="none">
            <a:spAutoFit/>
          </a:bodyPr>
          <a:lstStyle/>
          <a:p>
            <a:pPr eaLnBrk="0" hangingPunct="0">
              <a:defRPr/>
            </a:pPr>
            <a:r>
              <a:rPr lang="it-IT" sz="3200" b="1" kern="0" dirty="0" smtClean="0">
                <a:solidFill>
                  <a:srgbClr val="FFFF00"/>
                </a:solidFill>
                <a:latin typeface="Arial Black" pitchFamily="34" charset="0"/>
              </a:rPr>
              <a:t>PROGETTO HOUSING SOCIALE</a:t>
            </a:r>
          </a:p>
        </p:txBody>
      </p:sp>
      <p:sp>
        <p:nvSpPr>
          <p:cNvPr id="5" name="CasellaDiTesto 4"/>
          <p:cNvSpPr txBox="1"/>
          <p:nvPr/>
        </p:nvSpPr>
        <p:spPr bwMode="auto">
          <a:xfrm>
            <a:off x="0" y="1024804"/>
            <a:ext cx="9144000" cy="769441"/>
          </a:xfrm>
          <a:prstGeom prst="rect">
            <a:avLst/>
          </a:prstGeom>
          <a:solidFill>
            <a:schemeClr val="bg1"/>
          </a:solidFill>
          <a:ln w="9525">
            <a:solidFill>
              <a:schemeClr val="bg1"/>
            </a:solidFill>
            <a:miter lim="800000"/>
            <a:headEnd/>
            <a:tailEnd/>
          </a:ln>
        </p:spPr>
        <p:txBody>
          <a:bodyPr>
            <a:spAutoFit/>
          </a:bodyPr>
          <a:lstStyle/>
          <a:p>
            <a:pPr marL="342900" indent="-342900" algn="ctr" eaLnBrk="0" fontAlgn="auto" hangingPunct="0">
              <a:spcBef>
                <a:spcPts val="0"/>
              </a:spcBef>
              <a:spcAft>
                <a:spcPts val="0"/>
              </a:spcAft>
              <a:buClr>
                <a:schemeClr val="bg2"/>
              </a:buClr>
              <a:buSzPct val="75000"/>
              <a:buFont typeface="Wingdings" pitchFamily="2" charset="2"/>
              <a:buNone/>
              <a:defRPr/>
            </a:pPr>
            <a:r>
              <a:rPr lang="it-IT" sz="2200" b="1" kern="0" dirty="0" smtClean="0">
                <a:latin typeface="+mn-lt"/>
              </a:rPr>
              <a:t>e </a:t>
            </a:r>
            <a:r>
              <a:rPr lang="it-IT" sz="2200" b="1" kern="0" dirty="0">
                <a:latin typeface="+mn-lt"/>
              </a:rPr>
              <a:t>Madrid</a:t>
            </a:r>
            <a:r>
              <a:rPr lang="it-IT" sz="2200" b="1" dirty="0"/>
              <a:t>. </a:t>
            </a:r>
          </a:p>
          <a:p>
            <a:pPr marL="342900" indent="-342900" algn="ctr" eaLnBrk="0" fontAlgn="auto" hangingPunct="0">
              <a:spcBef>
                <a:spcPts val="0"/>
              </a:spcBef>
              <a:spcAft>
                <a:spcPts val="0"/>
              </a:spcAft>
              <a:buClr>
                <a:schemeClr val="bg2"/>
              </a:buClr>
              <a:buSzPct val="75000"/>
              <a:buFont typeface="Wingdings" pitchFamily="2" charset="2"/>
              <a:buNone/>
              <a:defRPr/>
            </a:pPr>
            <a:r>
              <a:rPr lang="it-IT" sz="2200" b="1" kern="0" dirty="0">
                <a:latin typeface="+mn-lt"/>
              </a:rPr>
              <a:t>Marche tra le Regioni più longeve al mondo</a:t>
            </a:r>
          </a:p>
        </p:txBody>
      </p:sp>
      <p:sp>
        <p:nvSpPr>
          <p:cNvPr id="66565" name="AutoShape 6" descr="image"/>
          <p:cNvSpPr>
            <a:spLocks noChangeAspect="1" noChangeArrowheads="1"/>
          </p:cNvSpPr>
          <p:nvPr/>
        </p:nvSpPr>
        <p:spPr bwMode="auto">
          <a:xfrm>
            <a:off x="0" y="-1928813"/>
            <a:ext cx="620077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p>
        </p:txBody>
      </p:sp>
      <p:sp>
        <p:nvSpPr>
          <p:cNvPr id="8" name="Segnaposto contenuto 4"/>
          <p:cNvSpPr txBox="1">
            <a:spLocks/>
          </p:cNvSpPr>
          <p:nvPr/>
        </p:nvSpPr>
        <p:spPr>
          <a:xfrm>
            <a:off x="0" y="1024805"/>
            <a:ext cx="9144000" cy="2302055"/>
          </a:xfrm>
          <a:prstGeom prst="rect">
            <a:avLst/>
          </a:prstGeom>
          <a:solidFill>
            <a:srgbClr val="002060"/>
          </a:solidFill>
        </p:spPr>
        <p:txBody>
          <a:bodyPr/>
          <a:lstStyle/>
          <a:p>
            <a:pPr algn="ctr" eaLnBrk="0" hangingPunct="0">
              <a:spcBef>
                <a:spcPts val="0"/>
              </a:spcBef>
              <a:buClr>
                <a:schemeClr val="bg2"/>
              </a:buClr>
              <a:buSzPct val="75000"/>
            </a:pPr>
            <a:r>
              <a:rPr lang="it-IT" sz="2000" b="1" kern="0" dirty="0" smtClean="0">
                <a:latin typeface="Arial Black" pitchFamily="34" charset="0"/>
              </a:rPr>
              <a:t>Progetto pubblico-privato per la realizzazione di villaggi di </a:t>
            </a:r>
            <a:r>
              <a:rPr lang="it-IT" sz="2000" b="1" kern="0" dirty="0" err="1" smtClean="0">
                <a:latin typeface="Arial Black" pitchFamily="34" charset="0"/>
              </a:rPr>
              <a:t>housing</a:t>
            </a:r>
            <a:r>
              <a:rPr lang="it-IT" sz="2000" b="1" kern="0" dirty="0" smtClean="0">
                <a:latin typeface="Arial Black" pitchFamily="34" charset="0"/>
              </a:rPr>
              <a:t> sociale comprendenti </a:t>
            </a:r>
          </a:p>
          <a:p>
            <a:pPr algn="ctr" eaLnBrk="0" hangingPunct="0">
              <a:spcBef>
                <a:spcPts val="0"/>
              </a:spcBef>
              <a:buClr>
                <a:schemeClr val="bg2"/>
              </a:buClr>
              <a:buSzPct val="75000"/>
            </a:pPr>
            <a:r>
              <a:rPr lang="it-IT" sz="2000" b="1" kern="0" dirty="0" smtClean="0">
                <a:latin typeface="Arial Black" pitchFamily="34" charset="0"/>
              </a:rPr>
              <a:t>strutture per anziani, sociali</a:t>
            </a:r>
            <a:r>
              <a:rPr lang="it-IT" sz="2000" b="1" kern="0" smtClean="0">
                <a:latin typeface="Arial Black" pitchFamily="34" charset="0"/>
              </a:rPr>
              <a:t>, sportive </a:t>
            </a:r>
            <a:r>
              <a:rPr lang="it-IT" sz="2000" b="1" kern="0" dirty="0" smtClean="0">
                <a:latin typeface="Arial Black" pitchFamily="34" charset="0"/>
              </a:rPr>
              <a:t>e ricreative</a:t>
            </a:r>
          </a:p>
          <a:p>
            <a:pPr algn="ctr" eaLnBrk="0" hangingPunct="0">
              <a:spcBef>
                <a:spcPts val="0"/>
              </a:spcBef>
              <a:buClr>
                <a:schemeClr val="bg2"/>
              </a:buClr>
              <a:buSzPct val="75000"/>
            </a:pPr>
            <a:endParaRPr lang="it-IT" sz="2000" b="1" kern="0" dirty="0">
              <a:latin typeface="Arial Black" pitchFamily="34" charset="0"/>
            </a:endParaRPr>
          </a:p>
          <a:p>
            <a:pPr algn="ctr" eaLnBrk="0" hangingPunct="0">
              <a:spcBef>
                <a:spcPts val="0"/>
              </a:spcBef>
              <a:buClr>
                <a:schemeClr val="bg2"/>
              </a:buClr>
              <a:buSzPct val="75000"/>
            </a:pPr>
            <a:r>
              <a:rPr lang="it-IT" sz="2000" b="1" kern="0" dirty="0" smtClean="0">
                <a:latin typeface="Arial Black" pitchFamily="34" charset="0"/>
              </a:rPr>
              <a:t>Fondo nel bilancio regionale 2013 </a:t>
            </a:r>
          </a:p>
          <a:p>
            <a:pPr algn="ctr" eaLnBrk="0" hangingPunct="0">
              <a:spcBef>
                <a:spcPts val="0"/>
              </a:spcBef>
              <a:buClr>
                <a:schemeClr val="bg2"/>
              </a:buClr>
              <a:buSzPct val="75000"/>
            </a:pPr>
            <a:r>
              <a:rPr lang="it-IT" sz="2000" b="1" kern="0" dirty="0" smtClean="0">
                <a:latin typeface="Arial Black" pitchFamily="34" charset="0"/>
              </a:rPr>
              <a:t>per lo sviluppo della casa e dell’</a:t>
            </a:r>
            <a:r>
              <a:rPr lang="it-IT" sz="2000" b="1" kern="0" dirty="0" err="1" smtClean="0">
                <a:latin typeface="Arial Black" pitchFamily="34" charset="0"/>
              </a:rPr>
              <a:t>housing</a:t>
            </a:r>
            <a:r>
              <a:rPr lang="it-IT" sz="2000" b="1" kern="0" dirty="0" smtClean="0">
                <a:latin typeface="Arial Black" pitchFamily="34" charset="0"/>
              </a:rPr>
              <a:t> sociale </a:t>
            </a:r>
          </a:p>
          <a:p>
            <a:pPr algn="ctr" eaLnBrk="0" hangingPunct="0">
              <a:spcBef>
                <a:spcPts val="0"/>
              </a:spcBef>
              <a:buClr>
                <a:schemeClr val="bg2"/>
              </a:buClr>
              <a:buSzPct val="75000"/>
            </a:pPr>
            <a:r>
              <a:rPr lang="it-IT" sz="2000" b="1" kern="0" dirty="0" smtClean="0">
                <a:latin typeface="Arial Black" pitchFamily="34" charset="0"/>
              </a:rPr>
              <a:t>a tutela delle fasce fragili della popolazione </a:t>
            </a:r>
          </a:p>
          <a:p>
            <a:pPr algn="ctr" eaLnBrk="0" hangingPunct="0">
              <a:spcBef>
                <a:spcPts val="0"/>
              </a:spcBef>
              <a:buClr>
                <a:schemeClr val="bg2"/>
              </a:buClr>
              <a:buSzPct val="75000"/>
            </a:pPr>
            <a:endParaRPr lang="it-IT" sz="2000" b="1" kern="0" dirty="0" smtClean="0">
              <a:latin typeface="Arial Black" pitchFamily="34" charset="0"/>
            </a:endParaRPr>
          </a:p>
          <a:p>
            <a:pPr algn="ctr" eaLnBrk="0" hangingPunct="0">
              <a:spcBef>
                <a:spcPts val="0"/>
              </a:spcBef>
              <a:buClr>
                <a:schemeClr val="bg2"/>
              </a:buClr>
              <a:buSzPct val="75000"/>
            </a:pPr>
            <a:endParaRPr lang="it-IT" sz="2200" b="1" kern="0" dirty="0" smtClean="0">
              <a:latin typeface="Arial Black" pitchFamily="34" charset="0"/>
            </a:endParaRPr>
          </a:p>
          <a:p>
            <a:pPr algn="ctr" eaLnBrk="0" hangingPunct="0">
              <a:spcBef>
                <a:spcPts val="0"/>
              </a:spcBef>
              <a:buClr>
                <a:schemeClr val="bg2"/>
              </a:buClr>
              <a:buSzPct val="75000"/>
            </a:pPr>
            <a:endParaRPr lang="it-IT" sz="2200" b="1" kern="0" dirty="0" smtClean="0">
              <a:latin typeface="Arial Black" pitchFamily="34" charset="0"/>
            </a:endParaRPr>
          </a:p>
          <a:p>
            <a:pPr algn="ctr" eaLnBrk="0" hangingPunct="0">
              <a:spcBef>
                <a:spcPts val="0"/>
              </a:spcBef>
              <a:buClr>
                <a:schemeClr val="bg2"/>
              </a:buClr>
              <a:buSzPct val="75000"/>
            </a:pPr>
            <a:endParaRPr lang="it-IT" sz="2200" b="1" kern="0" dirty="0" smtClean="0">
              <a:latin typeface="Arial Black" pitchFamily="34" charset="0"/>
            </a:endParaRPr>
          </a:p>
          <a:p>
            <a:pPr marL="0" marR="0" lvl="0" indent="0" algn="ctr" defTabSz="914400" rtl="0" eaLnBrk="0" fontAlgn="base" latinLnBrk="0" hangingPunct="0">
              <a:lnSpc>
                <a:spcPct val="100000"/>
              </a:lnSpc>
              <a:spcBef>
                <a:spcPts val="0"/>
              </a:spcBef>
              <a:spcAft>
                <a:spcPct val="0"/>
              </a:spcAft>
              <a:buClr>
                <a:schemeClr val="bg2"/>
              </a:buClr>
              <a:buSzPct val="75000"/>
              <a:buFont typeface="Wingdings" pitchFamily="2" charset="2"/>
              <a:buNone/>
              <a:tabLst/>
              <a:defRPr/>
            </a:pPr>
            <a:endParaRPr kumimoji="0" lang="it-IT" sz="2000" b="1" i="0" u="none" strike="noStrike" kern="0" cap="none" spc="0" normalizeH="0" baseline="0" noProof="0" dirty="0" smtClean="0">
              <a:ln>
                <a:noFill/>
              </a:ln>
              <a:effectLst/>
              <a:uLnTx/>
              <a:uFillTx/>
              <a:latin typeface="Arial Black" pitchFamily="34" charset="0"/>
              <a:ea typeface="Verdana" pitchFamily="34" charset="0"/>
              <a:cs typeface="Verdana" pitchFamily="34" charset="0"/>
            </a:endParaRPr>
          </a:p>
        </p:txBody>
      </p:sp>
      <p:sp>
        <p:nvSpPr>
          <p:cNvPr id="2" name="AutoShape 2" descr="data:image/jpeg;base64,/9j/4AAQSkZJRgABAQAAAQABAAD/2wCEAAkGBhQSERQUExQVFBUWFyAXGRgYGBoYGBoeGhkcGBwcGxgZHyYeFxkkHxwcIC8gJCcpLC4sFh4xNTAqNSYrLCkBCQoKDgwOGg8PGiwlHyQsLCwsLCwsLC0vLC8vLCwsLCwsKSwsLCwsLCwsLCwsLCwsKSwsLCwsLCwsLCwsLCwsLP/AABEIALsBDQMBIgACEQEDEQH/xAAcAAACAgMBAQAAAAAAAAAAAAAFBgMEAQIHAAj/xABIEAACAQIEAwUFBQYEBAQHAQABAhEDIQAEEjEFBkETIlFhcQcUMoGRI6GxwfAzQlJi0eEVJHKyFoLC8UN0g5IXJTQ1U3OiCP/EABkBAAMBAQEAAAAAAAAAAAAAAAACAwEEBf/EACwRAAICAQQCAgAFBAMAAAAAAAABAhEhAxIxQRNRImEEM0Kh8DKBkdEjUnH/2gAMAwEAAhEDEQA/AO1Y9iGvmAis7lVVQWZmaAABJJJFgBecCeXucsrntfutZKpT4gNQInrDKCR5i2AA5j2OXc15+nn6hpO9ZUosaZ7Gow01BclgoGp1iIaQL+JwxJzAeG8NpPn6heqqBZF3qNfSt930xJPgxPicTsxOxvx7HC39vWbkxQy4E2ntCY8zqE+sDDHyB7Vcxn84KFSlRVTTdpQPqlQI3YiL+GNNOo49gRxXmXL5Zqa5iutI1W00w9tR+lhcXMC4xtwTmXLZtXOXrLWCNpYpJg/Tr0Ox6YACuPYiLH+b/wBp8/L0wN4xzNl8po95rLR7RtK65Go2mLbCbnYSJwAF8UH4VM/aVIIIibdIPqAAP+5JCn2k8Okj32jIfs4k/F9Phn974fPA3mP2kZQZer2ObpltRoyjhXVjaUlTMCSH+GRvgAav8JN4rVR1sxtf8Onz9I3fhcliKlRdUkgMRcz9In7h8+bty1xI5ehQGYzqntGqJV7QFk1EaVrmZdUAJgm/aERYRey/EqmV4i2YzuaqZelV1UhSrVAaTNK6DRUCFVRu0R3xJuZyzLOi0kgASTAiTuY8cb4EcG5ly+a7VaFdKxpNpfReD02EEGDBEgwb434zzBQyiCpmaoooWCguCJJ6C0kwCfljTQpj2Fir7RuHrr1Z2iOzYK15hjsBA72x+GQIvghxXmbL5aktWvXSnTcgK7bMWBIiBe17dL4AC+PYWqvtD4euvVnaI7Ngjd6YYzAsO9sbiQIMxjFX2h8PXXqzlEdmwRrzDHpYX2a4kCDgAZsewO4px6hl6PbVqq06Vu+Z032iAZnpE4my+bFVFekwZHAZWAlSCCQQeoNvrgAtHGsn9D++M38R9P74xfxH0/vgAgy3XffFlcQ06JXYi+9v74lDdDgAgzeT1xDshAMFT4xeOu334rtwtiCDWcz8ouDO+9o+eCBOMXnpgAp5fhzKQe2dgOh2Pr+vyi9jTX/THnwAb49jQL6fTHjT9PpgA3x7Guj0+mPaPT6YABPNUjK1GBEKAzAyZUEEiLkk+AudhvhN9n+co189XcyubWhogoyFqbOp1HUBr0sqiemo/Jr487HK1TqIKQ4gSTpM6QouSdgPGMK/s74pTrZmolWnVp5lKHc1oEmkzjUUKkhu+En0t1jOxewIeKf5nLU6+tCK803FNlDVEJIGsgKVYjzDT88F+YOF0s3U1V17UoNK6maB1MAEAX38YHhgLxXMVcu66qNTNrTbtAqEDToMKxJuWHRRO3TqwVTIpuAQtUaoMSJVWi21m+uOZ23a4Lae3ZXYq8xcpZWlla7pRVWWmSDLSCB5tgF7J6mjN1KgJBTLVNMeJ0qPSJnrtho53qdlkMwUCjVuAIA1sAYAsu9gLYUPZfRZq9dhEJRYNe/f06YHW64rB4ZnaG7nKtUruqF6bk6FArwEvU6MwgfUbYf+XOW/daVb4e1qzqdQFnSulNtok38zhJNPL5mt3mStTpsoqUxpa6nVGqZQyL+hxnnnj2ZrVKZywzidmQw7B1CtJlu0BENawBkX2uQU09WLe28ron2yrxyqeHVsuSlWmxb40dqqgMDT78mBJYeJ7u2B3FuYGzoqI5qL2fcjMUpUgywbxgx62B6YGdhnGMMme71RT2lV1qsqyNQJ3Ybn8B40XX3TOhe1fs3TdpF41XDm4kLf+bDteh3K01QRzFUVaavS7Cr2yKKmqEWRJ0yafeCG02M+UYt5/KsKCO6UVq10BdKwQUyAxCBqigWi5MiNQuNxvlswKeWep2tGuVqk0aS6FlWOsmpTHeIDkm1yOoERZ4TxIcRgZzQRTfRWpqv7oaQQCZXUIE/y22xNN39E4wlLge+deaM1Qr5ehk1os7EFkqau+C2kLTIIC7MSTtA88B/a7JZEBp96nGmtApnv76iIU+JMRC/Jz/x+gaTVgpIphr6LiBJA6gHywgVs43E+x95p0yQD2tFTqQp2ndZXa664g9e4DbYWcl7G2SeBt4Nyt7vQzHwmvVUqXUBJCqQgldo1G+9/IQm8Z5XKSXGgLSaaZqdqKgbuhQXJVGJEavPDyOYXA/YE/wDqJ+HTC/zFzLRpkvml0IU0BT9pr7xMALvE/KJxOclXxeSnjkovAh8MytWtUipSoIppMtSCjOioCYI0gMpsBBtIPSAf4OlbiKdk9KrSo0fs9DoHUoVWNBAgHRHjFsDcxxTJ9g9SlUJDsaQLIabKvddqalRqv3b/AMoxb9nnM/ZVXnOUzlgG+yqhaZV2YEFXIDOI1ST/AC/IUu2SWFT7GJvZiumS6Elezb7BBNO3dHgRJv6eGMH2ZA69TobdmfsFGumASFEbHcT5jwGIeK+2yhRYqlGpWIsSkBPk53+QIxRpe3tJ72TrD0ZW+4gYrhoKGH2gELlKCLCAHSFZZpwKcAGxiNhbbVj3LGZdcllxIQCilqbzTHdHwmTI85PqcA+J870eJLRpKWo63stWnZ5GmwPdbc7Hxti1xzgoOVTL06ReioVTTBIlV2uLm4E45tZ20roWfxGX397faNfbvG/pe+Me/tE9oYmPiO+0b7+WOaJyCRoApVA1I6kqCq0quov2ambC5W0dT1nGp9nqlWT3dwlQyF7RtNJo0642BNjedoxLYv8Av/P8ibkdWqZ8oBJOwuWIucb5XihLhSfqZIJ2N9hNvnhH5w5a7cUqDo1dEphA5YghgoXW0bmLzfdvHFTlzlDs80tcrUR6alWcuWNaVCjVO8fFPkPDBF7Vu3FJamaOuzIn54rZsmAZMbf0xnIZjWoPXr69fvv/AM2N6tOZHjtjvTtWhitlmvHji6pkeeBgYg+BwRR+vQ40DIbHtWxxhlj0/U/1xkbR+v1/XABJj2NUONsAC9xdJytYy0rDjSJJKmQoHUk29SMLXs44yKmaqUq9GpTzC0dVNqmkg0tYDhSkgd/RNzsNowy8Xpzla28iGULElg0qokgSTAuRvha9nvE2bNPRzOXenVNDVSqF1qKaYdRUVWUd3vFCRN4G0Cc7M7FXjHMNRc2+qlUp0nfs1qhlYMRIEqLoGgAT4/Rt4k7Cjlyo1NpmPVKc4X+K0q9Cr9jSGa0EsFd9IEG1j8T9RsBA9MMOezYFDLuVKgrOnqs06Ri8bbfLEVwx9NJtf3FzmGi9fLVUqIUXQXkbyg1gXmxIjCX7NKFc1q5okAdmBUlSx0lhtBGlrWJnfbD/AMR4kr0KwAaTSfcD/wDGx8cAPZPAy+YgDUaigmL6QshZ8JJMeWJy1fHpuRXVUYU1kOcM4OuXZ3+zDOo1ELE6Z02g3uZPn5YIZSqGeos3GmSAOomwNjjbNJDlTp6SCJtfyxU4Y01q+267bfDjh0W5a0pP1/o49OTTp9l16OpAGgyCrgqpWCkSpNw2r6Da+McL4ZTrVszrGogp0U7p/MD4fdgbQb/5som3ubHy/ai+GLLcYpka6TLVUkoTTZWAO9yDHT7xjscqdHW9NuDlF5BOf4ZRWuQJUU0BaEQiX1bgBSxACncRqwrZvIVy7NRNKnL6wSGLDVTVXTw0Fhqi9wDhjzlYNmKoKx2mkqZkjuKpm1vh89+kXyOHjxP3f0w25oxJ0t3IK5b49mqVdsrWqU6i1cvVqJCaYdVkXF4hWwJbIZ0vrGc0MV0k0002kkCxvcnBR+CCpxCmp/dyzVdRnu6H6RG8xfz3wX/w5f5v18sDdcDJioeHZ478QrfLUP8ArwU5aoVKdVlr5l65qIQiuXsV3Ky570EH/l6xgx/hy+f1/tgJx3hOvMZNVn9o7E7wFSb+Ww+eCLYPOC7leVuzd3p1sxTNZizQKZGoy0S1Mx1+mKY4dTFSv2+XfNHUNNU0abGOyQwWULsSem0YvZngRAtDdDAAPrixlOKpDUyCKiAa1VDAJEi6jTcQYBm+NsapRL3KZNv64Ic2nuf3xQ5S6YIc2/BjqOYUOEsHo5OmGXUtZahE3hKjE28bgfPD7jlvIXLHaMmaKr9nXeGBhrNBHmveJ9cdXGjwb64878RV0gkk6IseQXHribQv8L4zS06gIaZ8cc4qjnkjzB7x9cR42qG59TjGMFlyy9wmtDRNt/pv91/+XBqqLemFmlUKkEbgzhly7gqCNunp0+7Hofhp3GvQ0WUsysN63xJlXsR4XxtmKdj/AC7eh/X3Yr0G0n8f1+tsdQwQO36+eNVH3W/Xy/DGU8P1+v6YxsemADdVx7VjQrPp5/0xvp9fw/DAAA4xTBytYXmAVAIUltXdEmwkwJ88LXs84hWXNNRzNAKzUTUp1Vc1F0o6q6SwBW7KdgLDe2GvmHKqMrVm5IAUE6Rr1dy4BjvRNjabYVPZ3mMxTzT0K9Oky1KPaJVplzGhwrIwfadciI269MM7Ffi2fre963RRlqlUU9dNm1qpaAzAgAzaw28+rhn66ilQa4WPMkApSicLXG+GVVquuVakpAaRVBYXMBQBYCJljJv88Hctme1yuXJUzoGoMNiFRDY7jUjQeog9RiNqmU0uUwdxLiCNRrAGSaT9D/AT1GKPshyS+7a+rOxa/VYVYHpiTjnG8rTpVkNWkHCMukEF5KkAQLzfCjyL7TDw7LvQ93WqHqdoW7TSwlVWANBB+GZnrictHyQ28FdWVtPkeuY801OtZQSSRfxmQB59YxU4HnlNStLIrHQSNQn4YNpkXwo8zc3U8/NZ8tUC09IBknQSZnWNOktEeenfwucm8AXMvWrZUrRAhGRlZlYwGDKAwKkQepmenUjBRjlZ9nHp6VSvsY6vCqlbNmqgVqRyhpySNLlqslR4gqCD0uPHFzhPLXu9Ku1NESpVKtoX4Aae0AWBN5i1xivwpny2ZpZY5ikQVJNJmGoSCQaIPfAn91i3WNrNeJTk0z04QTQiVWrVMx2cKtX+GQtgJJ3nY9PHDXwvlruxUcs25jYeQm/z+7C7zTwXMNmqdfLhg9O61FoiqVlWRlg2MzMEHfE3FE4kUy4SpXWotP7Z6VFYqMZF1Yd0i2wiSTa0Uct1Zo4KlGbtsacpwZKfvBE6jT0T/LDNYRG5N/TCFzLlS+YNFK3YJpHf1LTcNvJLaVNOCLC5g4buTuB1MvTzJqGoz1m1kO7NfSQYLAXJuem3hgPwngimq2ZzOWFaqwKw4Cso7sEn4W20i0gL54TTaUnbNlJ0sgnIZku1UCvlFpqw7NmdQ5F5DhhdvhMi3eIG1rVRnQE08xQchSSKRRmhRMQq7nYeZGGhRlxtkKQ+dL88A+bct2iqaFCnRIV1JUU3Mvo0nQlzGk+hIxbdHqSEu/1P/JSypzNfJmsHdA6kR3adWnDaS3eAURpN52M9MWk4GCqpUqmpCKXIMdsxUEsxUyy+QMGLyLYpDh2ZGVelVZ64rOqrTdVIRVF1+zPdRm0xsBo872OBcs1kydVGLOfhoqQKb01A02MkSLlZ/hE74Tf3Y0NSuWwzyt3Y1d31t+OL/NThksQfQz+GFPlPhVZKdc5gtUSmD2ZbWtWRqLKxHxgDSJE4H8Op5w5qixKutXTrpsGVQoPeei0lrAE943tYyIt5Vn6C4+xh9nuVZMj31K6qzuJ6qXEH5xhz4d+0Hzxz3NZ3O0s8qU4NBmVOxqACFDialNxdjAZjPjEG0dC4d+0HzxxyX/In7Jr+oMRjm+dzWafiiCjX0olYK9BkGk0wftGL76okj/lA8+kRgKqDtGMX71+v1xTUlt6LS5Qhcf4nmfeZoZjsxTI1UjS1Iy7uzHc2Mi426XOBZzmd0uvv7QxDU37EayQDKWEaJiwHXoLHo/ZjeB4bDHuyW3dFtrC2JrViv0nNkTeX83nHzaF8wKiaSK1LswioQsAod517ydp9B0zg+Y7uk9DH1kj/AKvuwMpZLrAXzi+CuWyWkRtO56+Q/XiMU0W5TtLBWMZLLLdaqoIuPA/rpiKnlB4z6f1xPTy4HT64knHcMYVcZjGurabYzP0wAbY0NTGaht92MgYABXMcHK1QYkiF1SBqLDSTFwA0T6YTvZ62Zo5pqNXsqlGpRNUVKalSrI4XS4lrNrJF/wB3yOHHmYj3arqAuIGr4QxICkwZgGCbiwwm+zpczSzT02enXoVKRcuiBGpujhQrQTIYMxAn93pBnDOxbz6V6mbWqHSrSqVlQ0gmllps8SGBJJAMsT4GIjDZmgA3gAo+g1YENxbK5fPdn2WYQ1HNNKrUtNDWTGlGLSRMqDEHpa+D2YyhYzIFo29fPzxx6jqSs7Pwy+LB9OmrBWgGNWkxfvxPmZ0jf8ziXSPDC7xnKVqdSkKWqoJqKyGoyJ8HcLET3QZtEnpG+LXLLNWatSzFHsatLSdVJ3KOtTVBBYkj4TY+GNbxYmxt0T5OPfK4/kon76uBXsmfu5z/AMx+RwdqZQ0qhNOm7yBLGSTE226fnjXk3gwy9OoukqWqayWBlpH4dMLKa24+i0VlRf2aZrllXzXbVRS0pUFZagtU7vwgnoogAzaFxPzBzG1DshSo+8dob6aiqFU2DSZkE/LunEnNOX15Zgyq9OQXUmAQLj/+oOKPJPLVGplGQ0dOirUCSwY6C2oFCLqskgTNwx6nG3GSujm8k4ScUVuG8RzlXN0WWsacGK2XjVSCAHUQ0SXmIY+NoAu28V4+MtSarVYhV3hdRMmAABuSTjfh3C0pUyEER43J8Z8cK/M9Sp20qao0p3VAmmRuzG242m8BdrnEWt0l6IucuWxo5f49TzlDtqTakYGJEEESCCOhEYWs7ztQo5oZdhVEvo7TQex1n90vO/QwDB9DBH2fCp7tU7RKazUdlNOYdWJOsyPiJkbDYWGFnmBavfogU6zBkIRjGvvq4E7zH39cNCK3NGanyir+xvzuaZEZhdgIAJgEmwBPQTF4OFFeca+UqkcQakaboXpvSVp1KVBTQZJs0g+RvvDlVyq1FZWuDb85wIzPAmpQaI1nZtRE72PS3p/2FKCdNHPBWsgTNcy5vtQ1H3Z6FQEKrgq69wlXc7kTuoHUD+bBHhHFa75as2Yp01qU2KhqayjDSpDgG8DVcfyna+CuQ4BTVGFRVZnMt4Dbuqd1URNupOCNDLKihVUKAIAGFc49IdrFHOcvzBmcoajMr56j3X19xHpi+saQsuBYwIAE7YPcS5lqLXNCnlzBBArsxFINpm6g6iBtuJII88Ha/BKbVFcggiLAwpjaQMRPy5SLsx194kxqsCbkgePrO5xu+Dy0DQG5ZzmaOYejmStVdAqJUQMkd6CjLMTsR6dejnlq+hg0TjnGbFejmG92zDU0VtL02phxpA0lza7TcE2uOkzWbMZ7QVXPOW1aqLGkNTyB3XJF1DAjaLmZEAO9Nt7lSBNLs65/iw/hP1xUVpLnxB+84r5Wm5VS+lbDUdhMX09SJ2wP4Zzllq3vC5di9SiJYFSuoTErI7yzaR4jxGJPfLktFt5YWSh1Nh5/0xtTcAgKOu53+mOY1OJ5tnqKeIPpqAMG7Ia0MxCWhUPgPCPEm5y7nM7UzGVY5rtACBWp9mFplBYsDE65gza56C2H8D9i70uDrlHLRE7n7vP1xO8AR+v11nGUFzeen6+uED2m8QzAIShmGyxVC1kDBzuAxIPcEGQPG8wBjuUVBUh5S7Y9ZfNBvA+Y2tvfr/fG9WbwYtjkvBecHymcRs1nC2XrAgqaUJTqSunSVBKoQSJJ6XJNx11x92Ni7WTE7QM7QzO5wQU28jf6/r78Uq9OG9b4nyr2jw/A4Y0tMJGMIcZU40ceU4AKfEnpmjUNTT2YUlydgBDEm02F8KvKHMORq1a1HJh1cDWyVVZWKgxqXUJKyet7i2D/ABhG90qkHRA1zBNl0tsJJmIgA+mEfkvi9KrmiGV6eaSn3O0pGmTTqVV7QiZ1GQg6RJjqRhnZRzFWrqogBa9Pt6fdJ7wXWIeAJle628WM4cBhdzHMuUpZzshRzCFqhpCsyAUdc6dKmZAJsDF/S+CHHBnGAGTFHVuzVSYA6AKBcmN+keduLWTckjr0JKEG2COdavZJ2g/dZCd40swRrTEj4p/l8CZYchkForpW97k7nCLzO+fShVTNU6VXtaZVTRMaAJJZ5FxMER/DgS/tUzT9nToU6atAWTLszbSJ0hZ8CD64HpycUkOtSF7jrOPYTsnw7jQv22VcNBGrYemlBA+uK/KnP2s5lM5VpLUokkBVKyqSHI31GQIG58MSek+ho68G6HhtiIBBGx2PkfLHMs/ymGrsugpUqwGWlWK6izBg8bELcxsNO1hgpW5uqU80lVqytlKjFeyFLvoCpKMGEliSBMkC/hifI8x5hK1VqwpVafZl6YoqO1B1qopgEy4IaSTtpkxikYyhlHLqKEncXkO8x5opQ7FRUcVF0swaGCqLksCG1NtI/m2xF7LkoDLVBQrdqvakhC2s0gVEJPgSGbwv1IJxrw/M0eJUhVKVaZRmpsrd1lYRKtv4gj19RiPMcEehl3TLFhUqupqVKeinUIXa4iB0JBmGbxxkWktr5IxuLyhj4VxihVqVqdKrTd6dmVWBKwSLjy2xDWywLBtKlgPigT9fDA/lXlpaVZqzLSFTszTHZiO6WDGfEyojwE+ODAxGVJ/EzUVxRhRAxtGMYF8d5ny+TCmu5XVMAKzmBuYUGFEi5wiTbpE0FMZGBlfmXKpSp1Xr01p1fgZmgNPhN/Xw6xgkGn0wNNGnsZxulEm+w8TjbtAPhEnxP5DANt9ka5ObkAA7k2n+uBnMGfbL0wctTp1Ks93tWKoABcgC87CLb72xfzGbAI1uoLGF1MBJ8BO58hilxBKNVHDvT7m5LL9mT/Ffu+hw8XnPBmFwhRq82ZinW/zbirl6o06qNM/5dmIUaiTJSCbm8jYbYbuFcB7IO7MHqmKevTBCA6tP1v8ALFPJ8Jpqy6qqszd8ICoDARBC/vAQDODqZhWpBlZWXUe8CCLC9xa2HnPqIRV236AGc5ZNR2JqQpOoLpBhhcGT0BE4ucI4N2JLMwaoxAZgsWUnSPlJ+uLa56mQpFRCHMKdSwx8FM94+mM++0wGJqJCGGOpYU+DX7p9cL5JibUN6dfU/jha5ryfa6QG0kEkGJ8sMlJgRIMgmQRsZvgJzDWVIZ2VVEyWIUC46m2O/WbUHRWStCovKyzDsHQmXQqIcyDfyMDHQ8tWDC3r9b/2+WFX3lJ0611Rq06hOnxiZ0+e2CXB+MUtKjtacM2lDrWGnopnvEHoPHENDUblTFjgJ5pLen4H9fdiHLtDeRti9UH9D+v1vgY6kEg47SgSQ/r0xJiCm8gH9SMTA4ABPHKc5V7kaUD2Enuw0QLmYiPPCDynxlHzGivTq0a6oGpGoqgFDWXtApQkFtQT/wBp2x0DmCnOWq3IhNQgSZUhgAOpJAEeeEHlLiofM9lmaNWlVFPVRZ9Gkp2q9qqshI1TotcmOlgc7M7BvGVqZerAotmwr6wisq/A4KsxYXYMAQomSv1aOBcwUq1AZnUKdNlBPaEJphmUhiTAIYEYVeOcbqDOsOzqU6L1RRFYMrCWcqGKCSqkkQT90xhjXhNMUUYEMhjSpRYEg1C+0lmLEz9IvPK4XkpBbo7PYGzXMHa5pAo7SkadRRWVkZCYJ0iN46nz8sDeaKJK0IB/+oQ2HQBifuv8sGuMcLR6T2ghGgraLdOnSNsJvszzxzWYei8dp2ZdW0jTCiWBHQmReD1w0VfHRWUNjpnXeGfsaX+hf9oxyHlbh9Rs5WHZQHq1TTrmNKFCdUiJCsDpnx8enUV4ZChKjtUCkET3RIuLLAIHhEWwoZnLVqebr1KZFOmUam1NkCKSRCFakG7NLnynyxKM1lI462tlCm7Au9GqtTtGnYKgGnTqDaSCGgWjrtvNXtF7UU/sqeaVASwLldNpAPVT5ncX643rMvaVKlSgfsgFDrOiInUukkEjUQTFvLF3h2VaVRyroql3dYsEggNEEMw6AXhhth3hWBnhnBmatRrszrUo99nRm7KopLDQATtUII1b2YmwxPVr5+m5zGXqe+Un7xoMNLr0+zjpbYX8VY3xf4xXanQ0EQWaXjZZUAKIGyr3AdjNQ7nFjKsq0h2XfgbAgEnc/EQAfUjFEotK1ydMFNWr4JOXecqGbsjFKo3pPZxG8fxAeXzAxNm+b8tRzCZapVAqvACwbavhBYCFJ6AnqPHAQ1Qa3viUKbNRDpVVyKVediZPcLIAQA5kh2gxGBec4/Qrmm2lsxTq11ARUPaB9QKqZgKdhYnULC04hLRV/RWUt8aksnSC4gnoMKWXzdevUb9m0yQFkqqTChyT8V587wLYaicbZPKUqQOhAC1z4fTHPFqNnPqaOx84FyvyPqpU6Kil2CoUOsTp1MWcp6k2HTSvhhny1JKSKiCQihVnoFAA9bDrhe5l5gzCMoywoVCpHaCq7LExCqFsDBkk9CLHG/LHFMzW7UZmnTQow0vSJNNwwJtqvK2B/wBQsMNJScbZK0uDTmXi9YsaaN2Slb5izMrEzpWmbTp/ePjYTilypxTOmqKOZFOrT7MsK6SGlWAHarsCwPQfune+Dee4IlQ6wSr+O48Lqd8WMjw5KQhRfqepj8PQYN0dtdi2+wDzXyx744D0lcaYV5gpeSR1Bnw8vDAhuRkLGp7sssNLJqMPfVqYTDGepk3ne+Grj+fZE0JqBcEF1KzTEfFBmTNhaNydrq/BaWcWtSCZ161MVO/TrIC3Znc9r8RYbjbcemK6cpbRa+yA8gooUCkJpXVu0Ooi/cmZ0wSIMC2C2W5T7DJVESmAMw/aPR1dwAAKQOgmJI26bWw3YkzCCEEdPxwj1m+TUnTz/LOSNyxS0lBQA1MXpxUbufCTob9z0ET8rSHgVHUz+7AqxFNl1NDNr0glf4pPxX3meuH7/hjLwRoNzPxGR5A9BiSnwCijh1SCBAuY2iY8YxTzoX5DNyrwYZTKUsupLCkIkmdzqifAEwPIDC57SeGistMPTWrTBJIboSFUH6Ei174ac3ACf/tTa2462xR5jyy1AFYSDI+5cdWpKo2WndYORLyzRGj7DvUlhjqYll7MrpY/+IumBHhAiLHfL8oZeoRSNHQtViysCx7IaV1MnRCIBi0mBewD0OXqFu6beZv6+OJ8rwmnTJKrBPmfoPLHL50Q+Q50/hj5fTrP34qZpbg+O/qP192PcLryo8recj+0fQ4sZmnIP1Hy/X347Yu1Z0kGVfcT5jFxDgajwQfDF8AHr+jjQB3H1DZarc2WRpidSkFQJIEkgC5G/TCDylxKp7z2OZoFHZNdGoXFRdKVVNVAVEqZ0nz0+mHniqK2Uqhp2MQYJa2kAmwJaB88JHKOYzC5kUa9BftE7SnVR2qQKdZdaHUoKgyDMAd0b9M7M7B/HshWp1HWgi5i7HRUcqoAMLtu/gbAaZnB2tlTX4bRRi9IstPVpIDg9kpIkgwZtMYWuN5nMHOa9CHLvWFKabN2oVqmkOZGlpkGBsPG5w3cYoN7mEpEK2oBSSSBCDeL7YlHhjQxT6sUMxyUiox94zdlJ/beR/l2wA9jeSpPnHNRFYrSDISLqwdYI8DgjxfL5/L0KlVszSdUW66GuD3epjrhe9m2dannVVTAdGB8e6pcR4XUYnKTjByH1WmsKjvnDe9MgH7Qi/gAPLEq5EVQUrIpQiwIHiDMiDO18Q8FfUC20uTHTYf98W8rQ0kkXlSY28Dvi2m04pkY8HNOecvTy9R9BbLqigghZU6TJ33sI6/PAPL5zRmqFRaVTRWp6AQSyNBWso0m4ZghA6nV16FnyFQVcxWLVUYnVUFYlhM7IpkAAE+UBcB15faujU6mquuodm1KaekwdxJEid9tuu0N0U3bFTp2dHqUlqLeGBEg+IPUHwOBP+EmjUHZ71FMfwrpK3PS2qQBvGwF8Dc5xlOGU6NKrXUtAQlgzKzLZmGmSl7HpN4uTi5lOZO1qFEeixA7wU6io8ZDEC/rhYKUU64O+UoTpsDcX5GSp2jUHfL1GBVoY6X8dYm89SN7mDhHpZ2tw+rR+yh6Ts/2gOlzMSu0LAsReTPhHYAMA+M5YZuvSyYAIkVax/hQGyg9Gc2kXiTiin7Iv5M2znH8xmcpSqUSMpUqgv31FQEA2A6BWN5ImCLXxNwfnsErTzdNsq/ZBy9UqtJiNKuFOq3eawJmCNsZ55pU1FNHU6NJ06Q40EkLJKCFHwxqtY9JwAzNJv8Axqa5tQkiKJOkizd1mJBYbafA7YioxnHgjqT3SyNVfgTVG1q9NgTqUxMhrgkixtsb4MZHKCkgQbDr4k3J/Xpjn3CquYyppe61HzVIIV93dlRVBBKMjkbAkDqTO97NHL/O1DNaELCnmCG1UGMupQlWExBPdJjeLxhNSMq+iddh6rWVRLMqjaWIAvtc9cVOGcboZjV2FVKugw2hpg/0sYOxg4Gc3cMFZF100qIl+9srG2qOv/fxwF4fwVjm6dei5osGAqhFijVpqTOoRdugP4ROFjppxuzLHDO8MSrGsSRaxjAatzBlMlWWjUqMHeJdlYqJ+FWcCF8h5yYnDHgNnOXzUdiXsTqAgGGFwZPgb4yDTxJ4MeCgfaVktLtrqdxtLL2T6x11FYsnmcE+Pc45bLJReo50VUVlKozDSQDqMDur3hvfyMHFQ8stv2l2s50i4EwPkCd/HE/GOXdbhVOmkEWmUABXSqwAJmBFtsPt075N3fF4Kbe0TJaqi9oxKCYFNzrExNO32gnqLRfa+Nsv7QclUaiq1Se2sp0MFDEwEZohXnp6eIwJzuQdKkByzqIXuQSDpJvB8J8O7ihmOHlkKCqUXUGVwgJDh9exG4MHfqfXFPDBi70dlzJ7i3/fT74GNeIJJEjx39BiPlftvdKPvJBr9mvaFdiYF7WmImLTOLOf6fP8sdGt+WzqhyJ3MHMj0XNLLZOpm6oEtp7qLO0tBJPWAOu+AVbnTiNMaqnCGVep1EfiuGvg/wD9dmPUf7Fxd5vP+Xb54SGhDam0DeSLlDj9PN0FrUlKBiQVO6shgqYseon+b5YZH2n545z7Jv8A7f8A+vV/3YfXzWlQYEahPkpmT8jbG6LSuHo2S4ZXrUoYjpv+v10xZy5BWD084/X9sYzSWnwt8j+P98VgxGxjHQIRcXpj3WqHAuDAmL203Ex3ovBwoez+rmaWc7KqlF6dWkzipS1yhpuAVYMSArarR4Dzw7cfK+61ddxpIgmBOyyQJHei+EjkA5mjnOyfsatKtSZu0pqVKNTeO9LHutqt6DaL4Z2DONcPdMw3utRKbAsx7QTA1QFX+Hr3jJFoGGGnPudEH+Tz/wDCXr1xHxDhKVazFpszCx3htjv+WMVjfQAAqxEDyjfHKp8opCDcd3SK2eoq9N1ZQylTIIBB63B3xyLkCuRxCkFEkq+/QdkxJ+WOq8Z1DL5iGghGKsBBEJOxJEzqHpBscc89lXC2bNVq2nuUqLLq6anAAHrp1H6eOKQSaaYPkYn5tr9tCZ5aOisCtPSgQgaQy1GuWmDHmfO3SclzYhyi5s06gU0wwpqC9Q6gCqgAXba+25MDCfzOP8nU9F/3phgRBTytOlMFQgjyVQpw0HURdu3BzzjvPHESalZsslCmT+8jWkwAS7d49LLe9sDKXEeLkiqgqKEJACKioCpIaaexIM7g3Ax0PPZJK9MowDK3TcG89Pyxoq9hTY3bvs56ftHLfQaoxH487VYbEc45b5mVi1LMtPbvD1aneGkiLye6BfpAnpjoHB+DCgz6SCpACwukwJ+Lx8vU4Sa3AUTOrX0nsWqg6CGA1E7B9OkgN3o8BGOi0MwGCnYkaom8ePp5+eGnXQ0XaIOKcVSghZzspIUfE2kbAddx9cZ5OUUsk2caKlSuDWaDEnZaaltgvwCeurA1ckM5nWAslBNDuDcu5DBF6DSBJMTcDDVkuCUqWXGXRfsl6EkzJ1Ek7yTfCvTclSElkWMllDX7d2LqXY6kcswLFYKgmwpgQtpG8dcS8J5dRSzd6iCANCsSDpm/WLECAemGdOGooACwBsATjPuC+B+uNelPoTaIuc4IEIYaaBIK6qSAhuo1Ai95I6/F443zXAS9KkapIZYOqjK1VJUhu9AIBEggePlh3/w9fA/XGRlFUze3njfHMNog5DjuZyQRKwFfKioUNRi75lVY93UoHeC/CQAT6Ww58E4zSzVEVaBlJK7FSCtiCp2It9RhGoZ+o+ad0cVKVYMykKgSkQwOk1B8QKE9CSRNhJxVrcMHbJXpEU82KuuS7GkSILqQIlWXfSBM73xKWmpf+i37Oo4D8z5l1paKdXsHc2qaQ5AG8A2kyBPrgJwrntqZFLOoRUNXsxVpU2NAhguglye6SSVgT8PTDLxLhPakSxW0MIFxJ8djc4ht2S+QO0LvK9Guc2GbN1ao7P7WnUgCTARqaKAKYkNNum5vh1zHxN64qcL4eKRgEsSRJNzbYeg/M4s1Tc+p/HGTluY36TTTj2keAwH5j5lGUQMaVWtMkikoJVRcsZIA9Ot/A4GH2h09ekZfNGU1Uz2dqsRIAJld5lot8pFpyatIQ6fk27o/0r+GIs909fyGB/JvMSZ3LCqivTg9myOIZXSzA/cfn8sEM9+f5DHoa35bOiHKF3g5/wA9mPl/sXF3m8/5dr+OA3FMzUyTVs0E7YMRFNFZqhsFsAI6E+QxOOI1OIZRKidmqVV1AnXInxGmxBnr0w0JLasmNZOT8scWq5cLWWtmezo5g9pRQa6bUywNT7MR3oM6ibR0gY7jwjOU8zQV0OqnVQMpuLN5bggx6H0xybgtcJRqpRbszlm1P2iOjVe0azjUYjukCYsothx9mOfJo1KL1lqmhU7MQmgpTKKVVgBEjvQRPw3M2E5fGSkbF38R2ydTUgDfEJRutxb+/wA8VjaxwQp0hBIEFjJ9Rb8sVc0t58fyx0ClfmPML7tW/eBQggRNyBq9V+L5YT+SMpU9+NSlUYUBTZaqMBBYsChERLWaSdhtvjoGZmBc7+ON6WVVRCjSPAQB9BjKMazZyOrwR8zn1qUqlZMyKwJLMxTsw/fQr8IQJIAAEkCZmcP2a5XcyVdZiACD59Ztv4YM1ssBLCx6m0n1MScSUU7oucK4Ju2NGTSqxXrcmPVp1Eeoqh1KyoLfECDYxtOMZ/lrL5LIGjQVqYPc7RbuC9i5Oxc7TFiRGwGG3R5nGlSgGBDXBsQbg/LGqKXAN2cUHK6kPSbOZlsu+lgCSWDA94doQWKjumAN48pbuA8AzIy1IMTXhnCuxXW1PXNM1NRu0T8ow7NwmkVCFFKgyF0rAPiBFjiz2fmfrg29GKxPpcsVgLIqyzNGoCCzFjYWAkmwxity/WiCgYGxAI/OMOITzP1x7T5n64V6aNs5dT5YqutOlVWCrF5Ud2YJABY7jULkbjB/Nctacu1YnvoCyyoMWKn5QfuO+HPT5n641qLY7m20i/ljVBG7jlfJ3KrpnQ1HM1alNlY5kVZI1RCOu3ekAQNlHlGKfMXDK1SsatHMZhayv3KcnsoBgoaYERAMkkkkn5dRy6GnZKGgG5Csi3ny3tj1NIfX2BDGxbVT1ed98a42I7OStwyqKwrU81mCST2isSyBGBuqxpUqSpXcW+ulDgtWm76M1mTRqLpcsxZ0fUCpRyJUsAwJA6eMR1unS0zpy4Gr4oNMT6+I/vi1T4fTCaNChTcrC6fmIg4Tx/YtP2cZy/A6qipSOazBy7EMjam7QEBtadpGrRdDFvxnfJ8KqqqpWzNcpTctSMkF0tp7SBNQAhhBgRPlHZH4dSKBCqlBssLpHoIgYzV4fTbTqVW0/DIBj0tbB437Cn7OOZng7NSdQ70axuoRVjV+5I0wdViZ8frYzWWqsq9m3fDo5p6DpIVpqL5LGrz/ABHXGyCFw5UFxs0DUPnvjyZBFYuFAY7sAAT6mJOM8X2ZsOSHKMFVUdnUGXZlBKi7K4tpJD6IEQLbxgjyfwmomZqEZitVoNTOsVnLstXUukqzXMrrn0HlHSaXDqahgqqob4oAAPra+KnuqoSqgKAdgAB9BierDbEppwzkqJlgpBnbyxq+UFzPni7o9ce0+uORRLOEa4FrPcC7VgxLrAggAwR4ffiv/wAKiD3qvkb93y/Xhh/0eZx7R5nHatBrG45fGihwbKrRpIgtCgmdySSST5k4zn36zafpbF9VjAzjW3zH4HD6i+DRRPaJvOnMS0npoaFasgIL1KLqDT1HTZbtUPUgREre9qTe0BtNWkOHV5VQETWml6ZlZLiyNaNI1GT5HBXOcEWo+uDcXEwD0mPT8MR/8NJ2cd7XqmdYnTG3hE/PHNGCpWn+4eSQtrzJRZEpDJZvsayyH1JrL6NYQqfhXuwGJA3MRJxNwnnr3akT7hmdXaacwSULKAFCsCBNYQRAAt43GDR5aF7G/wDMIHp92848OWhaxsL98X9fPDuN4af7mKTXQY5U53OZzNTLvlqtBlTtEZyrCogYIT3bI117snrhqJj9DCzyzkloEqJJfckyZFwPTcfPDTAOOiErQJ2RmkAOnjt88YqVwukXOptI+8/liirGRfE+ZU6qcEx2hJ8LBuoFr/rphzTbNVdJERfxE4gXMny+mJM7uPTFfABbSqdJNpv08MQ+9t5fTEtNPszv1xUwAW+0Ipg28NvXEfvZ8vpi1lR3B+upxLpHgMAA/wB7Pl9MYGaMzbw2xNnx8Pz/ACxUXABP723l9MY97by+mIZx7ABN703l9MeOcby+mIsYwATjNt5fTGDmm8vpiEY9gAs0cyxYAxfyxdXYemBuX+JfXE9SoRVpCTBVreMAfh+eACHjXHKGUpGtmai06YMamk3OwAAJJ8gOhxS4HzdluII5yVZKjIRqBVlIk7lWAaDeDEYxzUIoqLnvHf8A0nHNMrTzuVzFStk2pJ2iKrJUokqdEkGVuDLHaMTc0nTNrB1rMmoou1ALG76lvF7+E+mIKwqyY7P6NH/bbHLOYeX6eeArZtP8wwAco1QKCBsiuSAnhbHuSOMVcnw+uKFOpmHObqUsurElECKg1O5hUQEzFpJi1yJ6j3qkPHDOg8c5mpZGh22bdVEwAgJLHwVTcnqegGETOf8A+gcqv7LL1n82KIPoC0+lsc35g5f4rWbtMylaqehLq8TeFCsQo8gAMLGbyFSkYqIyE3hlK/jvgjox7ByZ9A5j2j5mqtGtkhl2oGNSVQy1W72lrzC6fG+xN7AwnnXiv2izkJsyVIfTF5TTO8x3jsD1nugfYlUR8tWUrLU6syRPdqIBA8PgafXDPzFmqlLSmWylKvp7zBmCAHeFEXci94G2/RHqtS2nPbHzlrPVK2Vo1ayCnUemrOgnusRcX2HljPGT3fmPwbEfKfExmMnQrKCoqUw2k7i5kH0NpxNxNdRCnax/3Y6HbjjkfoRuP84Lk3RWpVXVo1OiytPU2kajufQX28RI4+0tftF91zWtIITs7spnvC8AW639bw05vlVKlQsXcAi6jqQIBn5AxHTEH/BawPtqmqbt5eETb1nrthYqaWRci6ntNpEpFDMaaiyj9mYZtJbQBuWtE7SDeL40/wDijTC6my2ZWH0VJp/stoLGbg6htJ+6WY8lp3oqOB+6P4T/ANVrdLHHhyYkialQiO8P4j4+XS19hjakbkX19pCaqg92zXaU4ZVFK7rMalvYA/xR062HReXeN083l6denISouoBhBFyCpHiGDD5YWP8AgxY/bVNU/F5eET85n5YOZagKSLTWQq7AAW8enXf1JwRi02/YKyym49cWM1+0oj+dj9FOIKe49R+OCQX8/wAcUGBvF65RSwE6UmPScDE4vOvuEquohluGCEXHjIII8YMdMGM1uPQfniuTgAHjmbSjaqTxMC3euY22JHhPj4YrHmVZshO4swbbciN1/m8ZtbDNS/ZH0OB1OgqkaVVbRYAW3i3SemACGpzJoRAtMszLqHh8ZHQXEAkEeXjiN+bGIRlp2LlSDvbSbXEkhtgCZUgKcHaR+z/Xjirl2OoeuAAXmuZgy6uyeBPUXPgv8RiDH+r+HHsnxXXUNPQVIBJnbusFPrMgg9b+GDefO3z/ACxUBwAYxnHsewAYGPTjxx7AB4YycYG2PYAJMv8AGvri4cvLo8/CCIj+KOvTbFPL/Evrgkmw9MAC5znUikg/1H7o/PCByzzfQavXo5mqoYVRSoLJVjAhpMEGWIAmNovh552+Cn6H8VxyfkvLLVUrUUMGzhYyOoqAzO42H6OOefLZrdIaua8xUFTs8qVVtIinUUv2jEzZwV0DpMbg4i4Hy+uUZ1plitRtbFjJmDtYRvhuqixPWDfrgWMQhNyQQbfJT4me6PX8sc05wyy1czW1CRSyZceTa7fj9+OkcU/d+f5Y5vzKfteIeWXpD5F0nFIcjvgZfYdRjK5hv4qoH/tSf+rB/nGstGKgp1qpN3WlFlUXJJNrWgAzB2g4FexQf/L3/wDMN/sp4P8AMlAGtl5/ebS1yJEi1vU/XEpfms53yPPLddHytF6dkamrKIjumStuliMb8QHfHp/XG/CR9kvp/wBRxFxU3X9dTjuh/Sh0RDFenn0YgAneNjHhv4eeJKRxLhjSrT4ip/iHW6kWMXnaLjGP8Tp3gkxvbzA6+uLRx7ABVHFE8TH+k4sUqoYAjY/L7sb4xgA//9k="/>
          <p:cNvSpPr>
            <a:spLocks noChangeAspect="1" noChangeArrowheads="1"/>
          </p:cNvSpPr>
          <p:nvPr/>
        </p:nvSpPr>
        <p:spPr bwMode="auto">
          <a:xfrm>
            <a:off x="0" y="-863600"/>
            <a:ext cx="256222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7" name="Picture 3" descr="D:\DOCUMENTI 2012\POLITICA\GDM 2012 Fano\Documenti 2012\Intervento Presidente\fOTO HSOCIALE\anziani-min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5814" y="3326860"/>
            <a:ext cx="4708186" cy="35311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DOCUMENTI 2012\POLITICA\GDM 2012 Fano\Documenti 2012\Intervento Presidente\fOTO HSOCIALE\110607VALSIR_OLI_EIRE_2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26859"/>
            <a:ext cx="4525963" cy="353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120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005" y="0"/>
            <a:ext cx="8888873" cy="1143000"/>
          </a:xfrm>
        </p:spPr>
        <p:txBody>
          <a:bodyPr>
            <a:noAutofit/>
          </a:bodyPr>
          <a:lstStyle/>
          <a:p>
            <a:pPr algn="l"/>
            <a:r>
              <a:rPr lang="it-IT" dirty="0" smtClean="0">
                <a:latin typeface="Arial Black" pitchFamily="34" charset="0"/>
              </a:rPr>
              <a:t>CRESCITA INTELLIGENTE:</a:t>
            </a:r>
            <a:br>
              <a:rPr lang="it-IT" dirty="0" smtClean="0">
                <a:latin typeface="Arial Black" pitchFamily="34" charset="0"/>
              </a:rPr>
            </a:br>
            <a:r>
              <a:rPr lang="it-IT" dirty="0" smtClean="0">
                <a:latin typeface="Arial Black" pitchFamily="34" charset="0"/>
              </a:rPr>
              <a:t>“MARCHE SMART COMMUNITY”</a:t>
            </a:r>
            <a:endParaRPr lang="it-IT" dirty="0">
              <a:latin typeface="Arial Black" pitchFamily="34" charset="0"/>
            </a:endParaRPr>
          </a:p>
        </p:txBody>
      </p:sp>
      <p:sp>
        <p:nvSpPr>
          <p:cNvPr id="6" name="Rectangle 9"/>
          <p:cNvSpPr txBox="1">
            <a:spLocks noChangeArrowheads="1"/>
          </p:cNvSpPr>
          <p:nvPr/>
        </p:nvSpPr>
        <p:spPr bwMode="auto">
          <a:xfrm>
            <a:off x="0" y="1061884"/>
            <a:ext cx="9144000" cy="3795251"/>
          </a:xfrm>
          <a:prstGeom prst="rect">
            <a:avLst/>
          </a:prstGeom>
          <a:solidFill>
            <a:srgbClr val="002060"/>
          </a:solidFill>
          <a:ln w="9525">
            <a:solidFill>
              <a:schemeClr val="bg1"/>
            </a:solidFill>
            <a:miter lim="800000"/>
            <a:headEnd/>
            <a:tailEnd/>
          </a:ln>
        </p:spPr>
        <p:txBody>
          <a:bodyPr/>
          <a:lstStyle/>
          <a:p>
            <a:pPr algn="ctr" fontAlgn="base">
              <a:spcBef>
                <a:spcPct val="0"/>
              </a:spcBef>
              <a:spcAft>
                <a:spcPct val="0"/>
              </a:spcAft>
              <a:buClr>
                <a:srgbClr val="003399"/>
              </a:buClr>
              <a:buSzPct val="100000"/>
            </a:pPr>
            <a:r>
              <a:rPr lang="it-IT" sz="2000" dirty="0" smtClean="0">
                <a:solidFill>
                  <a:srgbClr val="FFFFFF"/>
                </a:solidFill>
                <a:latin typeface="Arial Black" pitchFamily="34" charset="0"/>
              </a:rPr>
              <a:t>Alcuni </a:t>
            </a:r>
            <a:r>
              <a:rPr lang="it-IT" sz="2000" dirty="0">
                <a:solidFill>
                  <a:srgbClr val="FFFFFF"/>
                </a:solidFill>
                <a:latin typeface="Arial Black" pitchFamily="34" charset="0"/>
              </a:rPr>
              <a:t>progetti regionali di “</a:t>
            </a:r>
            <a:r>
              <a:rPr lang="it-IT" sz="2000" b="1" dirty="0" err="1">
                <a:solidFill>
                  <a:srgbClr val="FFFFFF"/>
                </a:solidFill>
                <a:latin typeface="Arial Black" pitchFamily="34" charset="0"/>
              </a:rPr>
              <a:t>smart</a:t>
            </a:r>
            <a:r>
              <a:rPr lang="it-IT" sz="2000" b="1" dirty="0">
                <a:solidFill>
                  <a:srgbClr val="FFFFFF"/>
                </a:solidFill>
                <a:latin typeface="Arial Black" pitchFamily="34" charset="0"/>
              </a:rPr>
              <a:t> </a:t>
            </a:r>
            <a:r>
              <a:rPr lang="it-IT" sz="2000" b="1" dirty="0" err="1" smtClean="0">
                <a:solidFill>
                  <a:srgbClr val="FFFFFF"/>
                </a:solidFill>
                <a:latin typeface="Arial Black" pitchFamily="34" charset="0"/>
              </a:rPr>
              <a:t>specialisation</a:t>
            </a:r>
            <a:r>
              <a:rPr lang="it-IT" sz="2000" dirty="0" smtClean="0">
                <a:solidFill>
                  <a:srgbClr val="FFFFFF"/>
                </a:solidFill>
                <a:latin typeface="Arial Black" pitchFamily="34" charset="0"/>
              </a:rPr>
              <a:t>”</a:t>
            </a:r>
          </a:p>
          <a:p>
            <a:pPr algn="ctr" fontAlgn="base">
              <a:spcBef>
                <a:spcPct val="0"/>
              </a:spcBef>
              <a:spcAft>
                <a:spcPct val="0"/>
              </a:spcAft>
              <a:buClr>
                <a:srgbClr val="003399"/>
              </a:buClr>
              <a:buSzPct val="100000"/>
            </a:pPr>
            <a:r>
              <a:rPr lang="it-IT" sz="2000" dirty="0">
                <a:solidFill>
                  <a:srgbClr val="FFFFFF"/>
                </a:solidFill>
                <a:latin typeface="Arial Black" pitchFamily="34" charset="0"/>
              </a:rPr>
              <a:t>per sviluppare reti di conoscenze, ricerca e innovazione </a:t>
            </a:r>
          </a:p>
          <a:p>
            <a:pPr algn="ctr" fontAlgn="base">
              <a:spcBef>
                <a:spcPct val="0"/>
              </a:spcBef>
              <a:spcAft>
                <a:spcPct val="0"/>
              </a:spcAft>
              <a:buClr>
                <a:srgbClr val="003399"/>
              </a:buClr>
              <a:buSzPct val="100000"/>
            </a:pPr>
            <a:r>
              <a:rPr lang="it-IT" sz="2000" dirty="0">
                <a:solidFill>
                  <a:srgbClr val="FFFFFF"/>
                </a:solidFill>
                <a:latin typeface="Arial Black" pitchFamily="34" charset="0"/>
              </a:rPr>
              <a:t>in linea con Europa </a:t>
            </a:r>
            <a:r>
              <a:rPr lang="it-IT" sz="2000" dirty="0" smtClean="0">
                <a:solidFill>
                  <a:srgbClr val="FFFFFF"/>
                </a:solidFill>
                <a:latin typeface="Arial Black" pitchFamily="34" charset="0"/>
              </a:rPr>
              <a:t>e </a:t>
            </a:r>
            <a:r>
              <a:rPr lang="it-IT" sz="2000" dirty="0" err="1" smtClean="0">
                <a:solidFill>
                  <a:srgbClr val="FFFFFF"/>
                </a:solidFill>
                <a:latin typeface="Arial Black" pitchFamily="34" charset="0"/>
              </a:rPr>
              <a:t>Horizon</a:t>
            </a:r>
            <a:r>
              <a:rPr lang="it-IT" sz="2000" dirty="0" smtClean="0">
                <a:solidFill>
                  <a:srgbClr val="FFFFFF"/>
                </a:solidFill>
                <a:latin typeface="Arial Black" pitchFamily="34" charset="0"/>
              </a:rPr>
              <a:t> 2020</a:t>
            </a:r>
            <a:r>
              <a:rPr lang="it-IT" sz="2000" dirty="0">
                <a:solidFill>
                  <a:srgbClr val="FFFFFF"/>
                </a:solidFill>
                <a:latin typeface="Arial Black" pitchFamily="34" charset="0"/>
              </a:rPr>
              <a:t>: </a:t>
            </a:r>
            <a:endParaRPr lang="it-IT" sz="2000" dirty="0" smtClean="0">
              <a:solidFill>
                <a:srgbClr val="FFFFFF"/>
              </a:solidFill>
              <a:latin typeface="Arial Black" pitchFamily="34" charset="0"/>
            </a:endParaRPr>
          </a:p>
          <a:p>
            <a:pPr algn="ctr" fontAlgn="base">
              <a:spcBef>
                <a:spcPct val="0"/>
              </a:spcBef>
              <a:spcAft>
                <a:spcPct val="0"/>
              </a:spcAft>
              <a:buClr>
                <a:srgbClr val="003399"/>
              </a:buClr>
              <a:buSzPct val="100000"/>
            </a:pPr>
            <a:endParaRPr lang="it-IT" sz="2000" dirty="0" smtClean="0">
              <a:solidFill>
                <a:srgbClr val="FFFFFF"/>
              </a:solidFill>
              <a:latin typeface="Arial Black" pitchFamily="34" charset="0"/>
            </a:endParaRPr>
          </a:p>
          <a:p>
            <a:pPr algn="ctr" fontAlgn="base">
              <a:spcBef>
                <a:spcPct val="0"/>
              </a:spcBef>
              <a:spcAft>
                <a:spcPct val="0"/>
              </a:spcAft>
              <a:buClr>
                <a:srgbClr val="003399"/>
              </a:buClr>
              <a:buSzPct val="100000"/>
            </a:pPr>
            <a:r>
              <a:rPr lang="it-IT" sz="2000" dirty="0" smtClean="0">
                <a:solidFill>
                  <a:srgbClr val="FFFFFF"/>
                </a:solidFill>
                <a:latin typeface="Arial Black" pitchFamily="34" charset="0"/>
              </a:rPr>
              <a:t>Agenda </a:t>
            </a:r>
            <a:r>
              <a:rPr lang="it-IT" sz="2000" dirty="0">
                <a:solidFill>
                  <a:srgbClr val="FFFFFF"/>
                </a:solidFill>
                <a:latin typeface="Arial Black" pitchFamily="34" charset="0"/>
              </a:rPr>
              <a:t>Digitale </a:t>
            </a:r>
            <a:r>
              <a:rPr lang="it-IT" sz="2000" dirty="0" smtClean="0">
                <a:solidFill>
                  <a:srgbClr val="FFFFFF"/>
                </a:solidFill>
                <a:latin typeface="Arial Black" pitchFamily="34" charset="0"/>
              </a:rPr>
              <a:t>Marche</a:t>
            </a:r>
          </a:p>
          <a:p>
            <a:pPr algn="ctr" fontAlgn="base">
              <a:spcBef>
                <a:spcPct val="0"/>
              </a:spcBef>
              <a:spcAft>
                <a:spcPct val="0"/>
              </a:spcAft>
              <a:buClr>
                <a:srgbClr val="003399"/>
              </a:buClr>
              <a:buSzPct val="100000"/>
            </a:pPr>
            <a:r>
              <a:rPr lang="it-IT" sz="2000" dirty="0" smtClean="0">
                <a:solidFill>
                  <a:srgbClr val="FFFFFF"/>
                </a:solidFill>
                <a:latin typeface="Arial Black" pitchFamily="34" charset="0"/>
              </a:rPr>
              <a:t>Marche </a:t>
            </a:r>
            <a:r>
              <a:rPr lang="it-IT" sz="2000" dirty="0" err="1">
                <a:solidFill>
                  <a:srgbClr val="FFFFFF"/>
                </a:solidFill>
                <a:latin typeface="Arial Black" pitchFamily="34" charset="0"/>
              </a:rPr>
              <a:t>Cloud</a:t>
            </a:r>
            <a:r>
              <a:rPr lang="it-IT" sz="2000" dirty="0">
                <a:solidFill>
                  <a:srgbClr val="FFFFFF"/>
                </a:solidFill>
                <a:latin typeface="Arial Black" pitchFamily="34" charset="0"/>
              </a:rPr>
              <a:t> (</a:t>
            </a:r>
            <a:r>
              <a:rPr lang="it-IT" sz="2000" dirty="0" smtClean="0">
                <a:solidFill>
                  <a:srgbClr val="FFFFFF"/>
                </a:solidFill>
                <a:latin typeface="Arial Black" pitchFamily="34" charset="0"/>
              </a:rPr>
              <a:t>MCLOUD)</a:t>
            </a:r>
          </a:p>
          <a:p>
            <a:pPr algn="ctr" fontAlgn="base">
              <a:spcBef>
                <a:spcPct val="0"/>
              </a:spcBef>
              <a:spcAft>
                <a:spcPct val="0"/>
              </a:spcAft>
              <a:buClr>
                <a:srgbClr val="003399"/>
              </a:buClr>
              <a:buSzPct val="100000"/>
            </a:pPr>
            <a:r>
              <a:rPr lang="it-IT" sz="2000" dirty="0" smtClean="0">
                <a:solidFill>
                  <a:srgbClr val="FFFFFF"/>
                </a:solidFill>
                <a:latin typeface="Arial Black" pitchFamily="34" charset="0"/>
              </a:rPr>
              <a:t>Collaborazioni con </a:t>
            </a:r>
            <a:r>
              <a:rPr lang="it-IT" sz="2000" dirty="0">
                <a:solidFill>
                  <a:srgbClr val="FFFFFF"/>
                </a:solidFill>
                <a:latin typeface="Arial Black" pitchFamily="34" charset="0"/>
              </a:rPr>
              <a:t>INFN, ISSNAF, CERN 	</a:t>
            </a:r>
            <a:endParaRPr lang="it-IT" sz="2000" dirty="0" smtClean="0">
              <a:solidFill>
                <a:srgbClr val="FFFFFF"/>
              </a:solidFill>
              <a:latin typeface="Arial Black" pitchFamily="34" charset="0"/>
            </a:endParaRPr>
          </a:p>
          <a:p>
            <a:pPr algn="ctr" fontAlgn="base">
              <a:spcBef>
                <a:spcPct val="0"/>
              </a:spcBef>
              <a:spcAft>
                <a:spcPct val="0"/>
              </a:spcAft>
              <a:buClr>
                <a:srgbClr val="003399"/>
              </a:buClr>
              <a:buSzPct val="100000"/>
            </a:pPr>
            <a:r>
              <a:rPr lang="it-IT" sz="2000" dirty="0" smtClean="0">
                <a:solidFill>
                  <a:srgbClr val="FFFFFF"/>
                </a:solidFill>
                <a:latin typeface="Arial Black" pitchFamily="34" charset="0"/>
              </a:rPr>
              <a:t>Bando </a:t>
            </a:r>
            <a:r>
              <a:rPr lang="it-IT" sz="2000" dirty="0">
                <a:solidFill>
                  <a:srgbClr val="FFFFFF"/>
                </a:solidFill>
                <a:latin typeface="Arial Black" pitchFamily="34" charset="0"/>
              </a:rPr>
              <a:t>cluster </a:t>
            </a:r>
            <a:r>
              <a:rPr lang="it-IT" sz="2000" dirty="0" smtClean="0">
                <a:solidFill>
                  <a:srgbClr val="FFFFFF"/>
                </a:solidFill>
                <a:latin typeface="Arial Black" pitchFamily="34" charset="0"/>
              </a:rPr>
              <a:t>tecnologici</a:t>
            </a:r>
          </a:p>
          <a:p>
            <a:pPr algn="ctr" fontAlgn="base">
              <a:spcBef>
                <a:spcPct val="0"/>
              </a:spcBef>
              <a:spcAft>
                <a:spcPct val="0"/>
              </a:spcAft>
              <a:buClr>
                <a:srgbClr val="003399"/>
              </a:buClr>
              <a:buSzPct val="100000"/>
            </a:pPr>
            <a:r>
              <a:rPr lang="it-IT" sz="2000" dirty="0" smtClean="0">
                <a:solidFill>
                  <a:srgbClr val="FFFFFF"/>
                </a:solidFill>
                <a:latin typeface="Arial Black" pitchFamily="34" charset="0"/>
              </a:rPr>
              <a:t>Bando </a:t>
            </a:r>
            <a:r>
              <a:rPr lang="it-IT" sz="2000" dirty="0" err="1">
                <a:solidFill>
                  <a:srgbClr val="FFFFFF"/>
                </a:solidFill>
                <a:latin typeface="Arial Black" pitchFamily="34" charset="0"/>
              </a:rPr>
              <a:t>smart</a:t>
            </a:r>
            <a:r>
              <a:rPr lang="it-IT" sz="2000" dirty="0">
                <a:solidFill>
                  <a:srgbClr val="FFFFFF"/>
                </a:solidFill>
                <a:latin typeface="Arial Black" pitchFamily="34" charset="0"/>
              </a:rPr>
              <a:t> </a:t>
            </a:r>
            <a:r>
              <a:rPr lang="it-IT" sz="2000" dirty="0" err="1" smtClean="0">
                <a:solidFill>
                  <a:srgbClr val="FFFFFF"/>
                </a:solidFill>
                <a:latin typeface="Arial Black" pitchFamily="34" charset="0"/>
              </a:rPr>
              <a:t>cities</a:t>
            </a:r>
            <a:endParaRPr lang="it-IT" sz="2000" dirty="0">
              <a:solidFill>
                <a:srgbClr val="FFFFFF"/>
              </a:solidFill>
              <a:latin typeface="Arial Black" pitchFamily="34" charset="0"/>
            </a:endParaRPr>
          </a:p>
          <a:p>
            <a:pPr algn="ctr" fontAlgn="base">
              <a:spcBef>
                <a:spcPct val="0"/>
              </a:spcBef>
              <a:spcAft>
                <a:spcPct val="0"/>
              </a:spcAft>
              <a:buClr>
                <a:srgbClr val="003399"/>
              </a:buClr>
              <a:buSzPct val="100000"/>
            </a:pPr>
            <a:r>
              <a:rPr lang="it-IT" sz="2000" dirty="0" smtClean="0">
                <a:solidFill>
                  <a:srgbClr val="FFFFFF"/>
                </a:solidFill>
                <a:latin typeface="Arial Black" pitchFamily="34" charset="0"/>
              </a:rPr>
              <a:t>Bando </a:t>
            </a:r>
            <a:r>
              <a:rPr lang="it-IT" sz="2000" dirty="0">
                <a:solidFill>
                  <a:srgbClr val="FFFFFF"/>
                </a:solidFill>
                <a:latin typeface="Arial Black" pitchFamily="34" charset="0"/>
              </a:rPr>
              <a:t>regionale </a:t>
            </a:r>
            <a:r>
              <a:rPr lang="it-IT" sz="2000" dirty="0" err="1">
                <a:solidFill>
                  <a:srgbClr val="FFFFFF"/>
                </a:solidFill>
                <a:latin typeface="Arial Black" pitchFamily="34" charset="0"/>
              </a:rPr>
              <a:t>smart</a:t>
            </a:r>
            <a:r>
              <a:rPr lang="it-IT" sz="2000" dirty="0">
                <a:solidFill>
                  <a:srgbClr val="FFFFFF"/>
                </a:solidFill>
                <a:latin typeface="Arial Black" pitchFamily="34" charset="0"/>
              </a:rPr>
              <a:t> house </a:t>
            </a:r>
            <a:r>
              <a:rPr lang="it-IT" sz="2000" dirty="0" smtClean="0">
                <a:solidFill>
                  <a:srgbClr val="FFFFFF"/>
                </a:solidFill>
                <a:latin typeface="Arial Black" pitchFamily="34" charset="0"/>
              </a:rPr>
              <a:t>longevità attiva</a:t>
            </a:r>
          </a:p>
          <a:p>
            <a:pPr algn="ctr">
              <a:buClr>
                <a:srgbClr val="003399"/>
              </a:buClr>
              <a:buSzPct val="100000"/>
            </a:pPr>
            <a:r>
              <a:rPr lang="it-IT" sz="2000">
                <a:solidFill>
                  <a:srgbClr val="FFFFFF"/>
                </a:solidFill>
                <a:latin typeface="Arial Black" pitchFamily="34" charset="0"/>
              </a:rPr>
              <a:t>Bando regionale ICT </a:t>
            </a:r>
            <a:r>
              <a:rPr lang="it-IT" sz="2000" smtClean="0">
                <a:solidFill>
                  <a:srgbClr val="FFFFFF"/>
                </a:solidFill>
                <a:latin typeface="Arial Black" pitchFamily="34" charset="0"/>
              </a:rPr>
              <a:t>sanità </a:t>
            </a:r>
            <a:endParaRPr lang="it-IT" sz="2000" dirty="0" smtClean="0">
              <a:solidFill>
                <a:srgbClr val="FFFFFF"/>
              </a:solidFill>
              <a:latin typeface="Arial Black" pitchFamily="34" charset="0"/>
            </a:endParaRPr>
          </a:p>
          <a:p>
            <a:pPr algn="ctr" fontAlgn="base">
              <a:spcBef>
                <a:spcPct val="0"/>
              </a:spcBef>
              <a:spcAft>
                <a:spcPct val="0"/>
              </a:spcAft>
              <a:buClr>
                <a:srgbClr val="003399"/>
              </a:buClr>
              <a:buSzPct val="100000"/>
            </a:pPr>
            <a:r>
              <a:rPr lang="it-IT" sz="2000" dirty="0" smtClean="0">
                <a:solidFill>
                  <a:srgbClr val="FFFFFF"/>
                </a:solidFill>
                <a:latin typeface="Arial Black" pitchFamily="34" charset="0"/>
              </a:rPr>
              <a:t>Bando </a:t>
            </a:r>
            <a:r>
              <a:rPr lang="it-IT" sz="2000" dirty="0">
                <a:solidFill>
                  <a:srgbClr val="FFFFFF"/>
                </a:solidFill>
                <a:latin typeface="Arial Black" pitchFamily="34" charset="0"/>
              </a:rPr>
              <a:t>regionale filiere di ricerca e </a:t>
            </a:r>
            <a:r>
              <a:rPr lang="it-IT" sz="2000" dirty="0" smtClean="0">
                <a:solidFill>
                  <a:srgbClr val="FFFFFF"/>
                </a:solidFill>
                <a:latin typeface="Arial Black" pitchFamily="34" charset="0"/>
              </a:rPr>
              <a:t>sviluppo</a:t>
            </a:r>
            <a:endParaRPr lang="it-IT" sz="2000" dirty="0">
              <a:solidFill>
                <a:srgbClr val="FFFFFF"/>
              </a:solidFill>
              <a:latin typeface="Arial Black" pitchFamily="34" charset="0"/>
            </a:endParaRPr>
          </a:p>
          <a:p>
            <a:pPr algn="ctr" fontAlgn="base">
              <a:spcBef>
                <a:spcPct val="0"/>
              </a:spcBef>
              <a:spcAft>
                <a:spcPct val="0"/>
              </a:spcAft>
            </a:pPr>
            <a:endParaRPr lang="it-IT" sz="2000" b="1" dirty="0">
              <a:solidFill>
                <a:srgbClr val="FFFFFF"/>
              </a:solidFill>
              <a:latin typeface="Arial Black" pitchFamily="34" charset="0"/>
            </a:endParaRPr>
          </a:p>
          <a:p>
            <a:pPr fontAlgn="base">
              <a:spcBef>
                <a:spcPct val="0"/>
              </a:spcBef>
              <a:spcAft>
                <a:spcPct val="0"/>
              </a:spcAft>
            </a:pPr>
            <a:endParaRPr lang="it-IT" sz="2000" b="1" dirty="0">
              <a:solidFill>
                <a:srgbClr val="FFFFFF"/>
              </a:solidFill>
              <a:latin typeface="Arial Black" pitchFamily="34" charset="0"/>
            </a:endParaRPr>
          </a:p>
          <a:p>
            <a:pPr fontAlgn="base">
              <a:spcBef>
                <a:spcPct val="0"/>
              </a:spcBef>
              <a:spcAft>
                <a:spcPct val="0"/>
              </a:spcAft>
            </a:pPr>
            <a:r>
              <a:rPr lang="it-IT" sz="2000" b="1" dirty="0">
                <a:solidFill>
                  <a:srgbClr val="FFFFFF"/>
                </a:solidFill>
                <a:latin typeface="Arial Black" pitchFamily="34" charset="0"/>
              </a:rPr>
              <a:t>	</a:t>
            </a:r>
            <a:r>
              <a:rPr lang="it-IT" sz="2000" b="1" kern="0" dirty="0">
                <a:solidFill>
                  <a:srgbClr val="FFFFFF"/>
                </a:solidFill>
                <a:latin typeface="Arial Black" pitchFamily="34" charset="0"/>
                <a:cs typeface="Arial" pitchFamily="34" charset="0"/>
              </a:rPr>
              <a:t> </a:t>
            </a:r>
          </a:p>
          <a:p>
            <a:pPr marL="342900" indent="-342900" algn="ctr" eaLnBrk="0" fontAlgn="base" hangingPunct="0">
              <a:spcBef>
                <a:spcPct val="20000"/>
              </a:spcBef>
              <a:spcAft>
                <a:spcPct val="0"/>
              </a:spcAft>
              <a:buClr>
                <a:srgbClr val="00007D"/>
              </a:buClr>
              <a:buSzPct val="75000"/>
              <a:buFont typeface="Wingdings" pitchFamily="2" charset="2"/>
              <a:buNone/>
              <a:defRPr/>
            </a:pPr>
            <a:r>
              <a:rPr lang="it-IT" sz="2800" b="1" kern="0" dirty="0">
                <a:solidFill>
                  <a:srgbClr val="FFFFFF"/>
                </a:solidFill>
                <a:cs typeface="Arial" pitchFamily="34" charset="0"/>
              </a:rPr>
              <a:t> </a:t>
            </a:r>
          </a:p>
          <a:p>
            <a:pPr marL="342900" indent="-342900" algn="ctr" eaLnBrk="0" fontAlgn="base" hangingPunct="0">
              <a:spcBef>
                <a:spcPct val="20000"/>
              </a:spcBef>
              <a:spcAft>
                <a:spcPct val="0"/>
              </a:spcAft>
              <a:buClr>
                <a:srgbClr val="00007D"/>
              </a:buClr>
              <a:buSzPct val="75000"/>
              <a:buFont typeface="Wingdings" pitchFamily="2" charset="2"/>
              <a:buNone/>
              <a:defRPr/>
            </a:pPr>
            <a:r>
              <a:rPr lang="it-IT" sz="2800" b="1" kern="0" dirty="0">
                <a:solidFill>
                  <a:srgbClr val="FFFFFF"/>
                </a:solidFill>
                <a:cs typeface="Arial" pitchFamily="34" charset="0"/>
              </a:rPr>
              <a:t>      </a:t>
            </a:r>
          </a:p>
          <a:p>
            <a:pPr marL="342900" indent="-342900" algn="ctr" eaLnBrk="0" fontAlgn="base" hangingPunct="0">
              <a:spcBef>
                <a:spcPct val="20000"/>
              </a:spcBef>
              <a:spcAft>
                <a:spcPct val="0"/>
              </a:spcAft>
              <a:buClr>
                <a:srgbClr val="00007D"/>
              </a:buClr>
              <a:buSzPct val="75000"/>
              <a:buFont typeface="Wingdings" pitchFamily="2" charset="2"/>
              <a:buNone/>
              <a:defRPr/>
            </a:pPr>
            <a:endParaRPr lang="it-IT" sz="2800" b="1" kern="0" dirty="0">
              <a:solidFill>
                <a:srgbClr val="FFFFFF"/>
              </a:solidFill>
              <a:cs typeface="Arial" pitchFamily="34" charset="0"/>
            </a:endParaRPr>
          </a:p>
        </p:txBody>
      </p:sp>
      <p:pic>
        <p:nvPicPr>
          <p:cNvPr id="4" name="Picture 6" descr="C:\Users\mario_becchetti\Pictures\Europa 2020.jpg"/>
          <p:cNvPicPr>
            <a:picLocks noChangeAspect="1" noChangeArrowheads="1"/>
          </p:cNvPicPr>
          <p:nvPr/>
        </p:nvPicPr>
        <p:blipFill>
          <a:blip r:embed="rId2" cstate="print"/>
          <a:srcRect/>
          <a:stretch>
            <a:fillRect/>
          </a:stretch>
        </p:blipFill>
        <p:spPr bwMode="auto">
          <a:xfrm>
            <a:off x="0" y="4857136"/>
            <a:ext cx="4650658" cy="1992928"/>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4630994" y="4847303"/>
            <a:ext cx="4513006" cy="2010697"/>
          </a:xfrm>
          <a:prstGeom prst="rect">
            <a:avLst/>
          </a:prstGeom>
          <a:noFill/>
          <a:ln w="9525">
            <a:noFill/>
            <a:miter lim="800000"/>
            <a:headEnd/>
            <a:tailEnd/>
          </a:ln>
        </p:spPr>
      </p:pic>
    </p:spTree>
    <p:extLst>
      <p:ext uri="{BB962C8B-B14F-4D97-AF65-F5344CB8AC3E}">
        <p14:creationId xmlns:p14="http://schemas.microsoft.com/office/powerpoint/2010/main" val="472301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075486"/>
            <a:ext cx="9144000" cy="3046988"/>
          </a:xfrm>
          <a:prstGeom prst="rect">
            <a:avLst/>
          </a:prstGeom>
          <a:solidFill>
            <a:srgbClr val="002060"/>
          </a:solidFill>
        </p:spPr>
        <p:txBody>
          <a:bodyPr wrap="square" rtlCol="0">
            <a:spAutoFit/>
          </a:bodyPr>
          <a:lstStyle/>
          <a:p>
            <a:pPr algn="ctr"/>
            <a:r>
              <a:rPr lang="it-IT" sz="1600" dirty="0" smtClean="0">
                <a:latin typeface="Arial Black" pitchFamily="34" charset="0"/>
              </a:rPr>
              <a:t>L’internazionalizzazione ha bisogno di conoscenze qualificate </a:t>
            </a:r>
          </a:p>
          <a:p>
            <a:pPr algn="ctr"/>
            <a:r>
              <a:rPr lang="it-IT" sz="1600" dirty="0" smtClean="0">
                <a:latin typeface="Arial Black" pitchFamily="34" charset="0"/>
              </a:rPr>
              <a:t>soprattutto per i progetti delle piccole imprese</a:t>
            </a:r>
          </a:p>
          <a:p>
            <a:pPr marL="285750" indent="-285750" algn="ctr">
              <a:buFont typeface="Arial" pitchFamily="34" charset="0"/>
              <a:buChar char="•"/>
            </a:pPr>
            <a:endParaRPr lang="it-IT" sz="1600" dirty="0" smtClean="0">
              <a:latin typeface="Arial Black" pitchFamily="34" charset="0"/>
            </a:endParaRPr>
          </a:p>
          <a:p>
            <a:pPr algn="ctr"/>
            <a:r>
              <a:rPr lang="it-IT" sz="1600" dirty="0" smtClean="0">
                <a:latin typeface="Arial Black" pitchFamily="34" charset="0"/>
              </a:rPr>
              <a:t>La Regione ha definito un incentivo all’assunzioni di giovani laureati e diplomati sotto i 35 anni esperti nello sviluppo di processi di internazionalizzazione </a:t>
            </a:r>
          </a:p>
          <a:p>
            <a:pPr algn="ctr"/>
            <a:endParaRPr lang="it-IT" sz="1600" dirty="0">
              <a:latin typeface="Arial Black" pitchFamily="34" charset="0"/>
            </a:endParaRPr>
          </a:p>
          <a:p>
            <a:pPr algn="ctr"/>
            <a:r>
              <a:rPr lang="it-IT" sz="1600" dirty="0" smtClean="0">
                <a:latin typeface="Arial Black" pitchFamily="34" charset="0"/>
              </a:rPr>
              <a:t>L’obiettivo è duplice: </a:t>
            </a:r>
          </a:p>
          <a:p>
            <a:pPr algn="ctr"/>
            <a:r>
              <a:rPr lang="it-IT" sz="1600" dirty="0">
                <a:latin typeface="Arial Black" pitchFamily="34" charset="0"/>
              </a:rPr>
              <a:t>f</a:t>
            </a:r>
            <a:r>
              <a:rPr lang="it-IT" sz="1600" dirty="0" smtClean="0">
                <a:latin typeface="Arial Black" pitchFamily="34" charset="0"/>
              </a:rPr>
              <a:t>avorire in questa fase di crisi l’inserimento </a:t>
            </a:r>
            <a:r>
              <a:rPr lang="it-IT" sz="1600" dirty="0">
                <a:latin typeface="Arial Black" pitchFamily="34" charset="0"/>
              </a:rPr>
              <a:t>lavorativo di giovani qualificati</a:t>
            </a:r>
          </a:p>
          <a:p>
            <a:pPr algn="ctr"/>
            <a:r>
              <a:rPr lang="it-IT" sz="1600" dirty="0" smtClean="0">
                <a:latin typeface="Arial Black" pitchFamily="34" charset="0"/>
              </a:rPr>
              <a:t>sostenere l’apertura internazionale delle piccole imprese </a:t>
            </a:r>
            <a:endParaRPr lang="it-IT" sz="1600" dirty="0">
              <a:latin typeface="Arial Black" pitchFamily="34" charset="0"/>
            </a:endParaRPr>
          </a:p>
          <a:p>
            <a:pPr algn="ctr"/>
            <a:endParaRPr lang="it-IT" sz="1600" dirty="0" smtClean="0">
              <a:latin typeface="Arial Black" pitchFamily="34" charset="0"/>
            </a:endParaRPr>
          </a:p>
          <a:p>
            <a:pPr algn="ctr"/>
            <a:r>
              <a:rPr lang="it-IT" sz="1600" dirty="0" smtClean="0">
                <a:latin typeface="Arial Black" pitchFamily="34" charset="0"/>
              </a:rPr>
              <a:t>Previsto un voucher per abbattere il costo di assunzione di -50%, </a:t>
            </a:r>
          </a:p>
          <a:p>
            <a:pPr algn="ctr"/>
            <a:r>
              <a:rPr lang="it-IT" sz="1600" dirty="0" smtClean="0">
                <a:latin typeface="Arial Black" pitchFamily="34" charset="0"/>
              </a:rPr>
              <a:t>attingendo da un elenco regionale di giovani esperti in marketing internazionale</a:t>
            </a:r>
          </a:p>
        </p:txBody>
      </p:sp>
      <p:sp>
        <p:nvSpPr>
          <p:cNvPr id="4" name="CasellaDiTesto 3"/>
          <p:cNvSpPr txBox="1"/>
          <p:nvPr/>
        </p:nvSpPr>
        <p:spPr>
          <a:xfrm>
            <a:off x="0" y="9833"/>
            <a:ext cx="6859507" cy="1569660"/>
          </a:xfrm>
          <a:prstGeom prst="rect">
            <a:avLst/>
          </a:prstGeom>
          <a:noFill/>
        </p:spPr>
        <p:txBody>
          <a:bodyPr wrap="none" rtlCol="0">
            <a:spAutoFit/>
          </a:bodyPr>
          <a:lstStyle/>
          <a:p>
            <a:r>
              <a:rPr lang="it-IT" sz="3200" b="1" dirty="0" smtClean="0">
                <a:solidFill>
                  <a:srgbClr val="FFFF00"/>
                </a:solidFill>
                <a:latin typeface="Arial Black" pitchFamily="34" charset="0"/>
                <a:ea typeface="Verdana" pitchFamily="34" charset="0"/>
                <a:cs typeface="Verdana" pitchFamily="34" charset="0"/>
              </a:rPr>
              <a:t>VOUCHER GIOVANI PER </a:t>
            </a:r>
          </a:p>
          <a:p>
            <a:r>
              <a:rPr lang="it-IT" sz="3200" b="1" dirty="0" smtClean="0">
                <a:solidFill>
                  <a:srgbClr val="FFFF00"/>
                </a:solidFill>
                <a:latin typeface="Arial Black" pitchFamily="34" charset="0"/>
                <a:ea typeface="Verdana" pitchFamily="34" charset="0"/>
                <a:cs typeface="Verdana" pitchFamily="34" charset="0"/>
              </a:rPr>
              <a:t>L’INTERNAZIONALIZZAZIONE</a:t>
            </a:r>
          </a:p>
          <a:p>
            <a:endParaRPr lang="it-IT" sz="3200" b="1" dirty="0">
              <a:solidFill>
                <a:srgbClr val="FFFF00"/>
              </a:solidFill>
              <a:latin typeface="Verdana" pitchFamily="34" charset="0"/>
              <a:ea typeface="Verdana" pitchFamily="34" charset="0"/>
              <a:cs typeface="Verdana" pitchFamily="34"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1372" y="4122474"/>
            <a:ext cx="6057900" cy="2735526"/>
          </a:xfrm>
          <a:prstGeom prst="rect">
            <a:avLst/>
          </a:prstGeom>
        </p:spPr>
      </p:pic>
    </p:spTree>
    <p:extLst>
      <p:ext uri="{BB962C8B-B14F-4D97-AF65-F5344CB8AC3E}">
        <p14:creationId xmlns:p14="http://schemas.microsoft.com/office/powerpoint/2010/main" val="3526957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075486"/>
            <a:ext cx="9144000" cy="2800767"/>
          </a:xfrm>
          <a:prstGeom prst="rect">
            <a:avLst/>
          </a:prstGeom>
          <a:solidFill>
            <a:srgbClr val="002060"/>
          </a:solidFill>
        </p:spPr>
        <p:txBody>
          <a:bodyPr wrap="square" rtlCol="0">
            <a:spAutoFit/>
          </a:bodyPr>
          <a:lstStyle/>
          <a:p>
            <a:pPr algn="ctr"/>
            <a:r>
              <a:rPr lang="it-IT" sz="1600" dirty="0" smtClean="0">
                <a:latin typeface="Arial Black" pitchFamily="34" charset="0"/>
              </a:rPr>
              <a:t>Programmato con il bilancio 2013 un’ulteriore trasferimento </a:t>
            </a:r>
          </a:p>
          <a:p>
            <a:pPr algn="ctr"/>
            <a:r>
              <a:rPr lang="it-IT" sz="1600" dirty="0" smtClean="0">
                <a:latin typeface="Arial Black" pitchFamily="34" charset="0"/>
              </a:rPr>
              <a:t>di 40 milioni di euro di capacità di spesa agli Enti locali </a:t>
            </a:r>
          </a:p>
          <a:p>
            <a:pPr algn="ctr"/>
            <a:r>
              <a:rPr lang="it-IT" sz="1600" dirty="0" smtClean="0">
                <a:latin typeface="Arial Black" pitchFamily="34" charset="0"/>
              </a:rPr>
              <a:t>per consentire i pagamenti dei lavori già effettuati dalle piccole imprese, </a:t>
            </a:r>
          </a:p>
          <a:p>
            <a:pPr algn="ctr"/>
            <a:r>
              <a:rPr lang="it-IT" sz="1600" dirty="0" smtClean="0">
                <a:latin typeface="Arial Black" pitchFamily="34" charset="0"/>
              </a:rPr>
              <a:t>altrimenti bloccati dai vincoli nazionali del patto di stabilità</a:t>
            </a:r>
          </a:p>
          <a:p>
            <a:pPr algn="ctr"/>
            <a:endParaRPr lang="it-IT" sz="1600" dirty="0">
              <a:latin typeface="Arial Black" pitchFamily="34" charset="0"/>
            </a:endParaRPr>
          </a:p>
          <a:p>
            <a:pPr algn="ctr"/>
            <a:r>
              <a:rPr lang="it-IT" sz="1600" dirty="0" smtClean="0">
                <a:latin typeface="Arial Black" pitchFamily="34" charset="0"/>
              </a:rPr>
              <a:t>Scelta di solidarietà istituzionale per rafforzare </a:t>
            </a:r>
          </a:p>
          <a:p>
            <a:pPr algn="ctr"/>
            <a:r>
              <a:rPr lang="it-IT" sz="1600" dirty="0" smtClean="0">
                <a:latin typeface="Arial Black" pitchFamily="34" charset="0"/>
              </a:rPr>
              <a:t>la liquidità, l’economia e la finanza degli Enti locali</a:t>
            </a:r>
          </a:p>
          <a:p>
            <a:pPr algn="ctr"/>
            <a:endParaRPr lang="it-IT" sz="1600" dirty="0">
              <a:latin typeface="Arial Black" pitchFamily="34" charset="0"/>
            </a:endParaRPr>
          </a:p>
          <a:p>
            <a:pPr algn="ctr"/>
            <a:r>
              <a:rPr lang="it-IT" sz="1600" dirty="0" smtClean="0">
                <a:latin typeface="Arial Black" pitchFamily="34" charset="0"/>
              </a:rPr>
              <a:t>Per dare certezze agli Enti locali nella programmazione finanziaria annuale,</a:t>
            </a:r>
          </a:p>
          <a:p>
            <a:pPr algn="ctr"/>
            <a:r>
              <a:rPr lang="it-IT" sz="1600" dirty="0">
                <a:latin typeface="Arial Black" pitchFamily="34" charset="0"/>
              </a:rPr>
              <a:t>p</a:t>
            </a:r>
            <a:r>
              <a:rPr lang="it-IT" sz="1600" dirty="0" smtClean="0">
                <a:latin typeface="Arial Black" pitchFamily="34" charset="0"/>
              </a:rPr>
              <a:t>er la prima volta il patto di stabilità verticale viene deciso </a:t>
            </a:r>
          </a:p>
          <a:p>
            <a:pPr algn="ctr"/>
            <a:r>
              <a:rPr lang="it-IT" sz="1600" dirty="0" smtClean="0">
                <a:latin typeface="Arial Black" pitchFamily="34" charset="0"/>
              </a:rPr>
              <a:t>con il bilancio regionale preventivo</a:t>
            </a:r>
            <a:endParaRPr lang="it-IT" sz="1600" dirty="0">
              <a:latin typeface="Arial Black" pitchFamily="34" charset="0"/>
            </a:endParaRPr>
          </a:p>
        </p:txBody>
      </p:sp>
      <p:sp>
        <p:nvSpPr>
          <p:cNvPr id="4" name="CasellaDiTesto 3"/>
          <p:cNvSpPr txBox="1"/>
          <p:nvPr/>
        </p:nvSpPr>
        <p:spPr>
          <a:xfrm>
            <a:off x="0" y="9833"/>
            <a:ext cx="5017720" cy="1077218"/>
          </a:xfrm>
          <a:prstGeom prst="rect">
            <a:avLst/>
          </a:prstGeom>
          <a:noFill/>
        </p:spPr>
        <p:txBody>
          <a:bodyPr wrap="none" rtlCol="0">
            <a:spAutoFit/>
          </a:bodyPr>
          <a:lstStyle/>
          <a:p>
            <a:r>
              <a:rPr lang="it-IT" sz="3200" b="1" dirty="0" smtClean="0">
                <a:solidFill>
                  <a:srgbClr val="FFFF00"/>
                </a:solidFill>
                <a:latin typeface="Arial Black" pitchFamily="34" charset="0"/>
                <a:ea typeface="Verdana" pitchFamily="34" charset="0"/>
                <a:cs typeface="Verdana" pitchFamily="34" charset="0"/>
              </a:rPr>
              <a:t>PATTO DI STABILITA’ </a:t>
            </a:r>
          </a:p>
          <a:p>
            <a:r>
              <a:rPr lang="it-IT" sz="3200" b="1" dirty="0" smtClean="0">
                <a:solidFill>
                  <a:srgbClr val="FFFF00"/>
                </a:solidFill>
                <a:latin typeface="Arial Black" pitchFamily="34" charset="0"/>
                <a:ea typeface="Verdana" pitchFamily="34" charset="0"/>
                <a:cs typeface="Verdana" pitchFamily="34" charset="0"/>
              </a:rPr>
              <a:t>VERTICALE 2013</a:t>
            </a:r>
          </a:p>
        </p:txBody>
      </p:sp>
      <p:sp>
        <p:nvSpPr>
          <p:cNvPr id="3" name="AutoShape 2" descr="data:image/jpeg;base64,/9j/4AAQSkZJRgABAQAAAQABAAD/2wCEAAkGBhQSERUUExQVFBUWGBoZGRgYGBkcGhgaHhgWGxcbHBweHiYeGBsjGhoYHy8gIycpLCwsGB4xNTAqNSYrLCkBCQoKDgwOGg8PGi0kHyQsLC8qLC8vKiwsLDAsLCwsLCwsLCwsLCksLCwpLCwsLCwsLCwsLCwsKSwsLCwsLCwsLP/AABEIAKwBJQMBIgACEQEDEQH/xAAcAAACAgMBAQAAAAAAAAAAAAAEBQAGAgMHAQj/xABDEAACAQIEAwUFBQYEBQUBAAABAhEDIQAEEjEFQVEGEyJhcTKBkaGxBxRC0fAjUmJyweEVU5LxF4KistIWJDNDwpT/xAAaAQADAQEBAQAAAAAAAAAAAAAAAQMCBAUG/8QALhEAAgIBAwIDCAMAAwAAAAAAAAECEQMSITEEQRNxkSJRYYGhseHwMsHRFEJS/9oADAMBAAIRAxEAPwDt849xhOPZwzJlOPcYYywDPcTExMIZMTExMAExMTEwATExMTABMTExMAExMTEwATExMTABMTExMAExMTEwATExMTABMTExMAExMTEwATCntEK5pFcuIexDeG8GQoBPMgAk2g88NsDZ3Mqi943srcnkBzJHPbzOE1aE+BZwfijVQErBO8EyEKutjuCCdMCAQeZwfllo1AdGhxsdJBHpa23LFU4hxHMValJsin/trSyppM6zqEsPZvsAfxc9tvEuOtw5Qi0zULsSCKYp05NyARcmf+7e2JLKkr7Lv/hhSoslTI0KaGQtNJk30qCTvEgAk/E4T1eOUQ4VFrVFsS9N4QBrD2qgLf8AKPSTbGf+JZitRFUolGmRJp1KT1Sy850kaZE2g2uemPFp5KqlKm/dOGJKIB4XtYqo9uFsDeAD54rqbVpjv3BOc4ZVamWy9epScElQTrVvJw4YiTO0RO2OdcZzT0qwZqhrGogNWhTrVGZKgBDORTUaFQljpBsRznHQq/C6BUIUqFFHsa3RAOZuyzHmTHvwkrcIydIvodaGwbRXqAjUNQZgt33JudN8Er8jMkIaTUxl6Ao8Op10FMAVaxpa3iBJGokTExJsREDEwXl+zuXzFR9DZjMBAi7kKtjEeIMZi5I5CMTGNb7S/fQW77/vodKAx7GPRj3FSp5j3ExMIZMTExMAExMTEwATExMTABMTExMAExMTEwATExMD0OI03ZkSojMlmUMCV9RywAEYmJjTmc2lNdTsFG0kxfABuxMBpxiiRIq0/wDUv54y/wAVo/5tP/Wv54dMVoKxMC/4rR/zaf8ArX88T/FaP+bT/wBa/ngphaCsTAv+J0onvacfzL+fkcV7O/aTlabafGxBiABPwmfdv5YKYWi14mKr/wARaAUu9OrTQficIv1eR7wMKX+2zIg+xmT5imIP/XgphZ0DExzh/twyuqFo1ysbkAGfSTbzn3YTcW+1BsyrCm9aiiyWNOmNcchrdoX1AnzGHpfcTki5dp+J5lCEpse8IMLRTUYn2jIJss9JJG2+AuGnNVa2phmFAp6ENWkiq8nx60mVFlbqeoxSshluI92tWnk841UrIrjOHUZuPC1Z0cbSCkHpjoPYbtt96mhmEejnKSjvEdNBYfvqOht8bSMYeGnqbM1b3DaNGqqhKlMJTUghaLR+6dOkCSs6hY3BuBhNQ4nSzeZq0m06/B3at7a6CxcAMpUPa5G02uDi9EYrnD+F0hmq1RKLDvFUNqQKso1S4tLlixM8xHlgdDaFPEc3Vy9R6dFW7xgrKFPeVXGrxFlOoCBqGsgXg32PvE0ahUFZKQqZnxRqVSVTTdmZaoRNiZ03LFRvhH2qzdOnmRV1sKIQI9PLllZ3l9KPawJYmGv4GgXxWcr2tnN66CqtV9NNAQKjACQIZxYksOnPHPkzRha+xJySGmV7S1qj1arVqhEBdBNOmzkh9RCVAUKrAsxX2uRsRjV1NUNEaFeoFmQ700C/gOoAlmVgSJ33AMYW8Zy+cr1KrVlYLlyFrVBoBTUQRIBUvY23v0xe+CCpWFNzmVyuXptFBUQ+JVBUOTUJQA3YSDv6HE4Rbe6/38GUmzndHPPSZxSzDLLGdR0EwTBKk2N+rbb4mLX2u7eAZg06NdtKAAlaSHUx9okmR02AvPUYmBvFB6XJmW0trOv49x5j3HadhMTExMAExMTEwATExMTABMTExMAExMTEwATExMJO1/aEZPLM9tZ8KDqx5+gEn3RzwLcCu/aH247kHL0D+1I8bA+wOgPJiDvyB6m1P+zvIirnlDNUHhc+Go6wYOxUg8zis5jNyzO7SSZLMeZuSSfM4sHY7Pfdqwrs1KArQO9Qkz4TZCxtz9OeOilGJJO2dhHAKf71f/8Aor/+eF3Huw9LNUu7NSuhDBgwqu0ETydiNieWB6n2iZdQC0iYiQbjeYgtHnF+WFPEftZoqCEDsY5L9GJge9cRVlNjbR+x/LAeKvmmPXvFHyCYlX7J8mvtV8yPWso//OK7T+03N1EGigSQAGYliJ/5ABfocA5njHEXWq5qd0tM6X06EKk7LvqJO22Ke2Z9ks2Y+zXIqJOYzYHXvQB/qZAvzxXuJ8F4VSB/95mJ6CuGPwWmQf8AVhfU7MVaniq1u8HcfeCRrdikwIU6ZaZtaIvgml2ToJmBReqPCQ1Qllpju2XUCJmHBgFSZuOU6dJP3ite4U0eIZRKY00s1WcgE95V0KGi9ryBfcYEPGav4BTpD+ESff7KH3rjHOFDUbu1KpJ0gkk6eUk8yLnDfhtfJJTVqiu9WJgTpmTHMAjYxfD0ruZsBzPZjNaDWq06jBRJaowJAtcAmwvyHXphUVxYe1PbVKtMA95TYgalFQlXteKQH7wBBMAR78VPJPWzFVKVBAGdgq6jLEny9lffqxq6QGxqeBuK8IrotKsabijUaA8QGiJ0nnvvEG/THeeyn2cZfK0waijM1z7T1FlVPRFI0oo8hJ+QbdruyqZ7Kmg1iLo37rAED3EEgjocTc09jek4l2W7SZrhWZ0MzmkreOkxkFTBkDYPpIYEb2m2Lr2j7QJ/jnDKtBgVr0gpYfiR6jKoPoSbcjIxS+01AlKFUjxaTRqfz0oAnzNMqP8AkOKrVzr0a1Kso1Gk6ssydMNqgCYAJubfU4049zN1sfWmE3ajNVloN93TvKhIBUXMGZPtDT6/7jLhPG6Gdy1OvTqeBxIhypBi6tBFwTceWMslRoUFYU3QBmLGTMsYk7zyxxTlFbN18yulvgp9X7NatYUmqVYZbFSWZUW5hQGktJ31db4rXHuz9OjUpNUpVqAakAKyKjAsBvURADSfVHNpLDocdH4p2yoUJ1uxIgQoABnoT0G5n44oKZCvxPMgrUqJSdlqVDqYDQpAimYkEeKL7mT1M08XEd/r6mPCTtLsXXgPBaS0yadNVp1PHGg62Lbl2ZnJm/hiL484pxeoifsGZS5ZEL06jrqAMlVVNZ8jdbbHm/yWfpFQqVRUgaZ1hixUCZb8TdcUzifbIZhtOWZ9ZRlI1lFpR+N4W8EgXYC9+eLuaS3FJpIy4BwMd0fvK/eapdyTUViV8RWLKwAlTYEiZxMJK3aOtlkVX7oaixDUwHVtpOsvLEW3uLb4mHHZE9SR1gHHuKP/AMQX/wAhf9Z/8cWzhee72klQjTqUGOkicCalui/aw3Exjqx7OAZ7iY8nEnAB7iYk4mACYmMKlYLcmMLc72mo0jBJPXSJjCuhNpDXExSOL9upBWmAoI9om9/T2fUThFwftLmUqAs7sgN1Y7xaBN4845YG6IvNFM6pjkf2t8RavXXL0DqNBXqVoMBEAVmk9T4BHUr1x0Cr2tpDK1MxcCmDKtEzsosdief5Y45w7ikZTN1KhDV8+V0SLhDVfXfoQk/6cbjXLKOSfBWM4rMoVVLMTsBJJ9OcYB4NllPs+1uWP0vYGcOs7wKvoPgaGEHSfaBvyMsDHKcO/se7O0a2eL1EU6FY6WUEM58Nwbbam9V8sahnx5N4STr3OwcJR2kqEicN2mT6sPoDHyxuWkPwwfSMdv41wXh2XpmrVytCBYfskJJ5ACI64N7OcUy1amfuyhFWAVChdM7WFo9Ma8QVK6s5fwrO5kUkSnlXYolVAwWoVK1PaLKFIYjkZ9QcEUOC8TemlMUSFVg0stMFiF0rr1ka4XwwRsBM46uOJUvH+0T9n7fiHg39rpsd8LKPbHLvGl5kkdOYE++ZGM+IPb3lCX7P+I1NOt1QIIUGpGgdFFMEAeQwRS+yCoTL10HorN/VcdNpVQ2xB9MeZnMBFLGLdTAJ5CcLWx0ih5f7HqI9uvUb+VVX66sG/wDCjJxE1vUOAfkowxyPbSnVqBQhAJ06mdBcAFrTcCR63xp7R9sxQ1CkutqZAcmYBJEDqfXa/PBqkLVFKwPJ/Y/w6nfunc8y9V5PrBE+/DD/AId5FYNOgtKoDK1UnvFMESGMzubGQeYxVcp9otfVLMpBPNQABPLnt1J2x0LhfFFrpqUrI3AYGOm369cLUxQnGXAso8WqZYinmoKkwlcCEboH/wAtvI2PI8sc+7ffaTmaOZOVy5qozMqCoQoUNqXUqo1M6xoIIbV+KfLHV+IVUFNu8AZSIKmDIJAiDYi+OHfadxJsrnFpAE0EE0z7TLEawCfEFVphTIE+eNR7hKKfIO/ElzVPNLJZpaqLeI1KRJeB1NJnPmYxSq9dzYUhH8TX+A2+JwzyvG+6ag+XGg0A7u5jxVKlUkebQgVYP7pxYuM8N+85Y59AJmK4AAAaFPe2sAdQ1RzvzON401FRbszOSu6Kj2c7R1MrUNMO1FKhEmA6oZ9oC1o5b/TFj4zxDidOk2YUs2XGk6/2QbSxhGKATpJtqFvQyBV83kC/sgyOY5e/DXsJl61Sv9xesaVN0qMPBrUwJdSNS+EqDImCQtpgiM+mwzlqnBP40mbeScVsxr2U7TCvTqu+nvFGgqxCowdrOTBuL+63njr/AGY4zlWVVVk1spEBhakuxgkBVExb5xjgZy5o5s0c01NKdOo4Kr4dRXUoMA6oNjM7Hzw94tQy9FUq0iMu4cqW8bAqyk3QG5lbSRuZnl5fhY+m6n2b3vy8vX7lXk1YzpPHuMoDVp924p1BIzFEVF0ALpDMwDKQFNiN15YUcazNJZrUaj5ltJU1KrMVoIVQSAYCsSZuWPiM+1GNlLtOHyNMUdFFSqCu9RwhLlYfSJNSAAx9m8AREg1rOBalVDTWnChdRRWZDpBCVaitN4B0hhMQdzjrlPvz+9jjlIN4Fwes1LVTz9LKKxLR3rF2n94AjTAAIBJPiNhzmGWQ4KucWKOWpJ3E031JLFpOrUsKqHVJhZsRMRA8xSCdc/voNX2QHks6uokg6AwnqfQ9LfTHQeD8SZaYhQF5CZgeoxy+jlyCos0cjMfDz5HyOLXwdWNnpIoHMEH4W/Ub45MWfw9qspCDfcu6cRlwTIERG4md+u2DkqgiQZxUM1lx3baVBblZd5HUEfI4f8HCrTVB+ECbQJMk3gA3nb5Y7sWTxFdFJLSMWqAAkmALnyxKdUMAQZBuCNiMVjtp2hbLqiqB45JLbADbneT0wlofaMKNOO6ape7FgCZHMQY2w3OKelk3OnudD1YC4nxPulk+W28+nTFSy32tZZmVWp1FLGJ8JA+YPywt4z22Wu8AEIOsEzcdd4wp5Iw3kKU0kOO0nGyyUzBAN/jNj7x1xVEz8mScMXCVqUqZcFrHmCSwAjnLRtiqitzm07CwNz8ROIzSn7S4JWFVKUTJmPEF5m/rgX72Sfa58pkf03wLWr6tJ5QfD6R0j5nGGzSolbsf4QLt622nmcKMpXRB80bO0eaLKlBTDVPaIMwokk+4SfUjrhFxbiLM6LTlF0BUClZgnwiCNyAtpmCNjbBnD1ar3mYqAhqh7tBfw0xyHqf+2eeK97dRp6ADnZRp357fPFsVSm1/5+7OiPPkPq/aitQdqTla7UzpUqDJYW6AWNp2MTe2Hv2bLmKIqZjSyArbUtmI1rqBmDBqMYvJI5A4Tdh+za1s2gYSgOpgdiBcjpew9+Ok1+0NVKrU9ITSN994NpsN42xhxw9Pbgkr5o6W5TXIV2n4gczk0RiQ4qSZAEwGF+Qswwt4BUbL0K6qhNeoulSrSIMAgj8LLBMnrgJs+CdRDGSSTB3m5gC9p6/lOJcQJpQoqBrgQtZYnY+xBjzscThmnN1FbGseCEpe1LcCy3D3R2SsxpoySTsPY1opJt7YUR1wPls6tMXOo9F29ZMD4A4RVOD16juQajhVDMQ3sywAJAMgX6YCyPAsw1YIxqKOrM3l546dKfLKx6XDjk9e9fEttXtlXUBabGmoMiCSZtzNvlhnW7RV62Ur95U1kPSA1KpgN3kxYc1X4YQ5n7LKon/3VKPN3EHBvZjseKuTzFJqyIe+pAubiaXeXuRIbXA9Ma013OxT6eUHWNbV9/IEymY8Uu7UwNmQE+61xbyOL9T7KNUYvVBlolnJLGNpAI+ZHpir5L7N6NKortnaDhb6YQTY/wAfp8MOafY2KgK5hRRgnu+7pkyb+2bxPLGJJrg48iwx/hGvPf7oN4r2IVlXudCssg6hZxAAmNjuZi84WMmYyIQqtV2uCb6BIiBpOnnafgMBdq+HVRVpLRzf3emtMAhazrPiqXCKY6Xnl5YqdXiGYpMQc1Vqj941qu3O2vbDbpbnJKMXuXs5HM1apHeu9NT4QdTnYbj2UvzJxTO3eS7rN6iAG+51nJtJ/aGmCYtMACBaML6uarW016yC/hStVI57eIR8MAcVy9VKmaNUsT91kaiSdLVRG5NjE+/EMm0X8V/aRfGor+KJx7st3GTy9akxUVKNN6inZqgC7E+zK1GMdFbphlwTtatDhuYoMgZayOmoMBpZkKgm3iBB9fD8FNTi+XNDQ9NpFNWBO0rHMmQGgpb97AHAM2ArMVDKhV/FsNLahYESYkAY603BW9zlvWtxp94QOadN2NMse4ZwQxQEeBuRYC0g3jkbYLpUTrV09pDqF49R1uJGK3xTiX3uqdIYHUO72GnmTM+Jibkn19Og8M4QUpKazUQXAXxFgQ1jq1CAsCSRsdrXxHN1Sxwtrd8ItDE5/wBiXNdicxnKrNUFOnUcsSXdtZsFBCBSSosJO97iYDrtD2NquKQ71CV/+qy6n21S7LsGtYk39wdTOvrqmo+XPeeGWzUEqBsRS8Rk3In3Y94Pw+m7q9MZSQwAan3rMrGWlS4AkBWbncY8nLknJrJJ1XFK+ed7OuEEo6EuQvs72ISpqNZ4VW0kU3A1FSpKkhSAFMC0+IT+HF44NkqGXWnqSmzooTUqKJv4QFCT75nmThIcjAKU2NMCDYm8hhczMzDTO4GBeJxTVmZ3aEIiJAm5J8268rxbHFDrpuVRf0Ny6fHjjbQ27QcKyVWs1bMmqGewCMdltJABC9IHTrOJio18/lSF7xncwDKxHsoLWPJRbrPU49x2LqJtW19CGjB8BLnu1Fam/wCzCFRz0kyYE8/ngnJdu88wlQgEx7A8/PywrTspmf3h/rP9FxvpdlMyL6xP87f+OPTUIRVScf35HJ4rjskWjI9qc8fE7U9I3XQBPQTyvGH6dtKmhwodaigEup1IbiSFIiyn4x7qAvZHMNu6j1LH+mNq9jqp3qj3a/zGHGcIL+SFLK32GPG89UqVDUOpwwJG9rkEERbryjC4rUqaU0sDuCQY9k7tAA/PGa9jH/zR8D/5Y2p2Jn2qwA/kMbfzYSljbtyV/Mzbe1A+WygDBzrmDE2vHpjxaxLX9n1AH1mf79cbcv2OpS4ZiSNiABHQkGZHvGCOHdjaE6mY1ADtAC+8gnrtPPBlxLI7cvoDxylyFcPz4QiX0Cd9QsPSfK2B6XFFUhVK6R/Gl/nJmefTG3MdlcpOoKR/K0+kTP1x7ley+WCkspibAFjy6AX+frjCwrTWr6fkfhSFxyqu2pKgnkFhiOtgbcuXLEzPDKppMacA1W0QxMkKCajdAoJT1LDph5wPJU8u4NDvBUc6YcJBkwIEA+UbeeCczxFWdnEEA6EMAKVBMtF7vULN6acUhHTvdnTjwYlTk9+5X04VUpqKXhCyFQ6h7UW8zJvhHmuDd34wCB3zqnMFBqkk35hbTvPTD3jNSrUYU6YdnMsBTUzIBCW5gM0zy0+/CLI5Gqr06bhlFGwpkFYOpmJIP4pY36DFcK0pv1FLHGL9m6fvLV2Yr/dyH06i0jeItv53HyGGFXOM9QkJ7S3BvcSN49+E6Zru3JIEbBCv0Gx9d/PljZTz2tz4NJ/h0hetpv5b3jHPPHKcm29mWisSjvd/KgytmArJq1KHvzJHidQDG5AWffjbnKiuSpzNdEAAhEWGiBG4aPW1sAZiudQJtPry67AeQxoqKDNwefMwR16fHlikMcIfxRHvaPctn8uhdaa1I1FizFkBBiCBTICi/PpjGnmAdgZ5MKjSRyEFyCvpfBNIWkkcuQ6HqPUb+uNGkKZ8MGZLAQOhgD37j0xR2asW5llbV+3cMeYNTcySb2I35X9+D+A8FrHKVy7FllCCSpDhWJMyeS3EzuY648zFKRpFzuDz26X54AphwBrcjSSZFvWZJjpywrdG4zS2krCKXDodDCkKwaAALgg79MFV8rrDKoVWJJDF2lV1AjwqDyEe/BnDON6tKtWqAG3twRcAWmYxnleP5epmdAav34DBWdWBgKSVB1SLA22+WJLxG/wv9KPJhVLQ/X8A/abhffFNDMFVVAswIALyLbiTPvwup9mYput2YnmGIjSwEyNwSD8cXw8NWb1Kh5e20/W2MG4dTi7P76h/PA8eXgXi9PX8G/mUPI9l8wRGsaokQCt59AeuAM7lmVs7rJY90NyTbvLATMDfHRszwmkqsxBMKTdm/PbFUzPCRVqVitlqUVQmPxB5+mI9VKUFc+PygU8c3phGvn8Gc2q5x4jU0WG82G194HLG7g3EHVwAFBP8IJ3bm0x/YYtz9h0Au3Xkf/LCniXZ0IwFJi06jpEAgwIjcxY2nFIdf0+WSjCV/Jkn084K2hl2D4OS71KjDukYsNRlQQCSxPkL+7zw1zxSqwRa1N6a1Gdf2VRyzNMaww0tEBQo2jHnZulUp5Smq94C5Yk0gC3tGQ2qw2USOnLnsFGvrEjNsRIGqrTQsLTeLCZsN8cGWSlllKT42W6/tF6qKSRjDq29bf8A+vh9Mf8AUdsWHLU27tQXsyz4liojWI9loUj5EROFeW4OxqftaLBZF3zTOd/3Vj54MrVqwzOo5qitAR+zIXUfDfxHbxXxxdTkTklBq1b7emye/mWhDb2v7DlzBLML6wom1jdoN4kH8xywr4pl8wEbSorFjtJJUEAeEbT6TjbxLiVMkFaqkgGwJIYSh0nSecW8x0nGf/qeio1a7Ai+lt+Q238scsMWW1KMPM1kUJJpsG4PlKNMEpTZiwQsm4ptpuPEbMTJIHl5YmNWY4sXOpXfxSx06FBJJMwWEYmL5emy63VtfMhDIlFXX0M2qGxFv7b+7BuVzRcDr5C39sAGNjFx5e+PL8seUiAQqmPTl+vyx9BlxRyKmccoqQxfORaALxeZ6fo48ObPO30wMlYtuSQDzn++IaU7H3T/AGjHH/xWuGT8H4hJzi/vwf15748OeTaZPxB918DDJsROgETG/wCQxBlrwVZfQ4qsMo8P7f4bUK4ZqrVqnMKvl5fWfljzL5U1PxQOUjf3E29cEpRRTK+11Nz9bemPK6SPFbrG/wCQxeKf/Zmlq7mFDhrSNTSJ2HOOUkiJ2wTWyQuVZ0HQmenPVce84EGaYi0qJO/Pa4H9o+eM0zFQyN/UgesTv6DDo1QHV4stJiNcVGlJbkSILAybhSYnnF7Y1NoKgC4AgAkgAeTAwD6SMKu1WWDV0dlWV0RHMd7/AH/W2D6+TRu8IKqKcjSghjG2plM39fpiySpGQjIdqqmW7xaYUFtKl41EaQbCTpiSeuM83XDxUeo9RmAIdxBgCYAk7GY8r22xWeH0sxUYAgBCxJYkm25F5kjrh5WrmYBAAgAgmRAuBykQbzyxqSRuOSWlw2ryV+vJNCiWEeKJJ3PTfrf5e7DaTNrz0gWjqL8sa2QTIE9AZ9zEknkelrc8asyoFNtQJBvC7j9efXGTIcmYMc5i9iCfftHrjZQy2xLAD8OxIJmQeUenXAdBwIJs5AmQIFvX5zjZXQg9Y/Rv8MAghwArGZAsFsPTcW/oBjbSzAanpYaGJ8IDE2HXnF/dOANYIuw1bAcgOYHX9dcblzEWbSZHwFoM7TPlcfHGbHRjmsuFILGCT4WBsGJtfzNo84xooySfBBFjJmR779emC61QMASdJBmRbYc5NxHPGNUkgENJ5bG5jeIk+nMcuZYwNclSLaxAqFgosT4p5i3SeU9cOKdBEzAI0tVp/SIMgbWPO+2F1TK/tNRqrTJEDwAsN48UzG9v74xXJmmxFFqY1RYkeMfvFva1CdioF/PCv3Dr3ll4l2ngaQpBMauXrBP++BKOcQhSGseRJ3E8uv6vjR/h9RonxDmCpM9RvO4vbEy3Z9hKrSYbGAoIjceErAB/rvjLblyCSXAVW4w9OVVGgCZsAeViY8zb3xhRxJmcO4rnWShFJ2JSAIgRdbmYgDDLN8NZBFQJ4bgMpDAmwKi45mfXC5cwEWNIkRBPLmOdyd4g74KdUw25EVTszVeWqVqVME9HIE8thpjocYU+A0KLB/8AEaQIn2VG/QjWZ26YuGZ4LlqqzUr1mpuoOjUqpFjsFmQR1Nxj3J8A4cnsqvqXWfnjkXXY17O5Z4JPcpp7QVAzLly7pPhKK8wZmSLTOF+b7XVgxV2qAixViZB9+Oi5jhGWYEKw/wBYMe6cVjjPYej7ZqEk2GkA/kMXWfC1e3oT8OfBVKnaZj1Pqcam7TVOg+Jw3bsnRHOofeo/ocacx2fUL+zos52F2N+piBja6qN1ETwvliunxuo7BSyrJAk7DzPli4cMyWTd71cxVUXPdCiGA2BE6ovE/XqsyXZaqBqbJoeoLt/R8Msu9OmrMcrRQoRsarE2uI1dDFv7Y6HckRexYKeV4QAL59p61KZiN7qYv/TExVaXEGqEtSpog2gFQPdrE4mDczZbkok2mYuROPfuxmY9/TAlHiiMAQAZO8AX53tfGVXOKskqSAbz16xM7+WOR5UluU1pBNNyGIABvcyB8jvgjv45qo8yP6fHC9c7RIB1DlEk+YNpxjVzdPcsgHUwfO199j8cU1KrHqQ4Na34fWCSPQ8vhjW+cHlfne+Fx4kkbyNrzG23zx42ZoiGdgg3kiBPlPU2vhp6tkFot3ZulQqioK0lhsA0EDm0T1tewi++K/nqgR3TwtpYgMDIIBNxv+jjmvGuI1qdYkk3JILXldR022UiOgww7L9qZbu67W5MYmeW9sVh0ctUpqdp8KvWgc1S2Lq9c/wqPUD64lDOSwFm9CvwFr/ERI3GNTKYhXVR/Kv1IMYAzeRrd25TQWg6SNEg/wAJgQP154hqhxYakbONd3UYam0hYG2rZgTsI/3xKnEEbUphBU52iYg9BtioVeHZ8xNOTsDafrf64wo8HzjOAyqZMQWUx5Rci/TFU1VWIu2eqJQp6UqI7MABBiBaSQJKknyvAwLBCJpIC2AA8M8hbn6c7eWDcjlHoUadN1p6lGkkBekg6jvz+GNywN1pybbgHzuN8JSUt0OqFRrKCJKlhb2ip6T0+Jg88a6jeE+GeYBtB2O/wjDevlYg6QpkGSym287jyv541tltyFVj7X/yXLczdrGYM+7DAq5d1ggbnYsb3nfrblG+CEzdYgkkCeW/La/n6euHeXyM+1RhtyLNF/3hf3wL4Np9n9V2ASBvqIBMbezO/Xb44VhRVGDxepMbNtEzO25APMW+eN2WQo0e2x5kA7D3/rbFgPAyq6SqleZWWbewJMXPl69MTKcKpht2UxsQPDe97TzjSOd+WMtmkhI+badMiY2BYb2233tjflaLaWJI8r6t7mLC0fHFiTh0Xd4/51vvHMWEjGLZWkzQMw/KwA5eYU9euABTRyhaSQSBvJAJHpvG/wAMbGy66rryvMz03+NhPvw1Th9CxNVyfRZ33I0zONop0VsGqSIu2ke6Qv8AS0jGaQ9wfJ5LSNVNxTG58QVRcTqY2A8/rjPjPaXL0R3aPTq1j4i4MqvnI8JIGw35kRjHjVSkKB1KagewQ7sR1IgwLE7bemKTUy6VFK6dzewnYT5dQByEYrD2dybVhSVGWmWUnXUYHVNyoAafeTt6Ywy+feozKZDJMOBYkAyOkjfzjDDh1HU4BBUSxEiJBAi0nmNN4x7m6RpgKVKnVMb2MkmedjHvGOeWR+Ik+KLKK0X3COzuc10npsSTTbdt4a8ekhvjhomSQi8Y55Q7TPlWYoSS4Agiwg2iQZG+CuH/AGlZhqqh1RkJuFBDRzgzHyx5ufoJzySlHhnVDqFGKTLq/BKZJMCTztgGvkBTJAHmcT/1rRIkh1t+JPp1wNmO0lFr3HUKCYt6c8Sj0eWHJp54yPIUGXsoxvTNoy6g0Ac9Oo+QCwfkCSflXs3xJcyAKeqAxmQBJCyOfX6Yy4MlVHYfggAybhiJtzIvt6Y9bBWOotbs48i1XJPgsDZwKARrUcy9IAHpcAAf8wIwPxle+pMS+48KooYn3gSfWYvgRM4yvpGav0YJYx0EHG2jnmWVgGp/MzADkb7L0F/XHY9iCEPCsyG7wACA53gG/KDtEY8wZluD1Wr14ZSPAZMxJDEgRAEGfiMTGXkp0LQH5jNMFvAvtED9Xwvp8YgkMGYXIkagTEgcoEm9/O+OrPlsnACZagB/FRV/qRjIVaa+zSoj0oKP/wBY14LDWjj2ZytW73ubxYDp+WCqeVL3Y6jtvsPX4/DF0p9lELsS7quo6VTp5ySJmeXIYKyvZXJqZdXqfzyR8A6g+8Yx4L9w9USpcJ4LVr1O7oKWO+kGwEkFmtCj169YxeeN5bLZfInLOVaoVkFRNQ1Nw3VRNhMW254bUKtPK0SaFMKHIkJTCTBI3Eybm5nCTiwCftiitJBWfwkqwLWBBsTBgwIjYY+c6nq9fULDvUX25bR1wx+xqOSdqixrCmUIYctz4r7/AKiME8C7Ooah71tIUAkiCQZAkKSC0c4PuxYeJdnfvFRKtNqUoCPESuo6mIkQdibG5sMNOCdj3NZDVqDUDdVU6SsRHiAPW8fnj7CGS4Xw+xwPZ12FL13kCoCaYGkMDuR0vBGqw2Fz0uZwzjCVGUSq89AYCbXE9Z2H+2Oj1ew1N96WXA8kv5dOWFVH7H6C1zVFeooLFu7RVCieV9Uj8zjg8CrfccWlwU6rx3LI8vSq81A0gkkEz7R0zeLRhZU7VZRn8GXrsw/CTTQee0nnfFy7bfZ+lHLNVp1XPd6ZDqskagCdahbyZuD0xRnSmGYD8ctZFO+/iImPzxCPQ49ep8+ZfxnpodZfOpXy4Kr3IqNqVdYZibgknSsG0QJsMY8OyrrVLENVAAgORpBOqxmTIsdrXv0S5LiLUVARCaKFtTMrEIWi0iwmW3922N3DOMd82rUxAstzG+zE7DmT64tHGse0TN2WLLcOqqxL1ECzOkSSOfSD5bbe7HtILIKlmNzJsoEyNvaJN5Npi3PAiu7GWqpyhV29S0m8RAgWkxYAkU6cCJ8N9j5Hmb7/ANMDZpIyFbcATHOwXmTaL/T1xM1mK1Nyoph9hp1fWxkfqLTjSQDHihRtNtW31wdTcCfDJsbGAtgbk84t78ZNGtFY6RfYFoYe+IAt0kY2MxMDYRZQSdU7yec9YicbO+TXAbVMbLpixncEm59LWvj0SbmB6TP5m0fDCGYpVUKbCfICOp+g8rY8KpqkkA7REfKLG46bY05vMhY1GJMCBz+u1/yxrylUMxCwAL6id2JgiJkG8kmAOpOGIJzGasEDL0som0SQCP11x59506R+0JO9gOseWMs1W0N4SpIPIAwI6m55/GJxpGbvdZ2gzcfqf9sFga86HqGysEUXuoIXe0m3v67HAWVBQQtIJN51ajymSQfkfhhnrMFthe9htv8AqceiqTDKoYRcNaSZExewO0xfpgcrFSQmzWYqyrABgvi8JE3Ij89xtjLjfaktRK6fFG+kgz68j8MPMnpAJZYBG2ogdQYgSbfq+NFZaUEFVabbH6+s88LZ8oZyHO12c/ijkCMaERwZAYEc4OOtPw2mfwR75/3wK/AFO3LqOZ28z+rY3qM6TmjPV5lvnjSXbmT8cdDzHZYFjsPMfM7fqMA1ux0mZt/Kf6fTfBrDSKex1Qa2U9Qfqp/7hi41aXdg28VpHSDE/AA4rtLgDUWDqpaAZFxMi+/W+H1TjIZIIGqNJcyDpB2I64nOLm048jT0ppiXilbSZejrSIkbj44AocUAkU2ZV/iJlBzAER+tuoXG85FQ6WZTzg2ws71mPNj0HXrAx0tkki6VcyyhVoKXVdyGvqIDX8QvBH6GJhpk3/ZU5UaiilrXnSBcAWNovjzEHNGXkS7F21411qlt8Sm45mN8D5pgJvIx6Fkzc+dCLqaYnpYX5nYe/GeVzBYt0Bt5zt8L/I4E74QByLRG/wCHmOmAznwrBBqZbC07SdzuYB+mOLLmUZXexNy3LdlCrKNRMowIE2uek+Z/Qwt41THcxM/tGgSCIBYWjb+088KVzQDKNbKJk7G0GLsZm+w/rgnM5wVFOiCFaCRAMbLbc7jnz2x88scV1iydm78vmdyz3joR0xC1RH4x9Af64f5BnVl0MRMG9wMINMvUX+X5wuLLlnBE7Tf8h8MfUrkh2ssQ7SVKdOWCMdgZI5TfFL459szIxRAim1yrbG4IEkkEXmBhnxETSYdQfoccv7R8GbWKzI5UrTWQAQGFNR9Rz541OVCirHWd+0KrnCaLVGKOrSqrA9kkbidwMKM9m0DqS0HSLeZJ+UAYq2ZJp1JU3U2YCPQgHGt8w9RiSZJ3NpxO3ZulRd+B1VZaiAmKiPJ3M6fnI+nnjXlOGpSUFdQmNyJNxe1uXwHK859kaGlEJ3l/mhw+hVUgBRJnaCBeBYmBF9+eMzNRNeWzGsaQNh7Ri8jyxv0x77z+uWMaMEDTETFjYGTbzPMjEYKPaJmLDlPnvy8jHzxBlUbqPDmZTUKkKOfmTtPM/wBsbKgAttBmIuT67zHuvj2jrWn4nYr/ANJIFrC1+gFoGAny7sfGxIkECYA/n3nlE/PkgCe+U6jtBAAtdZ68uYk+vTHkC+mRPPp0j67f0xtylFRMzIiZgAAg9fMjr7jt6ah3ifhc3jn/AGwDBqmWmwGo9Lmfzt64yhouACTyEW9Iwbl8w1MBkMMQZBXobQ0+LYfl10o0zAJO88o5ySZmT54QGoCLAi2/XGLTH6tjcy6QJge4T8DPlc4x7nmfcOn9fPAB5Sp6b2J5eV/TEX3R6Xm/5/rnktON/T1xjUbpbkPP9f0wgBaiz8vhvjE07g2Jnb4epxuZLchPpgeo45CfU/lvjQj01xEi59DAPMXsY2nbGf3kqJF4HKBe3688aqSXFiT0Hv2MW8ydgPTBZRQAqnXcyQGkiOQG/n674ABMnxRqhJ0mFiSwIXnF2i45+vXBozrCGABFxBkxboygR54XZ5yE1syqobmDYbCI6i/Xne+FHEuJEOrIXVALkwRq3kHoRGNKLYrosdXiAEjSrEAknw9QYg3F7DrgHM52g0BwrsQdMm3PmwIE9FE3wBkcwzkuyl6dp/eNh7JAsfOcF0xRLF1VUbVpCeKQB/E2wF+Q52xtQMagCtwHL6//AIlvfwloFtvatPX3wMbGpZeiVkIgtMm295jluNsL+IceFMlQdTbQAR18tueB8rnWrLIIGm7wQLAbyVPIG155DDlBUKx83F6VM/stLgqL3PNrW2xMLKlamp0yrEbk6nmQD+EAKPeZjlj3HHqfu+iJ6jpvDezdasNYYKg5vIB6xuTzvHwxr4pww0gwFSnUMQQpOr3cz88WftXnWpUG0HTAgQNhbbpjjJ4rUNUEtuwxy/8AKlKLijpfTxezLM1XwazBncj0Av5gCPdhQKo1jkZW3Lo1j6TjbxClB1gkFhJja4M/HADrFQXNgP8AuIxmbbir32/o87JjcXTG6Z4g6SNXilgeccydzcbe7ng1swCtMSoibc+cljy/CI+uEaGXE/in6E4t/Y/hNN21OurSQADt1mOfvxDBi8TIo9zMXJ7CPLZZ3ZnpoTICwqkx4gTcDaDzHXD3JKygBgVPQgj646RlxEAAAdBYfDBTIGEMAwjYiR88fR44PGqbsuuKOb5ofsz6Y5xX4+4dhpBIJElQYg8p9Pljumc4PRCFtAPkS0fAHFSfsvlqrN+xCEAtKFxeJuCxBv5Yq1e4tVHGc7lGqkkqZNzjzKcBadsdUo8IpqNp9Y/oMbfuy2gD4DrhUasrHA8kVCyNnB90EHGVDJo7lq1R6bX0oiFkMEw7CPff3Ai+LJxGkEUaeZj5YU1qUCQSPK0T1iL7c8SyFMYElbSCaapp9EebkxbciCYG+kyZtjdlcygJ0iWKmUVTbYySBA3MDaY2icPeD8Lp02LKoGkBQv4RcmYHPGntlllTLkoBTMi6AA+1/vjnZcVZdLmFYAGyVWVgBJJjSDzm97WnDE1ASRpNjAZJWPU+1y/pgfjlAZc1NG6mAWuYid99zjH7wzuKeoqNAaVgEWUkC0QedptvOE9gN5ryADcCIPp0Ex53xuy2SaoGfUFVPaJaBJk2tMx9fPC3ilQ0lZlMkHn6HpGMcmpakrMzGQCRNpbSSYFpvE9ABgGEBCZtJ6EwPK58jjfUyh0EgqSDvvBvBv67C1vXGijKmATeb87Efngio8aByJ0c7CSLRzwIAfJTIEmo+86B6kQTsAOc+uN1RTEkXPTleLwBA5XjHjVO7fwWvHuIP5Ywq09BKj8MNNpJPMxa3KAMIDNQSJFwASdhba5PrGNVWQARBkHY7ciD/X1GM6r6U66mEkk894vA5YXUM0XUk9R6C08/1YdMaEZP7rmwFvhAufXGDeEXEevv+Xn5YlQy4H83yBI8uWBM2xLxJi/yKgYaVibGmZzKqgCQdUSRcGfPaPywGc4FQklZvYLuPIST78C5LLio7K0+FXYQYugOmeR+uA0y61F1sPFLbGNo/M40opGbZvy3EmTVVuzRsSBuRIUWIIHMTvB541GkrMX7vQjmdIUEmZMKAIUTOxPodsZ/d1RLCRq2O1xvAgdPhhrSoqySVBIEgyefvxVcGWB5QKsnYHrvHQj3fPC7jOdLE6N1kkgG3w5wfZPlIthimRRk1lfFIO7R+OBEwRIBxhxhO5FIp+NdRnrb5Yy506BLuU/ilJ/CSXIgBSVIsZaJPmxO53xlkMxoFiVAub2MgRf16Tg96stpIkSTeTN45mP6/PAvFsqtNJF5PMk6esYLsC28PSgVlHprN2IVVBPOJ0mB5zviYRcFy6jLo2mS2qZZuTEWAMC2PMeXKUbad+iOZx35P//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4" descr="data:image/jpeg;base64,/9j/4AAQSkZJRgABAQAAAQABAAD/2wCEAAkGBhQSERUUExQVFBUWGBoZGRgYGBkcGhgaHhgWGxcbHBweHiYeGBsjGhoYHy8gIycpLCwsGB4xNTAqNSYrLCkBCQoKDgwOGg8PGi0kHyQsLC8qLC8vKiwsLDAsLCwsLCwsLCwsLCksLCwpLCwsLCwsLCwsLCwsKSwsLCwsLCwsLP/AABEIAKwBJQMBIgACEQEDEQH/xAAcAAACAgMBAQAAAAAAAAAAAAAEBQAGAgMHAQj/xABDEAACAQIEAwUFBQYEBQUBAAABAhEDIQAEEjEFQVEGEyJhcTKBkaGxBxRC0fAjUmJyweEVU5LxF4KistIWJDNDwpT/xAAaAQADAQEBAQAAAAAAAAAAAAAAAQMCBAUG/8QALhEAAgIBAwIDCAMAAwAAAAAAAAECEQMSITEEQRNxkSJRYYGhseHwMsHRFEJS/9oADAMBAAIRAxEAPwDt849xhOPZwzJlOPcYYywDPcTExMIZMTExMAExMTEwATExMTABMTExMAExMTEwATExMTABMTExMAExMTEwATExMTABMTExMAExMTEwATCntEK5pFcuIexDeG8GQoBPMgAk2g88NsDZ3Mqi943srcnkBzJHPbzOE1aE+BZwfijVQErBO8EyEKutjuCCdMCAQeZwfllo1AdGhxsdJBHpa23LFU4hxHMValJsin/trSyppM6zqEsPZvsAfxc9tvEuOtw5Qi0zULsSCKYp05NyARcmf+7e2JLKkr7Lv/hhSoslTI0KaGQtNJk30qCTvEgAk/E4T1eOUQ4VFrVFsS9N4QBrD2qgLf8AKPSTbGf+JZitRFUolGmRJp1KT1Sy850kaZE2g2uemPFp5KqlKm/dOGJKIB4XtYqo9uFsDeAD54rqbVpjv3BOc4ZVamWy9epScElQTrVvJw4YiTO0RO2OdcZzT0qwZqhrGogNWhTrVGZKgBDORTUaFQljpBsRznHQq/C6BUIUqFFHsa3RAOZuyzHmTHvwkrcIydIvodaGwbRXqAjUNQZgt33JudN8Er8jMkIaTUxl6Ao8Op10FMAVaxpa3iBJGokTExJsREDEwXl+zuXzFR9DZjMBAi7kKtjEeIMZi5I5CMTGNb7S/fQW77/vodKAx7GPRj3FSp5j3ExMIZMTExMAExMTEwATExMTABMTExMAExMTEwATExMD0OI03ZkSojMlmUMCV9RywAEYmJjTmc2lNdTsFG0kxfABuxMBpxiiRIq0/wDUv54y/wAVo/5tP/Wv54dMVoKxMC/4rR/zaf8ArX88T/FaP+bT/wBa/ngphaCsTAv+J0onvacfzL+fkcV7O/aTlabafGxBiABPwmfdv5YKYWi14mKr/wARaAUu9OrTQficIv1eR7wMKX+2zIg+xmT5imIP/XgphZ0DExzh/twyuqFo1ysbkAGfSTbzn3YTcW+1BsyrCm9aiiyWNOmNcchrdoX1AnzGHpfcTki5dp+J5lCEpse8IMLRTUYn2jIJss9JJG2+AuGnNVa2phmFAp6ENWkiq8nx60mVFlbqeoxSshluI92tWnk841UrIrjOHUZuPC1Z0cbSCkHpjoPYbtt96mhmEejnKSjvEdNBYfvqOht8bSMYeGnqbM1b3DaNGqqhKlMJTUghaLR+6dOkCSs6hY3BuBhNQ4nSzeZq0m06/B3at7a6CxcAMpUPa5G02uDi9EYrnD+F0hmq1RKLDvFUNqQKso1S4tLlixM8xHlgdDaFPEc3Vy9R6dFW7xgrKFPeVXGrxFlOoCBqGsgXg32PvE0ahUFZKQqZnxRqVSVTTdmZaoRNiZ03LFRvhH2qzdOnmRV1sKIQI9PLllZ3l9KPawJYmGv4GgXxWcr2tnN66CqtV9NNAQKjACQIZxYksOnPHPkzRha+xJySGmV7S1qj1arVqhEBdBNOmzkh9RCVAUKrAsxX2uRsRjV1NUNEaFeoFmQ700C/gOoAlmVgSJ33AMYW8Zy+cr1KrVlYLlyFrVBoBTUQRIBUvY23v0xe+CCpWFNzmVyuXptFBUQ+JVBUOTUJQA3YSDv6HE4Rbe6/38GUmzndHPPSZxSzDLLGdR0EwTBKk2N+rbb4mLX2u7eAZg06NdtKAAlaSHUx9okmR02AvPUYmBvFB6XJmW0trOv49x5j3HadhMTExMAExMTEwATExMTABMTExMAExMTEwATExMJO1/aEZPLM9tZ8KDqx5+gEn3RzwLcCu/aH247kHL0D+1I8bA+wOgPJiDvyB6m1P+zvIirnlDNUHhc+Go6wYOxUg8zis5jNyzO7SSZLMeZuSSfM4sHY7Pfdqwrs1KArQO9Qkz4TZCxtz9OeOilGJJO2dhHAKf71f/8Aor/+eF3Huw9LNUu7NSuhDBgwqu0ETydiNieWB6n2iZdQC0iYiQbjeYgtHnF+WFPEftZoqCEDsY5L9GJge9cRVlNjbR+x/LAeKvmmPXvFHyCYlX7J8mvtV8yPWso//OK7T+03N1EGigSQAGYliJ/5ABfocA5njHEXWq5qd0tM6X06EKk7LvqJO22Ke2Z9ks2Y+zXIqJOYzYHXvQB/qZAvzxXuJ8F4VSB/95mJ6CuGPwWmQf8AVhfU7MVaniq1u8HcfeCRrdikwIU6ZaZtaIvgml2ToJmBReqPCQ1Qllpju2XUCJmHBgFSZuOU6dJP3ite4U0eIZRKY00s1WcgE95V0KGi9ryBfcYEPGav4BTpD+ESff7KH3rjHOFDUbu1KpJ0gkk6eUk8yLnDfhtfJJTVqiu9WJgTpmTHMAjYxfD0ruZsBzPZjNaDWq06jBRJaowJAtcAmwvyHXphUVxYe1PbVKtMA95TYgalFQlXteKQH7wBBMAR78VPJPWzFVKVBAGdgq6jLEny9lffqxq6QGxqeBuK8IrotKsabijUaA8QGiJ0nnvvEG/THeeyn2cZfK0waijM1z7T1FlVPRFI0oo8hJ+QbdruyqZ7Kmg1iLo37rAED3EEgjocTc09jek4l2W7SZrhWZ0MzmkreOkxkFTBkDYPpIYEb2m2Lr2j7QJ/jnDKtBgVr0gpYfiR6jKoPoSbcjIxS+01AlKFUjxaTRqfz0oAnzNMqP8AkOKrVzr0a1Kso1Gk6ssydMNqgCYAJubfU4049zN1sfWmE3ajNVloN93TvKhIBUXMGZPtDT6/7jLhPG6Gdy1OvTqeBxIhypBi6tBFwTceWMslRoUFYU3QBmLGTMsYk7zyxxTlFbN18yulvgp9X7NatYUmqVYZbFSWZUW5hQGktJ31db4rXHuz9OjUpNUpVqAakAKyKjAsBvURADSfVHNpLDocdH4p2yoUJ1uxIgQoABnoT0G5n44oKZCvxPMgrUqJSdlqVDqYDQpAimYkEeKL7mT1M08XEd/r6mPCTtLsXXgPBaS0yadNVp1PHGg62Lbl2ZnJm/hiL484pxeoifsGZS5ZEL06jrqAMlVVNZ8jdbbHm/yWfpFQqVRUgaZ1hixUCZb8TdcUzifbIZhtOWZ9ZRlI1lFpR+N4W8EgXYC9+eLuaS3FJpIy4BwMd0fvK/eapdyTUViV8RWLKwAlTYEiZxMJK3aOtlkVX7oaixDUwHVtpOsvLEW3uLb4mHHZE9SR1gHHuKP/AMQX/wAhf9Z/8cWzhee72klQjTqUGOkicCalui/aw3Exjqx7OAZ7iY8nEnAB7iYk4mACYmMKlYLcmMLc72mo0jBJPXSJjCuhNpDXExSOL9upBWmAoI9om9/T2fUThFwftLmUqAs7sgN1Y7xaBN4845YG6IvNFM6pjkf2t8RavXXL0DqNBXqVoMBEAVmk9T4BHUr1x0Cr2tpDK1MxcCmDKtEzsosdief5Y45w7ikZTN1KhDV8+V0SLhDVfXfoQk/6cbjXLKOSfBWM4rMoVVLMTsBJJ9OcYB4NllPs+1uWP0vYGcOs7wKvoPgaGEHSfaBvyMsDHKcO/se7O0a2eL1EU6FY6WUEM58Nwbbam9V8sahnx5N4STr3OwcJR2kqEicN2mT6sPoDHyxuWkPwwfSMdv41wXh2XpmrVytCBYfskJJ5ACI64N7OcUy1amfuyhFWAVChdM7WFo9Ma8QVK6s5fwrO5kUkSnlXYolVAwWoVK1PaLKFIYjkZ9QcEUOC8TemlMUSFVg0stMFiF0rr1ka4XwwRsBM46uOJUvH+0T9n7fiHg39rpsd8LKPbHLvGl5kkdOYE++ZGM+IPb3lCX7P+I1NOt1QIIUGpGgdFFMEAeQwRS+yCoTL10HorN/VcdNpVQ2xB9MeZnMBFLGLdTAJ5CcLWx0ih5f7HqI9uvUb+VVX66sG/wDCjJxE1vUOAfkowxyPbSnVqBQhAJ06mdBcAFrTcCR63xp7R9sxQ1CkutqZAcmYBJEDqfXa/PBqkLVFKwPJ/Y/w6nfunc8y9V5PrBE+/DD/AId5FYNOgtKoDK1UnvFMESGMzubGQeYxVcp9otfVLMpBPNQABPLnt1J2x0LhfFFrpqUrI3AYGOm369cLUxQnGXAso8WqZYinmoKkwlcCEboH/wAtvI2PI8sc+7ffaTmaOZOVy5qozMqCoQoUNqXUqo1M6xoIIbV+KfLHV+IVUFNu8AZSIKmDIJAiDYi+OHfadxJsrnFpAE0EE0z7TLEawCfEFVphTIE+eNR7hKKfIO/ElzVPNLJZpaqLeI1KRJeB1NJnPmYxSq9dzYUhH8TX+A2+JwzyvG+6ag+XGg0A7u5jxVKlUkebQgVYP7pxYuM8N+85Y59AJmK4AAAaFPe2sAdQ1RzvzON401FRbszOSu6Kj2c7R1MrUNMO1FKhEmA6oZ9oC1o5b/TFj4zxDidOk2YUs2XGk6/2QbSxhGKATpJtqFvQyBV83kC/sgyOY5e/DXsJl61Sv9xesaVN0qMPBrUwJdSNS+EqDImCQtpgiM+mwzlqnBP40mbeScVsxr2U7TCvTqu+nvFGgqxCowdrOTBuL+63njr/AGY4zlWVVVk1spEBhakuxgkBVExb5xjgZy5o5s0c01NKdOo4Kr4dRXUoMA6oNjM7Hzw94tQy9FUq0iMu4cqW8bAqyk3QG5lbSRuZnl5fhY+m6n2b3vy8vX7lXk1YzpPHuMoDVp924p1BIzFEVF0ALpDMwDKQFNiN15YUcazNJZrUaj5ltJU1KrMVoIVQSAYCsSZuWPiM+1GNlLtOHyNMUdFFSqCu9RwhLlYfSJNSAAx9m8AREg1rOBalVDTWnChdRRWZDpBCVaitN4B0hhMQdzjrlPvz+9jjlIN4Fwes1LVTz9LKKxLR3rF2n94AjTAAIBJPiNhzmGWQ4KucWKOWpJ3E031JLFpOrUsKqHVJhZsRMRA8xSCdc/voNX2QHks6uokg6AwnqfQ9LfTHQeD8SZaYhQF5CZgeoxy+jlyCos0cjMfDz5HyOLXwdWNnpIoHMEH4W/Ub45MWfw9qspCDfcu6cRlwTIERG4md+u2DkqgiQZxUM1lx3baVBblZd5HUEfI4f8HCrTVB+ECbQJMk3gA3nb5Y7sWTxFdFJLSMWqAAkmALnyxKdUMAQZBuCNiMVjtp2hbLqiqB45JLbADbneT0wlofaMKNOO6ape7FgCZHMQY2w3OKelk3OnudD1YC4nxPulk+W28+nTFSy32tZZmVWp1FLGJ8JA+YPywt4z22Wu8AEIOsEzcdd4wp5Iw3kKU0kOO0nGyyUzBAN/jNj7x1xVEz8mScMXCVqUqZcFrHmCSwAjnLRtiqitzm07CwNz8ROIzSn7S4JWFVKUTJmPEF5m/rgX72Sfa58pkf03wLWr6tJ5QfD6R0j5nGGzSolbsf4QLt622nmcKMpXRB80bO0eaLKlBTDVPaIMwokk+4SfUjrhFxbiLM6LTlF0BUClZgnwiCNyAtpmCNjbBnD1ar3mYqAhqh7tBfw0xyHqf+2eeK97dRp6ADnZRp357fPFsVSm1/5+7OiPPkPq/aitQdqTla7UzpUqDJYW6AWNp2MTe2Hv2bLmKIqZjSyArbUtmI1rqBmDBqMYvJI5A4Tdh+za1s2gYSgOpgdiBcjpew9+Ok1+0NVKrU9ITSN994NpsN42xhxw9Pbgkr5o6W5TXIV2n4gczk0RiQ4qSZAEwGF+Qswwt4BUbL0K6qhNeoulSrSIMAgj8LLBMnrgJs+CdRDGSSTB3m5gC9p6/lOJcQJpQoqBrgQtZYnY+xBjzscThmnN1FbGseCEpe1LcCy3D3R2SsxpoySTsPY1opJt7YUR1wPls6tMXOo9F29ZMD4A4RVOD16juQajhVDMQ3sywAJAMgX6YCyPAsw1YIxqKOrM3l546dKfLKx6XDjk9e9fEttXtlXUBabGmoMiCSZtzNvlhnW7RV62Ur95U1kPSA1KpgN3kxYc1X4YQ5n7LKon/3VKPN3EHBvZjseKuTzFJqyIe+pAubiaXeXuRIbXA9Ma013OxT6eUHWNbV9/IEymY8Uu7UwNmQE+61xbyOL9T7KNUYvVBlolnJLGNpAI+ZHpir5L7N6NKortnaDhb6YQTY/wAfp8MOafY2KgK5hRRgnu+7pkyb+2bxPLGJJrg48iwx/hGvPf7oN4r2IVlXudCssg6hZxAAmNjuZi84WMmYyIQqtV2uCb6BIiBpOnnafgMBdq+HVRVpLRzf3emtMAhazrPiqXCKY6Xnl5YqdXiGYpMQc1Vqj941qu3O2vbDbpbnJKMXuXs5HM1apHeu9NT4QdTnYbj2UvzJxTO3eS7rN6iAG+51nJtJ/aGmCYtMACBaML6uarW016yC/hStVI57eIR8MAcVy9VKmaNUsT91kaiSdLVRG5NjE+/EMm0X8V/aRfGor+KJx7st3GTy9akxUVKNN6inZqgC7E+zK1GMdFbphlwTtatDhuYoMgZayOmoMBpZkKgm3iBB9fD8FNTi+XNDQ9NpFNWBO0rHMmQGgpb97AHAM2ArMVDKhV/FsNLahYESYkAY603BW9zlvWtxp94QOadN2NMse4ZwQxQEeBuRYC0g3jkbYLpUTrV09pDqF49R1uJGK3xTiX3uqdIYHUO72GnmTM+Jibkn19Og8M4QUpKazUQXAXxFgQ1jq1CAsCSRsdrXxHN1Sxwtrd8ItDE5/wBiXNdicxnKrNUFOnUcsSXdtZsFBCBSSosJO97iYDrtD2NquKQ71CV/+qy6n21S7LsGtYk39wdTOvrqmo+XPeeGWzUEqBsRS8Rk3In3Y94Pw+m7q9MZSQwAan3rMrGWlS4AkBWbncY8nLknJrJJ1XFK+ed7OuEEo6EuQvs72ISpqNZ4VW0kU3A1FSpKkhSAFMC0+IT+HF44NkqGXWnqSmzooTUqKJv4QFCT75nmThIcjAKU2NMCDYm8hhczMzDTO4GBeJxTVmZ3aEIiJAm5J8268rxbHFDrpuVRf0Ny6fHjjbQ27QcKyVWs1bMmqGewCMdltJABC9IHTrOJio18/lSF7xncwDKxHsoLWPJRbrPU49x2LqJtW19CGjB8BLnu1Fam/wCzCFRz0kyYE8/ngnJdu88wlQgEx7A8/PywrTspmf3h/rP9FxvpdlMyL6xP87f+OPTUIRVScf35HJ4rjskWjI9qc8fE7U9I3XQBPQTyvGH6dtKmhwodaigEup1IbiSFIiyn4x7qAvZHMNu6j1LH+mNq9jqp3qj3a/zGHGcIL+SFLK32GPG89UqVDUOpwwJG9rkEERbryjC4rUqaU0sDuCQY9k7tAA/PGa9jH/zR8D/5Y2p2Jn2qwA/kMbfzYSljbtyV/Mzbe1A+WygDBzrmDE2vHpjxaxLX9n1AH1mf79cbcv2OpS4ZiSNiABHQkGZHvGCOHdjaE6mY1ADtAC+8gnrtPPBlxLI7cvoDxylyFcPz4QiX0Cd9QsPSfK2B6XFFUhVK6R/Gl/nJmefTG3MdlcpOoKR/K0+kTP1x7ley+WCkspibAFjy6AX+frjCwrTWr6fkfhSFxyqu2pKgnkFhiOtgbcuXLEzPDKppMacA1W0QxMkKCajdAoJT1LDph5wPJU8u4NDvBUc6YcJBkwIEA+UbeeCczxFWdnEEA6EMAKVBMtF7vULN6acUhHTvdnTjwYlTk9+5X04VUpqKXhCyFQ6h7UW8zJvhHmuDd34wCB3zqnMFBqkk35hbTvPTD3jNSrUYU6YdnMsBTUzIBCW5gM0zy0+/CLI5Gqr06bhlFGwpkFYOpmJIP4pY36DFcK0pv1FLHGL9m6fvLV2Yr/dyH06i0jeItv53HyGGFXOM9QkJ7S3BvcSN49+E6Zru3JIEbBCv0Gx9d/PljZTz2tz4NJ/h0hetpv5b3jHPPHKcm29mWisSjvd/KgytmArJq1KHvzJHidQDG5AWffjbnKiuSpzNdEAAhEWGiBG4aPW1sAZiudQJtPry67AeQxoqKDNwefMwR16fHlikMcIfxRHvaPctn8uhdaa1I1FizFkBBiCBTICi/PpjGnmAdgZ5MKjSRyEFyCvpfBNIWkkcuQ6HqPUb+uNGkKZ8MGZLAQOhgD37j0xR2asW5llbV+3cMeYNTcySb2I35X9+D+A8FrHKVy7FllCCSpDhWJMyeS3EzuY648zFKRpFzuDz26X54AphwBrcjSSZFvWZJjpywrdG4zS2krCKXDodDCkKwaAALgg79MFV8rrDKoVWJJDF2lV1AjwqDyEe/BnDON6tKtWqAG3twRcAWmYxnleP5epmdAav34DBWdWBgKSVB1SLA22+WJLxG/wv9KPJhVLQ/X8A/abhffFNDMFVVAswIALyLbiTPvwup9mYput2YnmGIjSwEyNwSD8cXw8NWb1Kh5e20/W2MG4dTi7P76h/PA8eXgXi9PX8G/mUPI9l8wRGsaokQCt59AeuAM7lmVs7rJY90NyTbvLATMDfHRszwmkqsxBMKTdm/PbFUzPCRVqVitlqUVQmPxB5+mI9VKUFc+PygU8c3phGvn8Gc2q5x4jU0WG82G194HLG7g3EHVwAFBP8IJ3bm0x/YYtz9h0Au3Xkf/LCniXZ0IwFJi06jpEAgwIjcxY2nFIdf0+WSjCV/Jkn084K2hl2D4OS71KjDukYsNRlQQCSxPkL+7zw1zxSqwRa1N6a1Gdf2VRyzNMaww0tEBQo2jHnZulUp5Smq94C5Yk0gC3tGQ2qw2USOnLnsFGvrEjNsRIGqrTQsLTeLCZsN8cGWSlllKT42W6/tF6qKSRjDq29bf8A+vh9Mf8AUdsWHLU27tQXsyz4liojWI9loUj5EROFeW4OxqftaLBZF3zTOd/3Vj54MrVqwzOo5qitAR+zIXUfDfxHbxXxxdTkTklBq1b7emye/mWhDb2v7DlzBLML6wom1jdoN4kH8xywr4pl8wEbSorFjtJJUEAeEbT6TjbxLiVMkFaqkgGwJIYSh0nSecW8x0nGf/qeio1a7Ai+lt+Q238scsMWW1KMPM1kUJJpsG4PlKNMEpTZiwQsm4ptpuPEbMTJIHl5YmNWY4sXOpXfxSx06FBJJMwWEYmL5emy63VtfMhDIlFXX0M2qGxFv7b+7BuVzRcDr5C39sAGNjFx5e+PL8seUiAQqmPTl+vyx9BlxRyKmccoqQxfORaALxeZ6fo48ObPO30wMlYtuSQDzn++IaU7H3T/AGjHH/xWuGT8H4hJzi/vwf15748OeTaZPxB918DDJsROgETG/wCQxBlrwVZfQ4qsMo8P7f4bUK4ZqrVqnMKvl5fWfljzL5U1PxQOUjf3E29cEpRRTK+11Nz9bemPK6SPFbrG/wCQxeKf/Zmlq7mFDhrSNTSJ2HOOUkiJ2wTWyQuVZ0HQmenPVce84EGaYi0qJO/Pa4H9o+eM0zFQyN/UgesTv6DDo1QHV4stJiNcVGlJbkSILAybhSYnnF7Y1NoKgC4AgAkgAeTAwD6SMKu1WWDV0dlWV0RHMd7/AH/W2D6+TRu8IKqKcjSghjG2plM39fpiySpGQjIdqqmW7xaYUFtKl41EaQbCTpiSeuM83XDxUeo9RmAIdxBgCYAk7GY8r22xWeH0sxUYAgBCxJYkm25F5kjrh5WrmYBAAgAgmRAuBykQbzyxqSRuOSWlw2ryV+vJNCiWEeKJJ3PTfrf5e7DaTNrz0gWjqL8sa2QTIE9AZ9zEknkelrc8asyoFNtQJBvC7j9efXGTIcmYMc5i9iCfftHrjZQy2xLAD8OxIJmQeUenXAdBwIJs5AmQIFvX5zjZXQg9Y/Rv8MAghwArGZAsFsPTcW/oBjbSzAanpYaGJ8IDE2HXnF/dOANYIuw1bAcgOYHX9dcblzEWbSZHwFoM7TPlcfHGbHRjmsuFILGCT4WBsGJtfzNo84xooySfBBFjJmR779emC61QMASdJBmRbYc5NxHPGNUkgENJ5bG5jeIk+nMcuZYwNclSLaxAqFgosT4p5i3SeU9cOKdBEzAI0tVp/SIMgbWPO+2F1TK/tNRqrTJEDwAsN48UzG9v74xXJmmxFFqY1RYkeMfvFva1CdioF/PCv3Dr3ll4l2ngaQpBMauXrBP++BKOcQhSGseRJ3E8uv6vjR/h9RonxDmCpM9RvO4vbEy3Z9hKrSYbGAoIjceErAB/rvjLblyCSXAVW4w9OVVGgCZsAeViY8zb3xhRxJmcO4rnWShFJ2JSAIgRdbmYgDDLN8NZBFQJ4bgMpDAmwKi45mfXC5cwEWNIkRBPLmOdyd4g74KdUw25EVTszVeWqVqVME9HIE8thpjocYU+A0KLB/8AEaQIn2VG/QjWZ26YuGZ4LlqqzUr1mpuoOjUqpFjsFmQR1Nxj3J8A4cnsqvqXWfnjkXXY17O5Z4JPcpp7QVAzLly7pPhKK8wZmSLTOF+b7XVgxV2qAixViZB9+Oi5jhGWYEKw/wBYMe6cVjjPYej7ZqEk2GkA/kMXWfC1e3oT8OfBVKnaZj1Pqcam7TVOg+Jw3bsnRHOofeo/ocacx2fUL+zos52F2N+piBja6qN1ETwvliunxuo7BSyrJAk7DzPli4cMyWTd71cxVUXPdCiGA2BE6ovE/XqsyXZaqBqbJoeoLt/R8Msu9OmrMcrRQoRsarE2uI1dDFv7Y6HckRexYKeV4QAL59p61KZiN7qYv/TExVaXEGqEtSpog2gFQPdrE4mDczZbkok2mYuROPfuxmY9/TAlHiiMAQAZO8AX53tfGVXOKskqSAbz16xM7+WOR5UluU1pBNNyGIABvcyB8jvgjv45qo8yP6fHC9c7RIB1DlEk+YNpxjVzdPcsgHUwfO199j8cU1KrHqQ4Na34fWCSPQ8vhjW+cHlfne+Fx4kkbyNrzG23zx42ZoiGdgg3kiBPlPU2vhp6tkFot3ZulQqioK0lhsA0EDm0T1tewi++K/nqgR3TwtpYgMDIIBNxv+jjmvGuI1qdYkk3JILXldR022UiOgww7L9qZbu67W5MYmeW9sVh0ctUpqdp8KvWgc1S2Lq9c/wqPUD64lDOSwFm9CvwFr/ERI3GNTKYhXVR/Kv1IMYAzeRrd25TQWg6SNEg/wAJgQP154hqhxYakbONd3UYam0hYG2rZgTsI/3xKnEEbUphBU52iYg9BtioVeHZ8xNOTsDafrf64wo8HzjOAyqZMQWUx5Rci/TFU1VWIu2eqJQp6UqI7MABBiBaSQJKknyvAwLBCJpIC2AA8M8hbn6c7eWDcjlHoUadN1p6lGkkBekg6jvz+GNywN1pybbgHzuN8JSUt0OqFRrKCJKlhb2ip6T0+Jg88a6jeE+GeYBtB2O/wjDevlYg6QpkGSym287jyv541tltyFVj7X/yXLczdrGYM+7DAq5d1ggbnYsb3nfrblG+CEzdYgkkCeW/La/n6euHeXyM+1RhtyLNF/3hf3wL4Np9n9V2ASBvqIBMbezO/Xb44VhRVGDxepMbNtEzO25APMW+eN2WQo0e2x5kA7D3/rbFgPAyq6SqleZWWbewJMXPl69MTKcKpht2UxsQPDe97TzjSOd+WMtmkhI+badMiY2BYb2233tjflaLaWJI8r6t7mLC0fHFiTh0Xd4/51vvHMWEjGLZWkzQMw/KwA5eYU9euABTRyhaSQSBvJAJHpvG/wAMbGy66rryvMz03+NhPvw1Th9CxNVyfRZ33I0zONop0VsGqSIu2ke6Qv8AS0jGaQ9wfJ5LSNVNxTG58QVRcTqY2A8/rjPjPaXL0R3aPTq1j4i4MqvnI8JIGw35kRjHjVSkKB1KagewQ7sR1IgwLE7bemKTUy6VFK6dzewnYT5dQByEYrD2dybVhSVGWmWUnXUYHVNyoAafeTt6Ywy+feozKZDJMOBYkAyOkjfzjDDh1HU4BBUSxEiJBAi0nmNN4x7m6RpgKVKnVMb2MkmedjHvGOeWR+Ik+KLKK0X3COzuc10npsSTTbdt4a8ekhvjhomSQi8Y55Q7TPlWYoSS4Agiwg2iQZG+CuH/AGlZhqqh1RkJuFBDRzgzHyx5ufoJzySlHhnVDqFGKTLq/BKZJMCTztgGvkBTJAHmcT/1rRIkh1t+JPp1wNmO0lFr3HUKCYt6c8Sj0eWHJp54yPIUGXsoxvTNoy6g0Ac9Oo+QCwfkCSflXs3xJcyAKeqAxmQBJCyOfX6Yy4MlVHYfggAybhiJtzIvt6Y9bBWOotbs48i1XJPgsDZwKARrUcy9IAHpcAAf8wIwPxle+pMS+48KooYn3gSfWYvgRM4yvpGav0YJYx0EHG2jnmWVgGp/MzADkb7L0F/XHY9iCEPCsyG7wACA53gG/KDtEY8wZluD1Wr14ZSPAZMxJDEgRAEGfiMTGXkp0LQH5jNMFvAvtED9Xwvp8YgkMGYXIkagTEgcoEm9/O+OrPlsnACZagB/FRV/qRjIVaa+zSoj0oKP/wBY14LDWjj2ZytW73ubxYDp+WCqeVL3Y6jtvsPX4/DF0p9lELsS7quo6VTp5ySJmeXIYKyvZXJqZdXqfzyR8A6g+8Yx4L9w9USpcJ4LVr1O7oKWO+kGwEkFmtCj169YxeeN5bLZfInLOVaoVkFRNQ1Nw3VRNhMW254bUKtPK0SaFMKHIkJTCTBI3Eybm5nCTiwCftiitJBWfwkqwLWBBsTBgwIjYY+c6nq9fULDvUX25bR1wx+xqOSdqixrCmUIYctz4r7/AKiME8C7Ooah71tIUAkiCQZAkKSC0c4PuxYeJdnfvFRKtNqUoCPESuo6mIkQdibG5sMNOCdj3NZDVqDUDdVU6SsRHiAPW8fnj7CGS4Xw+xwPZ12FL13kCoCaYGkMDuR0vBGqw2Fz0uZwzjCVGUSq89AYCbXE9Z2H+2Oj1ew1N96WXA8kv5dOWFVH7H6C1zVFeooLFu7RVCieV9Uj8zjg8CrfccWlwU6rx3LI8vSq81A0gkkEz7R0zeLRhZU7VZRn8GXrsw/CTTQee0nnfFy7bfZ+lHLNVp1XPd6ZDqskagCdahbyZuD0xRnSmGYD8ctZFO+/iImPzxCPQ49ep8+ZfxnpodZfOpXy4Kr3IqNqVdYZibgknSsG0QJsMY8OyrrVLENVAAgORpBOqxmTIsdrXv0S5LiLUVARCaKFtTMrEIWi0iwmW3922N3DOMd82rUxAstzG+zE7DmT64tHGse0TN2WLLcOqqxL1ECzOkSSOfSD5bbe7HtILIKlmNzJsoEyNvaJN5Npi3PAiu7GWqpyhV29S0m8RAgWkxYAkU6cCJ8N9j5Hmb7/ANMDZpIyFbcATHOwXmTaL/T1xM1mK1Nyoph9hp1fWxkfqLTjSQDHihRtNtW31wdTcCfDJsbGAtgbk84t78ZNGtFY6RfYFoYe+IAt0kY2MxMDYRZQSdU7yec9YicbO+TXAbVMbLpixncEm59LWvj0SbmB6TP5m0fDCGYpVUKbCfICOp+g8rY8KpqkkA7REfKLG46bY05vMhY1GJMCBz+u1/yxrylUMxCwAL6id2JgiJkG8kmAOpOGIJzGasEDL0som0SQCP11x59506R+0JO9gOseWMs1W0N4SpIPIAwI6m55/GJxpGbvdZ2gzcfqf9sFga86HqGysEUXuoIXe0m3v67HAWVBQQtIJN51ajymSQfkfhhnrMFthe9htv8AqceiqTDKoYRcNaSZExewO0xfpgcrFSQmzWYqyrABgvi8JE3Ij89xtjLjfaktRK6fFG+kgz68j8MPMnpAJZYBG2ogdQYgSbfq+NFZaUEFVabbH6+s88LZ8oZyHO12c/ijkCMaERwZAYEc4OOtPw2mfwR75/3wK/AFO3LqOZ28z+rY3qM6TmjPV5lvnjSXbmT8cdDzHZYFjsPMfM7fqMA1ux0mZt/Kf6fTfBrDSKex1Qa2U9Qfqp/7hi41aXdg28VpHSDE/AA4rtLgDUWDqpaAZFxMi+/W+H1TjIZIIGqNJcyDpB2I64nOLm048jT0ppiXilbSZejrSIkbj44AocUAkU2ZV/iJlBzAER+tuoXG85FQ6WZTzg2ws71mPNj0HXrAx0tkki6VcyyhVoKXVdyGvqIDX8QvBH6GJhpk3/ZU5UaiilrXnSBcAWNovjzEHNGXkS7F21411qlt8Sm45mN8D5pgJvIx6Fkzc+dCLqaYnpYX5nYe/GeVzBYt0Bt5zt8L/I4E74QByLRG/wCHmOmAznwrBBqZbC07SdzuYB+mOLLmUZXexNy3LdlCrKNRMowIE2uek+Z/Qwt41THcxM/tGgSCIBYWjb+088KVzQDKNbKJk7G0GLsZm+w/rgnM5wVFOiCFaCRAMbLbc7jnz2x88scV1iydm78vmdyz3joR0xC1RH4x9Af64f5BnVl0MRMG9wMINMvUX+X5wuLLlnBE7Tf8h8MfUrkh2ssQ7SVKdOWCMdgZI5TfFL459szIxRAim1yrbG4IEkkEXmBhnxETSYdQfoccv7R8GbWKzI5UrTWQAQGFNR9Rz541OVCirHWd+0KrnCaLVGKOrSqrA9kkbidwMKM9m0DqS0HSLeZJ+UAYq2ZJp1JU3U2YCPQgHGt8w9RiSZJ3NpxO3ZulRd+B1VZaiAmKiPJ3M6fnI+nnjXlOGpSUFdQmNyJNxe1uXwHK859kaGlEJ3l/mhw+hVUgBRJnaCBeBYmBF9+eMzNRNeWzGsaQNh7Ri8jyxv0x77z+uWMaMEDTETFjYGTbzPMjEYKPaJmLDlPnvy8jHzxBlUbqPDmZTUKkKOfmTtPM/wBsbKgAttBmIuT67zHuvj2jrWn4nYr/ANJIFrC1+gFoGAny7sfGxIkECYA/n3nlE/PkgCe+U6jtBAAtdZ68uYk+vTHkC+mRPPp0j67f0xtylFRMzIiZgAAg9fMjr7jt6ah3ifhc3jn/AGwDBqmWmwGo9Lmfzt64yhouACTyEW9Iwbl8w1MBkMMQZBXobQ0+LYfl10o0zAJO88o5ySZmT54QGoCLAi2/XGLTH6tjcy6QJge4T8DPlc4x7nmfcOn9fPAB5Sp6b2J5eV/TEX3R6Xm/5/rnktON/T1xjUbpbkPP9f0wgBaiz8vhvjE07g2Jnb4epxuZLchPpgeo45CfU/lvjQj01xEi59DAPMXsY2nbGf3kqJF4HKBe3688aqSXFiT0Hv2MW8ydgPTBZRQAqnXcyQGkiOQG/n674ABMnxRqhJ0mFiSwIXnF2i45+vXBozrCGABFxBkxboygR54XZ5yE1syqobmDYbCI6i/Xne+FHEuJEOrIXVALkwRq3kHoRGNKLYrosdXiAEjSrEAknw9QYg3F7DrgHM52g0BwrsQdMm3PmwIE9FE3wBkcwzkuyl6dp/eNh7JAsfOcF0xRLF1VUbVpCeKQB/E2wF+Q52xtQMagCtwHL6//AIlvfwloFtvatPX3wMbGpZeiVkIgtMm295jluNsL+IceFMlQdTbQAR18tueB8rnWrLIIGm7wQLAbyVPIG155DDlBUKx83F6VM/stLgqL3PNrW2xMLKlamp0yrEbk6nmQD+EAKPeZjlj3HHqfu+iJ6jpvDezdasNYYKg5vIB6xuTzvHwxr4pww0gwFSnUMQQpOr3cz88WftXnWpUG0HTAgQNhbbpjjJ4rUNUEtuwxy/8AKlKLijpfTxezLM1XwazBncj0Av5gCPdhQKo1jkZW3Lo1j6TjbxClB1gkFhJja4M/HADrFQXNgP8AuIxmbbir32/o87JjcXTG6Z4g6SNXilgeccydzcbe7ng1swCtMSoibc+cljy/CI+uEaGXE/in6E4t/Y/hNN21OurSQADt1mOfvxDBi8TIo9zMXJ7CPLZZ3ZnpoTICwqkx4gTcDaDzHXD3JKygBgVPQgj646RlxEAAAdBYfDBTIGEMAwjYiR88fR44PGqbsuuKOb5ofsz6Y5xX4+4dhpBIJElQYg8p9Pljumc4PRCFtAPkS0fAHFSfsvlqrN+xCEAtKFxeJuCxBv5Yq1e4tVHGc7lGqkkqZNzjzKcBadsdUo8IpqNp9Y/oMbfuy2gD4DrhUasrHA8kVCyNnB90EHGVDJo7lq1R6bX0oiFkMEw7CPff3Ai+LJxGkEUaeZj5YU1qUCQSPK0T1iL7c8SyFMYElbSCaapp9EebkxbciCYG+kyZtjdlcygJ0iWKmUVTbYySBA3MDaY2icPeD8Lp02LKoGkBQv4RcmYHPGntlllTLkoBTMi6AA+1/vjnZcVZdLmFYAGyVWVgBJJjSDzm97WnDE1ASRpNjAZJWPU+1y/pgfjlAZc1NG6mAWuYid99zjH7wzuKeoqNAaVgEWUkC0QedptvOE9gN5ryADcCIPp0Ex53xuy2SaoGfUFVPaJaBJk2tMx9fPC3ilQ0lZlMkHn6HpGMcmpakrMzGQCRNpbSSYFpvE9ABgGEBCZtJ6EwPK58jjfUyh0EgqSDvvBvBv67C1vXGijKmATeb87Efngio8aByJ0c7CSLRzwIAfJTIEmo+86B6kQTsAOc+uN1RTEkXPTleLwBA5XjHjVO7fwWvHuIP5Ywq09BKj8MNNpJPMxa3KAMIDNQSJFwASdhba5PrGNVWQARBkHY7ciD/X1GM6r6U66mEkk894vA5YXUM0XUk9R6C08/1YdMaEZP7rmwFvhAufXGDeEXEevv+Xn5YlQy4H83yBI8uWBM2xLxJi/yKgYaVibGmZzKqgCQdUSRcGfPaPywGc4FQklZvYLuPIST78C5LLio7K0+FXYQYugOmeR+uA0y61F1sPFLbGNo/M40opGbZvy3EmTVVuzRsSBuRIUWIIHMTvB541GkrMX7vQjmdIUEmZMKAIUTOxPodsZ/d1RLCRq2O1xvAgdPhhrSoqySVBIEgyefvxVcGWB5QKsnYHrvHQj3fPC7jOdLE6N1kkgG3w5wfZPlIthimRRk1lfFIO7R+OBEwRIBxhxhO5FIp+NdRnrb5Yy506BLuU/ilJ/CSXIgBSVIsZaJPmxO53xlkMxoFiVAub2MgRf16Tg96stpIkSTeTN45mP6/PAvFsqtNJF5PMk6esYLsC28PSgVlHprN2IVVBPOJ0mB5zviYRcFy6jLo2mS2qZZuTEWAMC2PMeXKUbad+iOZx35P//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078" name="Picture 6" descr="http://www.itaca.org/documenti/immagini_news/lavori-pubblic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76252"/>
            <a:ext cx="4257675" cy="2981747"/>
          </a:xfrm>
          <a:prstGeom prst="rect">
            <a:avLst/>
          </a:prstGeom>
          <a:noFill/>
          <a:extLst>
            <a:ext uri="{909E8E84-426E-40DD-AFC4-6F175D3DCCD1}">
              <a14:hiddenFill xmlns:a14="http://schemas.microsoft.com/office/drawing/2010/main">
                <a:solidFill>
                  <a:srgbClr val="FFFFFF"/>
                </a:solidFill>
              </a14:hiddenFill>
            </a:ext>
          </a:extLst>
        </p:spPr>
      </p:pic>
      <p:pic>
        <p:nvPicPr>
          <p:cNvPr id="3079" name="il_fi" descr="Descrizione: http://www.provincia.mediocampidano.it/resources/cms/images/20080528_FOTO_Lavori_Pubblici_d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675" y="3876251"/>
            <a:ext cx="4886324" cy="298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692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9469"/>
            <a:ext cx="8229600" cy="692150"/>
          </a:xfrm>
        </p:spPr>
        <p:txBody>
          <a:bodyPr/>
          <a:lstStyle/>
          <a:p>
            <a:r>
              <a:rPr lang="it-IT" b="1" dirty="0" smtClean="0">
                <a:ea typeface="Verdana" pitchFamily="34" charset="0"/>
                <a:cs typeface="Verdana" pitchFamily="34" charset="0"/>
              </a:rPr>
              <a:t>MARCHE IN RETE</a:t>
            </a:r>
            <a:endParaRPr lang="it-IT" sz="2400" b="1" dirty="0">
              <a:ea typeface="Verdana" pitchFamily="34" charset="0"/>
              <a:cs typeface="Verdana" pitchFamily="34" charset="0"/>
            </a:endParaRPr>
          </a:p>
        </p:txBody>
      </p:sp>
      <p:sp>
        <p:nvSpPr>
          <p:cNvPr id="5" name="Segnaposto contenuto 4"/>
          <p:cNvSpPr>
            <a:spLocks noGrp="1"/>
          </p:cNvSpPr>
          <p:nvPr>
            <p:ph idx="1"/>
          </p:nvPr>
        </p:nvSpPr>
        <p:spPr>
          <a:xfrm>
            <a:off x="0" y="1076447"/>
            <a:ext cx="9144000" cy="1921396"/>
          </a:xfrm>
          <a:solidFill>
            <a:srgbClr val="002060"/>
          </a:solidFill>
        </p:spPr>
        <p:txBody>
          <a:bodyPr/>
          <a:lstStyle/>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Difendere e rafforzare con una visione strategia unitaria</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il modello policentrico di città-regione, </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con una distribuzione diffusa, equilibrata e in rete </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di servizi, attività e infrastrutture, </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affinché tutti i cittadini delle Marche continuino a godere di medesimi diritti e opportunità</a:t>
            </a: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smtClean="0">
              <a:solidFill>
                <a:schemeClr val="bg1"/>
              </a:solidFill>
              <a:latin typeface="Arial Black" pitchFamily="34" charset="0"/>
              <a:ea typeface="Verdana" pitchFamily="34" charset="0"/>
              <a:cs typeface="Verdana" pitchFamily="34" charset="0"/>
            </a:endParaRPr>
          </a:p>
        </p:txBody>
      </p:sp>
      <p:pic>
        <p:nvPicPr>
          <p:cNvPr id="6" name="Immagine 5" descr="turismoTIPI.png"/>
          <p:cNvPicPr>
            <a:picLocks noChangeAspect="1"/>
          </p:cNvPicPr>
          <p:nvPr/>
        </p:nvPicPr>
        <p:blipFill>
          <a:blip r:embed="rId2" cstate="print"/>
          <a:stretch>
            <a:fillRect/>
          </a:stretch>
        </p:blipFill>
        <p:spPr>
          <a:xfrm>
            <a:off x="2430684" y="2951543"/>
            <a:ext cx="4109012" cy="3906456"/>
          </a:xfrm>
          <a:prstGeom prst="rect">
            <a:avLst/>
          </a:prstGeom>
        </p:spPr>
      </p:pic>
      <p:sp>
        <p:nvSpPr>
          <p:cNvPr id="7" name="Segnaposto contenuto 4"/>
          <p:cNvSpPr txBox="1">
            <a:spLocks/>
          </p:cNvSpPr>
          <p:nvPr/>
        </p:nvSpPr>
        <p:spPr bwMode="auto">
          <a:xfrm>
            <a:off x="4734046" y="2951543"/>
            <a:ext cx="1805650" cy="601883"/>
          </a:xfrm>
          <a:prstGeom prst="rect">
            <a:avLst/>
          </a:prstGeom>
          <a:solidFill>
            <a:srgbClr val="00206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lgn="ctr">
              <a:spcBef>
                <a:spcPts val="0"/>
              </a:spcBef>
              <a:buFont typeface="Wingdings" pitchFamily="2" charset="2"/>
              <a:buNone/>
            </a:pPr>
            <a:r>
              <a:rPr lang="it-IT" sz="1400" b="1" dirty="0" smtClean="0">
                <a:solidFill>
                  <a:schemeClr val="bg1"/>
                </a:solidFill>
                <a:latin typeface="Arial Black" pitchFamily="34" charset="0"/>
                <a:ea typeface="Verdana" pitchFamily="34" charset="0"/>
                <a:cs typeface="Verdana" pitchFamily="34" charset="0"/>
              </a:rPr>
              <a:t>I «turismi» </a:t>
            </a:r>
          </a:p>
          <a:p>
            <a:pPr marL="0" indent="0" algn="ctr">
              <a:spcBef>
                <a:spcPts val="0"/>
              </a:spcBef>
              <a:buFont typeface="Wingdings" pitchFamily="2" charset="2"/>
              <a:buNone/>
            </a:pPr>
            <a:r>
              <a:rPr lang="it-IT" sz="1400" b="1" dirty="0" smtClean="0">
                <a:solidFill>
                  <a:schemeClr val="bg1"/>
                </a:solidFill>
                <a:latin typeface="Arial Black" pitchFamily="34" charset="0"/>
                <a:ea typeface="Verdana" pitchFamily="34" charset="0"/>
                <a:cs typeface="Verdana" pitchFamily="34" charset="0"/>
              </a:rPr>
              <a:t>in rete</a:t>
            </a: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Font typeface="Wingdings" pitchFamily="2" charset="2"/>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Font typeface="Wingdings" pitchFamily="2" charset="2"/>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Font typeface="Wingdings" pitchFamily="2" charset="2"/>
              <a:buNone/>
            </a:pPr>
            <a:endParaRPr lang="it-IT" sz="3000" b="1" dirty="0" smtClean="0">
              <a:solidFill>
                <a:schemeClr val="bg1"/>
              </a:solidFill>
              <a:latin typeface="Arial Black" pitchFamily="34" charset="0"/>
              <a:ea typeface="Verdana" pitchFamily="34" charset="0"/>
              <a:cs typeface="Verdana" pitchFamily="34" charset="0"/>
            </a:endParaRPr>
          </a:p>
          <a:p>
            <a:pPr marL="0" indent="0" algn="ctr">
              <a:spcBef>
                <a:spcPts val="0"/>
              </a:spcBef>
              <a:buFont typeface="Wingdings" pitchFamily="2" charset="2"/>
              <a:buNone/>
            </a:pPr>
            <a:endParaRPr lang="it-IT" sz="3000" b="1" dirty="0" smtClean="0">
              <a:solidFill>
                <a:schemeClr val="bg1"/>
              </a:solidFill>
              <a:latin typeface="Arial Black" pitchFamily="34" charset="0"/>
              <a:ea typeface="Verdana" pitchFamily="34" charset="0"/>
              <a:cs typeface="Verdana" pitchFamily="34" charset="0"/>
            </a:endParaRPr>
          </a:p>
          <a:p>
            <a:pPr marL="0" indent="0" algn="ctr">
              <a:spcBef>
                <a:spcPts val="0"/>
              </a:spcBef>
              <a:buFont typeface="Wingdings" pitchFamily="2" charset="2"/>
              <a:buNone/>
            </a:pPr>
            <a:endParaRPr lang="it-IT" sz="3000" b="1" dirty="0" smtClean="0">
              <a:solidFill>
                <a:schemeClr val="bg1"/>
              </a:solidFill>
              <a:latin typeface="Arial Black" pitchFamily="34" charset="0"/>
              <a:ea typeface="Verdana" pitchFamily="34" charset="0"/>
              <a:cs typeface="Verdana" pitchFamily="34" charset="0"/>
            </a:endParaRPr>
          </a:p>
        </p:txBody>
      </p:sp>
    </p:spTree>
    <p:extLst>
      <p:ext uri="{BB962C8B-B14F-4D97-AF65-F5344CB8AC3E}">
        <p14:creationId xmlns:p14="http://schemas.microsoft.com/office/powerpoint/2010/main" val="332247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9469"/>
            <a:ext cx="8229600" cy="692150"/>
          </a:xfrm>
        </p:spPr>
        <p:txBody>
          <a:bodyPr/>
          <a:lstStyle/>
          <a:p>
            <a:r>
              <a:rPr lang="it-IT" b="1" dirty="0" smtClean="0">
                <a:ea typeface="Verdana" pitchFamily="34" charset="0"/>
                <a:cs typeface="Verdana" pitchFamily="34" charset="0"/>
              </a:rPr>
              <a:t>ATTRAZIONE DEGLI </a:t>
            </a:r>
            <a:br>
              <a:rPr lang="it-IT" b="1" dirty="0" smtClean="0">
                <a:ea typeface="Verdana" pitchFamily="34" charset="0"/>
                <a:cs typeface="Verdana" pitchFamily="34" charset="0"/>
              </a:rPr>
            </a:br>
            <a:r>
              <a:rPr lang="it-IT" b="1" dirty="0" smtClean="0">
                <a:ea typeface="Verdana" pitchFamily="34" charset="0"/>
                <a:cs typeface="Verdana" pitchFamily="34" charset="0"/>
              </a:rPr>
              <a:t>INVESTIMENTI</a:t>
            </a:r>
            <a:endParaRPr lang="it-IT" sz="2400" b="1" dirty="0">
              <a:ea typeface="Verdana" pitchFamily="34" charset="0"/>
              <a:cs typeface="Verdana" pitchFamily="34" charset="0"/>
            </a:endParaRPr>
          </a:p>
        </p:txBody>
      </p:sp>
      <p:sp>
        <p:nvSpPr>
          <p:cNvPr id="5" name="Segnaposto contenuto 4"/>
          <p:cNvSpPr>
            <a:spLocks noGrp="1"/>
          </p:cNvSpPr>
          <p:nvPr>
            <p:ph idx="1"/>
          </p:nvPr>
        </p:nvSpPr>
        <p:spPr>
          <a:xfrm>
            <a:off x="0" y="1076446"/>
            <a:ext cx="9144000" cy="2534855"/>
          </a:xfrm>
          <a:solidFill>
            <a:srgbClr val="002060"/>
          </a:solidFill>
        </p:spPr>
        <p:txBody>
          <a:bodyPr/>
          <a:lstStyle/>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Potenziare, oltre a quella attiva, anche </a:t>
            </a:r>
            <a:endParaRPr lang="it-IT" sz="2000" b="1" dirty="0">
              <a:solidFill>
                <a:schemeClr val="bg1"/>
              </a:solidFill>
              <a:latin typeface="Arial Black" pitchFamily="34" charset="0"/>
              <a:ea typeface="Verdana" pitchFamily="34" charset="0"/>
              <a:cs typeface="Verdana" pitchFamily="34" charset="0"/>
            </a:endParaRPr>
          </a:p>
          <a:p>
            <a:pPr marL="0" indent="0" algn="ctr">
              <a:spcBef>
                <a:spcPts val="0"/>
              </a:spcBef>
              <a:buNone/>
            </a:pPr>
            <a:r>
              <a:rPr lang="it-IT" sz="2000" b="1" dirty="0">
                <a:solidFill>
                  <a:schemeClr val="bg1"/>
                </a:solidFill>
                <a:latin typeface="Arial Black" pitchFamily="34" charset="0"/>
                <a:ea typeface="Verdana" pitchFamily="34" charset="0"/>
                <a:cs typeface="Verdana" pitchFamily="34" charset="0"/>
              </a:rPr>
              <a:t>l</a:t>
            </a:r>
            <a:r>
              <a:rPr lang="it-IT" sz="2000" b="1" dirty="0" smtClean="0">
                <a:solidFill>
                  <a:schemeClr val="bg1"/>
                </a:solidFill>
                <a:latin typeface="Arial Black" pitchFamily="34" charset="0"/>
                <a:ea typeface="Verdana" pitchFamily="34" charset="0"/>
                <a:cs typeface="Verdana" pitchFamily="34" charset="0"/>
              </a:rPr>
              <a:t>’internazionalizzazione passiva: </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obiettivo è attrarre investimenti internazionali nel nostro territorio per creare reddito, occupazione e sviluppo</a:t>
            </a:r>
          </a:p>
          <a:p>
            <a:pPr marL="0" indent="0" algn="ctr">
              <a:spcBef>
                <a:spcPts val="0"/>
              </a:spcBef>
              <a:buNone/>
            </a:pPr>
            <a:endParaRPr lang="it-IT" sz="2000" b="1" dirty="0">
              <a:solidFill>
                <a:schemeClr val="bg1"/>
              </a:solidFill>
              <a:latin typeface="Arial Black" pitchFamily="34" charset="0"/>
              <a:ea typeface="Verdana" pitchFamily="34" charset="0"/>
              <a:cs typeface="Verdana" pitchFamily="34" charset="0"/>
            </a:endParaRPr>
          </a:p>
          <a:p>
            <a:pPr marL="0" indent="0" algn="ctr">
              <a:spcBef>
                <a:spcPts val="0"/>
              </a:spcBef>
              <a:buNone/>
            </a:pPr>
            <a:r>
              <a:rPr lang="it-IT" sz="2000" b="1" dirty="0">
                <a:solidFill>
                  <a:schemeClr val="bg1"/>
                </a:solidFill>
                <a:latin typeface="Arial Black" pitchFamily="34" charset="0"/>
                <a:ea typeface="Verdana" pitchFamily="34" charset="0"/>
                <a:cs typeface="Verdana" pitchFamily="34" charset="0"/>
              </a:rPr>
              <a:t>I</a:t>
            </a:r>
            <a:r>
              <a:rPr lang="it-IT" sz="2000" b="1" dirty="0" smtClean="0">
                <a:solidFill>
                  <a:schemeClr val="bg1"/>
                </a:solidFill>
                <a:latin typeface="Arial Black" pitchFamily="34" charset="0"/>
                <a:ea typeface="Verdana" pitchFamily="34" charset="0"/>
                <a:cs typeface="Verdana" pitchFamily="34" charset="0"/>
              </a:rPr>
              <a:t>stituito uno specifico fondo regionale 2013 </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per l’attrazione degli investimenti </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valorizzando i professionisti marchigiani</a:t>
            </a: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smtClean="0">
              <a:solidFill>
                <a:schemeClr val="bg1"/>
              </a:solidFill>
              <a:latin typeface="Arial Black" pitchFamily="34" charset="0"/>
              <a:ea typeface="Verdana" pitchFamily="34" charset="0"/>
              <a:cs typeface="Verdana" pitchFamily="34" charset="0"/>
            </a:endParaRPr>
          </a:p>
        </p:txBody>
      </p:sp>
      <p:pic>
        <p:nvPicPr>
          <p:cNvPr id="1026" name="Picture 2" descr="D:\DOCUMENTI 2012\POLITICA\GDM 2012 Fano\Documenti 2012\Intern.ne\Foto investimenti dirett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0" y="3611300"/>
            <a:ext cx="5715000" cy="324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238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9469"/>
            <a:ext cx="8229600" cy="692150"/>
          </a:xfrm>
        </p:spPr>
        <p:txBody>
          <a:bodyPr/>
          <a:lstStyle/>
          <a:p>
            <a:r>
              <a:rPr lang="it-IT" b="1" dirty="0" smtClean="0">
                <a:ea typeface="Verdana" pitchFamily="34" charset="0"/>
                <a:cs typeface="Verdana" pitchFamily="34" charset="0"/>
              </a:rPr>
              <a:t>ALTA FORMAZIONE E MESTIERI</a:t>
            </a:r>
            <a:endParaRPr lang="it-IT" sz="2400" b="1" dirty="0">
              <a:ea typeface="Verdana" pitchFamily="34" charset="0"/>
              <a:cs typeface="Verdana" pitchFamily="34" charset="0"/>
            </a:endParaRPr>
          </a:p>
        </p:txBody>
      </p:sp>
      <p:sp>
        <p:nvSpPr>
          <p:cNvPr id="5" name="Segnaposto contenuto 4"/>
          <p:cNvSpPr>
            <a:spLocks noGrp="1"/>
          </p:cNvSpPr>
          <p:nvPr>
            <p:ph idx="1"/>
          </p:nvPr>
        </p:nvSpPr>
        <p:spPr>
          <a:xfrm>
            <a:off x="0" y="1064872"/>
            <a:ext cx="9144000" cy="2650602"/>
          </a:xfrm>
          <a:solidFill>
            <a:srgbClr val="002060"/>
          </a:solidFill>
        </p:spPr>
        <p:txBody>
          <a:bodyPr/>
          <a:lstStyle/>
          <a:p>
            <a:pPr marL="0" indent="0" algn="ctr">
              <a:spcBef>
                <a:spcPts val="0"/>
              </a:spcBef>
              <a:buNone/>
            </a:pPr>
            <a:endParaRPr lang="it-IT" sz="2000"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Innalzare la «</a:t>
            </a:r>
            <a:r>
              <a:rPr lang="it-IT" sz="2000" b="1" dirty="0" err="1" smtClean="0">
                <a:solidFill>
                  <a:schemeClr val="bg1"/>
                </a:solidFill>
                <a:latin typeface="Arial Black" pitchFamily="34" charset="0"/>
                <a:ea typeface="Verdana" pitchFamily="34" charset="0"/>
                <a:cs typeface="Verdana" pitchFamily="34" charset="0"/>
              </a:rPr>
              <a:t>smart</a:t>
            </a:r>
            <a:r>
              <a:rPr lang="it-IT" sz="2000" b="1" dirty="0" smtClean="0">
                <a:solidFill>
                  <a:schemeClr val="bg1"/>
                </a:solidFill>
                <a:latin typeface="Arial Black" pitchFamily="34" charset="0"/>
                <a:ea typeface="Verdana" pitchFamily="34" charset="0"/>
                <a:cs typeface="Verdana" pitchFamily="34" charset="0"/>
              </a:rPr>
              <a:t> </a:t>
            </a:r>
            <a:r>
              <a:rPr lang="it-IT" sz="2000" b="1" dirty="0" err="1" smtClean="0">
                <a:solidFill>
                  <a:schemeClr val="bg1"/>
                </a:solidFill>
                <a:latin typeface="Arial Black" pitchFamily="34" charset="0"/>
                <a:ea typeface="Verdana" pitchFamily="34" charset="0"/>
                <a:cs typeface="Verdana" pitchFamily="34" charset="0"/>
              </a:rPr>
              <a:t>specialisation</a:t>
            </a:r>
            <a:r>
              <a:rPr lang="it-IT" sz="2000" b="1" dirty="0" smtClean="0">
                <a:solidFill>
                  <a:schemeClr val="bg1"/>
                </a:solidFill>
                <a:latin typeface="Arial Black" pitchFamily="34" charset="0"/>
                <a:ea typeface="Verdana" pitchFamily="34" charset="0"/>
                <a:cs typeface="Verdana" pitchFamily="34" charset="0"/>
              </a:rPr>
              <a:t>» delle Marche investendo sulla formazione anche internazionale</a:t>
            </a:r>
          </a:p>
          <a:p>
            <a:pPr marL="0" indent="0" algn="ctr">
              <a:spcBef>
                <a:spcPts val="0"/>
              </a:spcBef>
              <a:buNone/>
            </a:pPr>
            <a:r>
              <a:rPr lang="it-IT" sz="2000" b="1" dirty="0">
                <a:solidFill>
                  <a:schemeClr val="bg1"/>
                </a:solidFill>
                <a:latin typeface="Arial Black" pitchFamily="34" charset="0"/>
                <a:ea typeface="Verdana" pitchFamily="34" charset="0"/>
                <a:cs typeface="Verdana" pitchFamily="34" charset="0"/>
              </a:rPr>
              <a:t>e</a:t>
            </a:r>
            <a:r>
              <a:rPr lang="it-IT" sz="2000" b="1" dirty="0" smtClean="0">
                <a:solidFill>
                  <a:schemeClr val="bg1"/>
                </a:solidFill>
                <a:latin typeface="Arial Black" pitchFamily="34" charset="0"/>
                <a:ea typeface="Verdana" pitchFamily="34" charset="0"/>
                <a:cs typeface="Verdana" pitchFamily="34" charset="0"/>
              </a:rPr>
              <a:t> riqualificando i sistemi formativi </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tradizionali e indifferenziati  </a:t>
            </a:r>
          </a:p>
          <a:p>
            <a:pPr marL="0" indent="0" algn="ctr">
              <a:spcBef>
                <a:spcPts val="0"/>
              </a:spcBef>
              <a:buNone/>
            </a:pPr>
            <a:endParaRPr lang="it-IT" sz="2000" b="1" dirty="0">
              <a:solidFill>
                <a:schemeClr val="bg1"/>
              </a:solidFill>
              <a:latin typeface="Arial Black" pitchFamily="34" charset="0"/>
              <a:ea typeface="Verdana" pitchFamily="34" charset="0"/>
              <a:cs typeface="Verdana" pitchFamily="34" charset="0"/>
            </a:endParaRP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Potenziare i </a:t>
            </a:r>
            <a:r>
              <a:rPr lang="it-IT" sz="2000" b="1" dirty="0" err="1" smtClean="0">
                <a:solidFill>
                  <a:schemeClr val="bg1"/>
                </a:solidFill>
                <a:latin typeface="Arial Black" pitchFamily="34" charset="0"/>
                <a:ea typeface="Verdana" pitchFamily="34" charset="0"/>
                <a:cs typeface="Verdana" pitchFamily="34" charset="0"/>
              </a:rPr>
              <a:t>saperi</a:t>
            </a:r>
            <a:r>
              <a:rPr lang="it-IT" sz="2000" b="1" dirty="0" smtClean="0">
                <a:solidFill>
                  <a:schemeClr val="bg1"/>
                </a:solidFill>
                <a:latin typeface="Arial Black" pitchFamily="34" charset="0"/>
                <a:ea typeface="Verdana" pitchFamily="34" charset="0"/>
                <a:cs typeface="Verdana" pitchFamily="34" charset="0"/>
              </a:rPr>
              <a:t> tecnici legati </a:t>
            </a:r>
          </a:p>
          <a:p>
            <a:pPr marL="0" indent="0" algn="ctr">
              <a:spcBef>
                <a:spcPts val="0"/>
              </a:spcBef>
              <a:buNone/>
            </a:pPr>
            <a:r>
              <a:rPr lang="it-IT" sz="2000" b="1" dirty="0" smtClean="0">
                <a:solidFill>
                  <a:schemeClr val="bg1"/>
                </a:solidFill>
                <a:latin typeface="Arial Black" pitchFamily="34" charset="0"/>
                <a:ea typeface="Verdana" pitchFamily="34" charset="0"/>
                <a:cs typeface="Verdana" pitchFamily="34" charset="0"/>
              </a:rPr>
              <a:t>alle esigenze delle piccole imprese</a:t>
            </a: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b="1" dirty="0" smtClean="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a:solidFill>
                <a:schemeClr val="bg1"/>
              </a:solidFill>
              <a:latin typeface="Arial Black" pitchFamily="34" charset="0"/>
              <a:ea typeface="Verdana" pitchFamily="34" charset="0"/>
              <a:cs typeface="Verdana" pitchFamily="34" charset="0"/>
            </a:endParaRPr>
          </a:p>
          <a:p>
            <a:pPr marL="0" indent="0" algn="ctr">
              <a:spcBef>
                <a:spcPts val="0"/>
              </a:spcBef>
              <a:buNone/>
            </a:pPr>
            <a:endParaRPr lang="it-IT" sz="3000" b="1" dirty="0" smtClean="0">
              <a:solidFill>
                <a:schemeClr val="bg1"/>
              </a:solidFill>
              <a:latin typeface="Arial Black" pitchFamily="34" charset="0"/>
              <a:ea typeface="Verdana" pitchFamily="34" charset="0"/>
              <a:cs typeface="Verdana" pitchFamily="34" charset="0"/>
            </a:endParaRPr>
          </a:p>
        </p:txBody>
      </p:sp>
      <p:pic>
        <p:nvPicPr>
          <p:cNvPr id="1026" name="Picture 2" descr="D:\DOCUMENTI 2012\POLITICA\GDM 2012 Fano\Documenti 2012\Intervento Presidente\Foto mestieri.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7666" y="3819645"/>
            <a:ext cx="3634449" cy="30383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o_becchetti\Pictures\Alta formazione.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03900"/>
            <a:ext cx="4583575" cy="315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135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67806" y="41592"/>
            <a:ext cx="8229600" cy="1143000"/>
          </a:xfrm>
        </p:spPr>
        <p:txBody>
          <a:bodyPr>
            <a:noAutofit/>
          </a:bodyPr>
          <a:lstStyle/>
          <a:p>
            <a:pPr algn="l"/>
            <a:r>
              <a:rPr lang="it-IT" dirty="0" smtClean="0"/>
              <a:t>COSTI DELLA POLITICA: </a:t>
            </a:r>
            <a:br>
              <a:rPr lang="it-IT" dirty="0" smtClean="0"/>
            </a:br>
            <a:r>
              <a:rPr lang="it-IT" dirty="0" smtClean="0"/>
              <a:t>-30 MILIONI EURO</a:t>
            </a:r>
            <a:endParaRPr lang="it-IT" dirty="0">
              <a:latin typeface="Arial Black" pitchFamily="34" charset="0"/>
            </a:endParaRPr>
          </a:p>
        </p:txBody>
      </p:sp>
      <p:sp>
        <p:nvSpPr>
          <p:cNvPr id="5" name="Text Box 7"/>
          <p:cNvSpPr txBox="1">
            <a:spLocks noChangeArrowheads="1"/>
          </p:cNvSpPr>
          <p:nvPr/>
        </p:nvSpPr>
        <p:spPr bwMode="auto">
          <a:xfrm>
            <a:off x="167150" y="1282698"/>
            <a:ext cx="8839199" cy="3790747"/>
          </a:xfrm>
          <a:prstGeom prst="rect">
            <a:avLst/>
          </a:prstGeom>
          <a:solidFill>
            <a:srgbClr val="002060"/>
          </a:solidFill>
          <a:ln w="9525">
            <a:solidFill>
              <a:schemeClr val="bg1"/>
            </a:solidFill>
            <a:miter lim="800000"/>
            <a:headEnd/>
            <a:tailEnd/>
          </a:ln>
        </p:spPr>
        <p:txBody>
          <a:bodyPr/>
          <a:lstStyle>
            <a:defPPr>
              <a:defRPr lang="it-IT"/>
            </a:defPPr>
            <a:lvl1pPr algn="ctr">
              <a:lnSpc>
                <a:spcPct val="80000"/>
              </a:lnSpc>
              <a:defRPr sz="2000" b="1"/>
            </a:lvl1pPr>
          </a:lstStyle>
          <a:p>
            <a:endParaRPr lang="it-IT" dirty="0" smtClean="0"/>
          </a:p>
          <a:p>
            <a:r>
              <a:rPr lang="it-IT" dirty="0" smtClean="0">
                <a:latin typeface="Arial Black" pitchFamily="34" charset="0"/>
              </a:rPr>
              <a:t>ALCUNE MISURE </a:t>
            </a:r>
            <a:r>
              <a:rPr lang="it-IT" dirty="0" err="1" smtClean="0">
                <a:latin typeface="Arial Black" pitchFamily="34" charset="0"/>
              </a:rPr>
              <a:t>DI</a:t>
            </a:r>
            <a:r>
              <a:rPr lang="it-IT" dirty="0" smtClean="0">
                <a:latin typeface="Arial Black" pitchFamily="34" charset="0"/>
              </a:rPr>
              <a:t> TAGLIO DEI COSTI DELLA POLITICA </a:t>
            </a:r>
          </a:p>
          <a:p>
            <a:r>
              <a:rPr lang="it-IT" dirty="0" smtClean="0">
                <a:latin typeface="Arial Black" pitchFamily="34" charset="0"/>
              </a:rPr>
              <a:t>DELLA BUROCRAZIA E DELL’AMMINISTRAZIONE:</a:t>
            </a:r>
          </a:p>
          <a:p>
            <a:endParaRPr lang="it-IT" dirty="0" smtClean="0">
              <a:latin typeface="Arial Black" pitchFamily="34" charset="0"/>
            </a:endParaRPr>
          </a:p>
          <a:p>
            <a:r>
              <a:rPr lang="it-IT" dirty="0" smtClean="0">
                <a:latin typeface="Arial Black" pitchFamily="34" charset="0"/>
              </a:rPr>
              <a:t>soppressi Enti regionali</a:t>
            </a:r>
          </a:p>
          <a:p>
            <a:r>
              <a:rPr lang="it-IT" dirty="0" smtClean="0">
                <a:latin typeface="Arial Black" pitchFamily="34" charset="0"/>
              </a:rPr>
              <a:t>aboliti CDA</a:t>
            </a:r>
          </a:p>
          <a:p>
            <a:r>
              <a:rPr lang="it-IT" dirty="0" smtClean="0">
                <a:latin typeface="Arial Black" pitchFamily="34" charset="0"/>
              </a:rPr>
              <a:t>consulenze esterne quasi azzerate</a:t>
            </a:r>
          </a:p>
          <a:p>
            <a:r>
              <a:rPr lang="it-IT" dirty="0" smtClean="0">
                <a:latin typeface="Arial Black" pitchFamily="34" charset="0"/>
              </a:rPr>
              <a:t>eliminate auto blu</a:t>
            </a:r>
          </a:p>
          <a:p>
            <a:r>
              <a:rPr lang="it-IT" dirty="0" smtClean="0">
                <a:latin typeface="Arial Black" pitchFamily="34" charset="0"/>
              </a:rPr>
              <a:t>tagliate spese per commissioni, collegi e comitati</a:t>
            </a:r>
          </a:p>
          <a:p>
            <a:r>
              <a:rPr lang="it-IT" dirty="0" smtClean="0">
                <a:latin typeface="Arial Black" pitchFamily="34" charset="0"/>
              </a:rPr>
              <a:t>tagliati dirigenti e servizi regionali</a:t>
            </a:r>
          </a:p>
          <a:p>
            <a:r>
              <a:rPr lang="it-IT" dirty="0" smtClean="0">
                <a:latin typeface="Arial Black" pitchFamily="34" charset="0"/>
              </a:rPr>
              <a:t>bloccato il turnover</a:t>
            </a:r>
          </a:p>
          <a:p>
            <a:r>
              <a:rPr lang="it-IT" dirty="0" smtClean="0">
                <a:latin typeface="Arial Black" pitchFamily="34" charset="0"/>
              </a:rPr>
              <a:t>tagliata la spese amministrative</a:t>
            </a:r>
          </a:p>
          <a:p>
            <a:r>
              <a:rPr lang="it-IT" dirty="0" smtClean="0">
                <a:latin typeface="Arial Black" pitchFamily="34" charset="0"/>
              </a:rPr>
              <a:t>soppresse zone sanitarie e ridotti i distretti </a:t>
            </a:r>
          </a:p>
          <a:p>
            <a:r>
              <a:rPr lang="it-IT" kern="0" dirty="0" smtClean="0">
                <a:latin typeface="Arial Black" pitchFamily="34" charset="0"/>
              </a:rPr>
              <a:t>legge per innovazione e semplificazioni della </a:t>
            </a:r>
            <a:r>
              <a:rPr lang="it-IT" kern="0" dirty="0" err="1" smtClean="0">
                <a:latin typeface="Arial Black" pitchFamily="34" charset="0"/>
              </a:rPr>
              <a:t>P.A</a:t>
            </a:r>
            <a:endParaRPr lang="it-IT" dirty="0" smtClean="0">
              <a:latin typeface="Arial Black" pitchFamily="34" charset="0"/>
            </a:endParaRPr>
          </a:p>
          <a:p>
            <a:r>
              <a:rPr lang="it-IT" dirty="0" smtClean="0">
                <a:latin typeface="Arial Black" pitchFamily="34" charset="0"/>
              </a:rPr>
              <a:t>altri interventi </a:t>
            </a:r>
            <a:r>
              <a:rPr lang="it-IT" dirty="0">
                <a:latin typeface="Arial Black" pitchFamily="34" charset="0"/>
              </a:rPr>
              <a:t/>
            </a:r>
            <a:br>
              <a:rPr lang="it-IT" dirty="0">
                <a:latin typeface="Arial Black" pitchFamily="34" charset="0"/>
              </a:rPr>
            </a:br>
            <a:endParaRPr lang="it-IT" dirty="0">
              <a:latin typeface="Arial Black" pitchFamily="34" charset="0"/>
            </a:endParaRPr>
          </a:p>
        </p:txBody>
      </p:sp>
      <p:sp>
        <p:nvSpPr>
          <p:cNvPr id="5122" name="AutoShape 2" descr="data:image/jpeg;base64,/9j/4AAQSkZJRgABAQAAAQABAAD/2wCEAAkGBhQQERUUExQVFRQVGBUYFxgSGBwYGhgYFRwVFxgWFRgaGyceGBojGhUaIC8gIycpLC0sFyAxNTAqNScsLCkBCQoKDgwOGg8PGiwkHiQsLCksLCksLCwsKSosLCwsKiwsLCwsLCwsKSwsLCwpLCwsLCwsLCwpLCwsLCwsLCwsLP/AABEIAK4BIQMBIgACEQEDEQH/xAAcAAEAAgMBAQEAAAAAAAAAAAAABQYDBAcCAQj/xABGEAACAQIEAwUEBgcFBwUAAAABAhEAAwQSITEFQVEGEyJhkQdxgaEyQlJiscEUIzNjcpKigrLR4fAIFSRDU8LxRIOTo9L/xAAZAQEAAwEBAAAAAAAAAAAAAAAAAQIDBAX/xAAtEQACAgICAQEGBgMBAAAAAAAAAQIRAyESMQRBEzJRYZGhFCJxgeHwscHxI//aAAwDAQACEQMRAD8A7jSlKAUpSgFKUoBSsV/Fomruq/xED8aj73anCpvftn+E5v7s1FpAlaVFcN7T4fEOUtvLATBUrI55cwExUrRNPoClKVIFKUoBSlKAUpSgFKUoBSlKAhR2xwneNba8tt1YqRdlNQY3aFPwNS9q8riVIYHYqZHqK5f7UODZb63QNLq6/wASQD6rl9DVGsd5ZbNad7Z622Kn+kiuWWdwdSRFn6MpXFuF9v8AH2oBui6ByvKD/UsN6mrbwz2n5oF6wR52mn+lo/GrxzwYsvlKhcJ2wwtz/mBD0uAr8zp86l7V5XEqQw6qZHqK2TT6JPdKUqQKUpQClKUApSlAKUpQGtxLiNvDWnu3TltoJYwTA9ygk1VH9rGD+oL1z+FMv98g/KrH2jwne4S/b3zWrg+JUx864hgMONKwyTlFpIhs6Fe9qn/TwxP8bgfIKfxqE4h7U8Z9S3ZT3hnP94D5VGpZ0rVxWHrJzk/UGHF+0LiT6fpBUfu0Rfnln51o/wC9cVe/aYi+/k1x49JivVzD61mw9mKxuT7YcjPgsFOp1PnUzZworVwwqRRqukQYcptsGQlWUyCNwRXRezPaNcWkGBdX6a9fvL5H5ek8+utNa9jFvZuC5bMMp0P5HqD0q0Z8WLOyUqI7O9o7eMtypGdYFxAQSpP/AGnkf8Kl67E01aLClKVIFKUoBSlKAUpSgFKUoCA7bcL7/CPAlrf6xf7M5h/KT8q5IbFd5ImuQ8Y4N3F97Zv4dYJyrcN1DlOqgnuypMEbGubNC3aIasibWGqQsYeso4ReVVbLaZXnKUxFqGA0JXOVmDWdMDfH/prxHW2FuD/62NY8JfAimYzh6s3Z/CdzaEaFzmMab7fKPWoXCWS1xUa3dSf+pbdNBqdWUDYVaq1xQp2yTat8Scc59/8Aqa2bfGvtL6H8jUZXxmgT0rosE0nGrRMFoP3tPntW4lwMJBBHkZqjKsySdTJ/17q1nkGVYqeq6Gqc2SdEpVFwfaC/b0Zy2v1hm9DuPifWpS32yg+K3p1U/kf8a0T1YLNSq3hPaDhHbI7mzcC5yt4Zcq9WYEoP5udTuDx9u8ua1cS4p+tbYMPUGKiM4y3F2DPSlKsD4wmuFC33bsh3VmX+UkflXdq4p2otd3jcQv7xm/nh/wDurDN6MhnxbtYrrTWuLv8Ao14TFBzlthrrfZtKXPoBWA7DLXu2K27XA8Q+627I/etmYe9LQZlP8UVtW+C2lHjuXLrdAy2bfxKC48e8r8KlQYUGaYxCpqzAe81t2GuOua3auOv2yMlv/wCS5C/OvmB4haR8lrukfkbNvM2nIXrpuNPuC1t4nAtiNXR7h633Jj1MfKppL1+hfgRt/Fov7TE2U+7YBxD+7N4bQ+DGsQvKf2eFvXjybGOQvwtpkX1Zq37PCrqb3Ldn7tlFBP8AaOVTW9Z4IPrKzeeIcgH3IMqn4NSvkTSRpcM43ibNxSr2EAMm3aVQh5FclpfH7yxNdTtcUFzDm6oK+FjFwFCCAd5Gg86qGE4UUlR+rHIWgtsEeZYA+jtW9ai2pylQD9KJcnpmbw/MkVrFtdkMsvCr/eWbbEgkqskagmIMHnqDW3UbwG/mt7zBOvh2OumQBakq2XRUUpSpApSlAKUpQClKUAqr9qexq429bYjwxluEMVYKNQVABBOpGscqtFKhpPTBz3tzwLvblpLanJathVVCump0ylgdgKpuJ7JXlgorA9SrfigYD1rovH8hvOWVDGniVtIHNw/X7tRiX7MiARJ/5N9uvIXLY/GsJRt9lkzR7EcOv2xca87wYVVZiRpqzRMDkPWrTWg3F7Vtjbe5DIoZjdkQCQAWcjLMsNjUhZcHxDxCM3h1kAT4Y3q1qMe+iPeYNthup9+/4TWC94hA16xy+FYMXxDuz3r51VQ2VCCpIWWe66/ZCDY7e8iuS4P2vYtT+tW1dBOgdMpGu2ZTHlsayxLLlTo2yQjCrOo31gxWBjUNwXt0cZa7wWmtBSVIzC4CYBJAI21japGzxm2/0gupOxNs6ROhkcxyqvPg+MkW/DykuUTT4rxdcPBcNlJAzCIBPUzpULgu0VtREs5Ys5Mba7Aa7ATyHzqZ7RcJGJt5EuFNZIuIWBOoHiQkjf7NU252KxSMO7y3Iknu2ViZ/dtDbaarrNUnm3ro5Z48kH0eLytf1OjYu7B8rVuAB6n+iurezzhSozsqgBVVFgbTqf7o9a5Fexly0UF221p7eqypBE6QVbefKu2ezeywwKXHMtdZn2iBOVQAfuoD8ax8aF5FrSKR7+ZaaUpXrGgrjntKwNwcQds4t22t22kDMxMFCFHM+Dy99djqh+0jIj23ZFcsjKM4kDKQZidT4udYeQ0oWy+NXKivdn+zVu4Af0Y3G08WJY3ST521ZEQeRz1b7fZ/EZAgyIn2FItqP7Nq2s/GsPYrGqmHVjqXAJPnsQBsBPSpjE9oguwrKGRVs0lF3oq3G+BLhSC94uzRktqmZj8cwyidJPpyrewHZS44DXLarPJnLN8TED4g18w+ID4kXrmp+rPKAY9N/fUrje0BA8NHKN7Ipmg3Bcl0WrXdhiMzBE+iDzdyY15ALJ6Aa1sPwL9YEzs5iWnQINpOUjfkNZ199Urtl26vcPy9zlzXwzuzCT4YAjXq3SpLgHHrl7CpduHx3CxJAjQHwiPIGolNJXX3Ir5k/awKp4lyAEt4oILBdC0IAYnQSTMjrNaeMxRs3ADbPjhtCqaTl1ygk7Tqaiu0Pak4JC4QPLqgBMRo5nY/ZqqY/wBq128wJsWBGmodjBIJ+sB6iqrKvXQ9nKS0Xtmc7FVO4yqOfKWk8t6nuH2EFlbgRGYTJeWJgwMpMwT+dciv+0y99QBfd3Y+aW1PPrVv9lnal8ccRZvszMvd3ElmJgeFoJYkAEId/rVdZIy0h7KUdyL5w/FsXAYzKzoI16HzBDD+zUnWvZsquwAnfz9551sV0Y+jNilKVoQKUpQClKUApSlAKUr4aApPG+1bWr0C1aYZVaWUky07GekV84bxVMW7Th7augDB11O4jTLvrO/Kp/GdmsPebM9vxEASGYaAAAQDGwrDhOAWsMxNvNLiDmadunrU8sThVbr7inZVOJ8KvDEd+EF0+IIshQhCBbRfMRIDPdJiT4xAre7D4TKr5nZmtHuAsmEW3AHg2DNlzzEw45VaO5z6V5SxkETNeflSSLRhuz5iMMt1GR1DIwKsp1BB0IPlFU3iXsewF6ci3LJ/dPI/lfN8oq7xpWHFXgiMx5AmsoZJQ91m3FSdFB4T2dt4O13KsXCl/ERBaWJkgeWnwrxxBwi/Q7yOWmvl76kGujb8dJrA6E6/L/CifJ8pHoTuK4wNDBoXXMLVxC2pysNSNevOelbvCcS9/MSJQaAXE6KPrTuSZ2/y2cE+sVKWmUDbU7/51jmklaowc262aOJusqZSVP7txnUk6KMrDqKvuDw4t21QAAKoUBRAECNANh5VyThvAWPFbCNcLqWF7LqQot52VfFJIEAAz9bauw12+JBJNp2c+fpfUUpSu05hXP8A2xpGGs3B9W7l+Dqx/FBXQKp/tZw2fhd480Nt/R1B+TGssseUGi8HUkU7sjxHNhgPssw+eb/uqUuYiao/YbG+G6vmresg/gKtHfV560jeXZvYzFZEtt+8QfzSv517bETUN2oxGXCBuj2z6Sa2LeInXr+dWbKPorvtMwr3Ww+VCwCMWI0gAiRmOg0k69NKleyRKYDDg/vf751r12iwFu89nOM2VJCn6O+5HM6VtXWypaA2h/xpKVxoq0iE9o179R/74/u3aoVpGcMw2USfdIX8SBVr7Z4sXO8RjlCupGpOpnXLz+kRURaxym2ltVl0zkNbtqj3M4JYXGmXiAFUDaeYFEk1s0xyaWkR36LcClijgLEnKYGaCsnYSCPWrJ7NOItheLWQ0qLhay4OkFxCgg7HvAlecLZx1u02F7m4lsyzJc+i7QBoyqOiwA3LnrMp2a7N4zE30JBtEXld/wBTAADAsyOykHSYg7iY0BrSMKei8slqmd4r2Gk14r6ldMe6OVmSlKVsVFKUoBSlKAUpSgFfCK+0oDGwisF2J1rMTWhfunPFed5eWONK/VpI1grMh30rG2ppmr4r1hbapl0j1mNRfaG7FqPtED4DU/hUpmqv9pLsuq9BP83+QqGb4Fc0Rly6CgEajc+8DXpWvbQf+NK2LltcoIOpOo6bVjt71ON2WzSp0iGx3E3tXGAgrpE7iQDuPfUdi+1kMxIYED6p6D4Vmxr5nZuUk+mg+VVTHCQfvGPU6/Ka6uMZdnMm7OoeyvHti7t68wEW1W2DEtLksQWgHQINI+tXSapXsi4b3PDlY73ne58JyL8kn41da6scVGNIynJyYpSlaFBUL20wffcPxSbk2Lse8KSPmBU1Xi7bDKVOxBB9x0NQyUfmLsdist8ifpqw9Ib8jV4W5XMOG3DYxaA7pcyH1KGui27ledNUzeTMnaxv+CH8SfnXng+IzWbZ+6Plp+VeO1T/APAD+JPxao7stiJsgfZZh6+L86rJkpflJnjGKC3rIJAzWufXMoH41D8V7T93cNsqfAvhHUNLZ55jlEaZTUpxnDi49lgAWVB8NZqE7Sq3dZ8iyG3iWCtI0PkW+fWqrJHnxYcHVm1iO1+EvYcW7mFIxp/Vl0gWzJgGXOYBgZ0Ejryqo8c4fewbSy6KFylX8SFgPFprl1IE6a1g4rgXZRctDx2z+tgiQwC5X6kHr10rpvYzjWGxXDxhsSx7+yStwsc7kM0giTBSIXLB+jGmldkYptMybpUW72bcYu4jhNq6dXz3AcqiYFxtY2Jg786tWAvs8sTKnbSNiR8wAfjUL2J7PjC4Q2IKqLjsIJXRsrSNZUGdidNqnXu2rAALJbDGBmYKC0bCTvC7DpXXHoLar1Ng19SvLajQx5/nUVwW+Teur3xuKnhGcrmLCM5GUDwhvDtvmFYS1NIgm6UpWxQUr4Gr7QClKUApSlAK8ua+k1AY3i1z9I7m2V8fdZWIkJmGIZtiM0rZEa/W6VnkmoolKybrRuIWLEcq1MBx4uisygSiMSJiWfISB9n63uNa/wDvmM0qw2J2+sC0axtB+IrB1JF0Ye0jJ3OW5cW0rMutxSVOUh8ragQcsakTtVOt8XcWbly3mtG0LQW2Jh7t8iJD+LIwKgLpAJO9dHtyFzaQfOP9e6vN7g9m463GtobijRmUFhvs0TzPqaxcePZqsjSoqrdsRau3VdDltuEBDAksUe5oCBzQqNdSQK0MT2ls3rrkPBFw2xm0llhdOREka/eHUVLcW7BWmLOlxkcln0IMsddAYO/nVLu9jMTaYEMrAGYaRr4TqDodUXn9UdKhxizbBLjtFhB1rxi8QFViOhg/h860kxrIB31t1PMhZX1UmvVzHI6gI4PiEgETA123rLg4vnfp0Rk/MyHxRhD5wBVax0llQbmYHUmFH4mrVxsFsugGkmPStDsrh2xXFbFs/RtsrMN9LQL6nfUiKvhlKdaM6rZ3PhOAFixatDa2iJ/KAJ+VbdKV6hyilKUApSlAflHt5h+44ni1AiL9xh7nbvF+TCrhh8RmAb7QB9RNRPtrwfd8Xun/AKiWX/oFv8bZpwLFTYtk8ljX7sj8q8/yNbNu0WLjdjvMGF+8p08idq0ez/De8LrbU/q4JzaDcjSd9txW/cvZsMFGpPTXYnWqfe4rdtYm5askqzAqdMx5tNuDIBU6x51zJLLPj8jZPhGy5nEjMyAqWtmGgzBOsH4Qa1c7Fyp8QaIDDw+7zqp4XiQwVxmuBznnMAviLaMGYzlk+L/OsHFO3TOB3VvIRMMxkj3CIn1ro/DxqkV9o3sy9oLd3DXmuJlAeCQsQAIEEcpjlqK2eIObAtY7D3BZuAKw2UsDrAXMS3x6VNcTwRdFUnQid9OvuM/lUTwDsMl+5cLwEUSNSgnXRiRqIGwNRhyp6fZWcGnaOu+yHj17G4J7l+41xxfdZb7OS0QBGkeI+tSfalS728lu691IyL3Wew4usq3FusVIWFU6kqQDpMxWn7MOH27GFdLTKy95JyEkAlEEEkmTpVwr04OkVhk4y5IoGB42bfcXUZna4rs9lXi2i3HSzhbIT6NohmAkCfBcmdqtvBL4NzEIEtr3dwLmtiMxa3buNm6sC5k+6suK4NauIy5Qudlctb8DZ1IZbmYa5gwBk164bgEw4yIepOY5mZnOZncnUkmrS4vdbNcuWE11v+b+3X6EhXyo1r9x3ChsgBGbKAdiCRqDvBWfOpOqtUcrVESuIy41k5XLKsPfbZgfkw9Kz8NvZmveVwj0VB+VR3aBu7v4e9yVwjfw3JU+mlZOzl2e9PW4T61UgnKV8FfakClKUBq43Fpby5/rMFXSfFqRoByiZ5b1pYjhlhbeXu1ALZgLfgOaIzArBBgxI5GNq2OL8JGIQrmKMVZQwnQNGbQEbgRO8EwRM1DX8M2EVTcuh0MKqLbbNnMkLaVSYQKICAaBJJOtSoRl2aximtPfwJFGtgZQpUQFgRACxAHSIrC1lTPn5e+PSdK+YS6rhWBlWAII2IYSD6Ga9uROm1S8UeiDZW6Oo+NZhcEVH1C8UxJeApEefONc5P2R6Gsn4yfqaQhydExxZGjMqzH+o3qrKb6zHervyaNZ5AQd/lUTdR8TiERHdVmJBIMbs5g7kD5AVO4jE3sMziDdScwJbxKGMCTG06bcvhXJk8POn/5yX73/AKOp+OlSvZ7tYs/XCttuMp5ydI8uVbLcCw9+2Xa2NDB0DdNZ0POoS9xXFqQuneXW8CEAhF1knTn58lJqUxnGnwthnYqxUdMoZzsAAdJPyrJ+P5S04xf6S/hf5LPBJaT7Md/sJbcTbZl6Q0j+V9a+9huxJwmLu3WbPNuASI1uNJ+Scj9asuD7SZsOjXraIGUEjPlAnUCT5RVp4HlNoMi5Q+u87aAz7h6RWuHBkhK5Kvoc+aM4KpEhSlK7jjFKUoBSlKA4r7c+C5sZh7vJrTJ7zbYtr8Llc7xHE0wmVWTMWExI28zrz/Cuy+2zhV67Yw72ASUuOGyxorrJJJGgm2PWuG2cH+kYo27zMwQHxEnUCOZmAeXvrjyYfaT/ADdG6yqMNdlxwHFw9lX0UMoIDMABvprHSqRg+ItdvZrniYncTM7R4QfDr0NXTGYfAYbCNcRHfEW1UeN2jMSFDjKRoDBgj1rnv6brI0kzp1pi8ZY7r/hWeVyLTieEPeWCciDUhEnUcy1wodvKorhmDw11whLiZg3HVASBtlCsdeXiG4qPTi7prupkMDzBEetYrV60rBhmIEGDqdN9dBW/Giikzr2GtNcRdUURoMhLDyOZyJ+FRHbTC3LeFNxS7BWXP4VACkxPhQaZsoqIX2qFFhLMmSc1x+pJ1Cr+dSXAe3hxi3Ld7u1kwFEjMpB0AM5j5edUjijd0aSnqrLt/s/4lnwuJzSR3yx0+gJj0rqdUz2aXFFq6ioEVCmgEDUNP4VaDxixlZu+tZVjM3eLCztmMwJ866UtFIptaNsmoC9dzMW6mpLiGMXLAYEsARBH0T9b3Haa5ncxlxbmIZbj25Oe2rGWdmdrVpYeYSUdiABo42C1lknxKSdHSuDoTmY+78z+VSlaHA3zWEeIzjPHk2on4RW/V07BDdpcL3tllG5Vo/iUqw/D51qdjb/eW2PXJPvgzUpxK8FCkkCWCydvECP9e6tXs/ZVGuhdJIYjoTmBgctQdKeoJla+0pUgUpSgPLuACToBUBxO0uJ0dcycgZHUbgiCQTPvjavmI40L7XESYtPkY8i2VW0g7ANHvBrELmXWkZpbJjLi7RmRlCwsALpA0iNhHKvVt5rWIF0ZlJVxzG48iPrL5fhWlieKug7spFzkV1Ea+JZ1nTb/AMVsny2jphDn0bGO4kobJBPIxsT9jy/Dl1qLxdruhkgjPvvoOSL0H+VLN0WFDuQbrz3SE7gfSeJ1GoJjqK2sRxK3etlzplGqnWOpH2pmB7zNSdKjw66NPg9ju2ZyNYhfOYmPkPiTWDiDDEXMrR3VuDcP22MRaHkdJH2Y+1I8PddAOtz9mCZCkQWZvuqNzz0G7a+8LZXLlBICkmTvJnM9wfaYk6edG+K5M2S3yPFx7i3xcyhz9EKPOTlUxuM235bYcdh3ujvsQMtlNVtg6sdgD7zpr6DWtpdPCw06fPw/e+Y5V54jbL2isgrKkGfeAh5aD6/PY+VjRSpo0MN2f/Sj32JGbN9C3qFVeWg69PiZmuo8NwK2LSWkEKiqoA6ARVM4fiLt+/aRbTIgYF2P2V8RVdNjAE+fKr5WU23o4fMyOVRf0FKUrM4BSlKAUpSgKN7ZrTHhV1kALW2tsJ+8e6JGu8XDX58t8U6bwBMa6cia/TntAwgu8MxinX9RdYR1RS4+aivylaxiqfoiPdWc3RKjyPPEcSxkEtqRua1reHYjRWPwNWHhVpsQT3abRJ051mt9kb19mIuW4mNGzx5HLoDUKZPGiJ4dwq7c8IVYYhZdlXUxtJmdRtUrb9nTxLX7YX7iu/n9kD51L4Dst+jNbzTdLOiqF8EO7AK7HWQp1jnXVUwCtb7uAV2IXNr74In1rt8ZYZW8t/t9zi8qXkRpYUn8b9DhGK7KpbZQLjMGVWByhdyRtLdOtReLwQVyqAwI31JnWdBXZ+L9iXa6Baw7sqquvdsdyzQGbSNevOvOL9l2MvqoS3btROtzIdD1AYmedc+WlkfC6vV/A64W4rl36mz7AS5sYpXBA/VQSDqIuDSfyqxYO21t7OVbl7CYdrZzHDsjybV+0f1YQNdCE2zIWR3h3gxvdkuymKwKZA9kIdSFBJnrOUelWB+HXmMnElR0S2n4uGq0JUjfHl4Jr4lNwnDsRatFBauh71mwtoqP2OS9ebJcYfswtu4p10MMNTpVnPAldyWEkMcpZVkIxghTlkCPP31v2uFsDLX7z+RyKP6La1vBYpKXLsZc3tNtf3+oKoAAGgGgr7SvlVMDn/tF7YphbtqwyA5gLhLHwgSyBWETlIzSeXQ1uYTtLhcG1pXm298ooRvE4LkBS2phBP0pjpXLva3xIX+I3QpkW1W3p1UEsP5mI+FbHtdwRs49SDGexZIPQ28yae7KDSiDvs19qO7PcVGLwtm+P+YisY5NHiHwYEfCpChJ9qJ487Mhtq7oTu1uAwHQSCNfdUtXl0B3APvp+oOZ3MI+GZWtgwsgW82gWSbl24xMMzmJZttTrlC1u4fjC4hZWQASIIIMroSAdcs/4GCCBccbwO1dEEED7pjaoA9gglzvEuSYgBgFA0jcDpy23O5muZ45J66K1XRpDEFdtDWXF3ReSQQl1dp1DD7PkD+Q3r1iOCXk3Qn+HxfhrUdckGDoeh0pglxuk1v19TdTcGmVXFYK9dxZe4vjDBbKKZA3K77LuxPMk8piy4q9bQpbe54Eg3XC6FwPFlAExOgHUnQV4ucbs27qq7AMNFb7JbTLPnO23u0rBw/hb97mxIXuUYkG2ZFw7qWG6Dl0Da6QK9CORZFaPVWaOZX8F0S2FC3bbPcUi60rbEDwJEhdG8UZcxJ0zExIArFatd7BU5T1MRpvnHQbAe6PLex2FVBnSMswyTsW1yWvLmw2PLy0bUucwIDE/wBlsu8/dX1/OIrtmcXabRlWCMjgqRrBmQPtqd2J5cx8qk+G8EcakKVI+1rlO6bQGPNufoRgw4W8MryrDxZtQybfriec7LGnXykb2GK4fK0FlJaQIIGupE/SIJJ8yaNmM5v3SS4Zg1tyFA+EkCSSEWdlEnTzqQqM4Bai1P2iT8Nh+FSdZPs4p+8xSlKgoKUpQClKUB5u2wwKsAQQQQRIIOhBHMRXB7P+zjfZmz4uyiZjlyIznLJiZKaxFd6pQHI+H/7O9hP2mMxLToRaC2gR0IOerJwP2N8OwjZkS6zbS919R0IUqp+Iq8UpQI2x2cwyRlsW5GxKgkfEyakLdoKIUADoBFeqUApSlAKUpQClfKTQGtxPiSYa0966cqW1LMfIdOpOwHU1R8NjcfxRTcQnD2G+iqtkYryz3AC5YjkmUDqTWz7ZM3+7Hy7d5azR9mf/ANZamuzmPS5grLWtVKLt15/GaA412n7EHDsCAVIZA6lswKuwUOrHUiTz+UVYvbnhwf0a70762f6WH51P9uMQCLYiWJtoANyXuWwqjz0JrR9sNv8A4Od8l5D8CHH4xQgiewXE8Xw22Myh8PcObuzKlWO5t3CMmbqhMTzBmur8G45axaZ7R2MMrCGRt8rryPyI1BI1rDwi/avYW2AFa21tNCJBBA5VUb2HPDeIW2Qnu7jW7bDrbvNkUHqUukEHoW6mgOiUr5ShJ9pSlAKx3bCuIZQw+8AfxrJSgKzj/Z3g7zh8hRhOqMQNZnwmV57gTWHA9jruH0W/3ichdWGHlmXRh/ZH5VbKVCSTtExfF2imY7s9cXKQrMiz4EOaAdYQb5Z3Hp5DgM5lQBcJEqQQtyOQ2IVRu2/IjWDc68sgO4B9/nWnM6PxMq2V/DJmCsyjOJIJjNmIiTGgA2EabHpW+FBHv3B863GwanlHurUx3Ci6FVaJgE6g5SRmgjnlmPOKizNzTN+zbCqABAA5V7pSqmQpSlAKUpQClKUApSlAKUpQClKUApSlAKUpQClKUBo8Y4UuJtPacSrggg8wa5TZ7K8X4W7Lgz3thjIBIMT1WRB8x6V2SlAUTsn2ZxDXhicaQ1xZ7tAIS2ToX11Z40k7AmKn+03AFxdl7bLmV1IIG/UMvmCAR7qnKRQHE+Bdr7nBWOExiM9lSe7uLyHlO48txU7gOKnjGKs90jDD2mR3uOIBFpu8W2k6sS4EnYAGui4zhdq8IuW0cffUH8aYPhtuyItoqj7oigo2qUpQClKUApSlAKUpQClKUApSlAKUpQClKUApSlAf/9k="/>
          <p:cNvSpPr>
            <a:spLocks noChangeAspect="1" noChangeArrowheads="1"/>
          </p:cNvSpPr>
          <p:nvPr/>
        </p:nvSpPr>
        <p:spPr bwMode="auto">
          <a:xfrm>
            <a:off x="63500" y="-804863"/>
            <a:ext cx="2752725" cy="16573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24" name="AutoShape 4" descr="data:image/jpeg;base64,/9j/4AAQSkZJRgABAQAAAQABAAD/2wCEAAkGBhQQERUUExQVFRQVGBUYFxgSGBwYGhgYFRwVFxgWFRgaGyceGBojGhUaIC8gIycpLC0sFyAxNTAqNScsLCkBCQoKDgwOGg8PGiwkHiQsLCksLCksLCwsKSosLCwsKiwsLCwsLCwsKSwsLCwpLCwsLCwsLCwpLCwsLCwsLCwsLP/AABEIAK4BIQMBIgACEQEDEQH/xAAcAAEAAgMBAQEAAAAAAAAAAAAABQYDBAcCAQj/xABGEAACAQIEAwUEBgcFBwUAAAABAhEAAwQSITEFQVEGEyJhkQdxgaEyQlJiscEUIzNjcpKigrLR4fAIFSRDU8LxRIOTo9L/xAAZAQEAAwEBAAAAAAAAAAAAAAAAAQIDBAX/xAAtEQACAgICAQEGBgMBAAAAAAAAAQIRAyESMQRBEzJRYZGhFCJxgeHwscHxI//aAAwDAQACEQMRAD8A7jSlKAUpSgFKUoBSsV/Fomruq/xED8aj73anCpvftn+E5v7s1FpAlaVFcN7T4fEOUtvLATBUrI55cwExUrRNPoClKVIFKUoBSlKAUpSgFKUoBSlKAhR2xwneNba8tt1YqRdlNQY3aFPwNS9q8riVIYHYqZHqK5f7UODZb63QNLq6/wASQD6rl9DVGsd5ZbNad7Z622Kn+kiuWWdwdSRFn6MpXFuF9v8AH2oBui6ByvKD/UsN6mrbwz2n5oF6wR52mn+lo/GrxzwYsvlKhcJ2wwtz/mBD0uAr8zp86l7V5XEqQw6qZHqK2TT6JPdKUqQKUpQClKUApSlAKUpQGtxLiNvDWnu3TltoJYwTA9ygk1VH9rGD+oL1z+FMv98g/KrH2jwne4S/b3zWrg+JUx864hgMONKwyTlFpIhs6Fe9qn/TwxP8bgfIKfxqE4h7U8Z9S3ZT3hnP94D5VGpZ0rVxWHrJzk/UGHF+0LiT6fpBUfu0Rfnln51o/wC9cVe/aYi+/k1x49JivVzD61mw9mKxuT7YcjPgsFOp1PnUzZworVwwqRRqukQYcptsGQlWUyCNwRXRezPaNcWkGBdX6a9fvL5H5ek8+utNa9jFvZuC5bMMp0P5HqD0q0Z8WLOyUqI7O9o7eMtypGdYFxAQSpP/AGnkf8Kl67E01aLClKVIFKUoBSlKAUpSgFKUoCA7bcL7/CPAlrf6xf7M5h/KT8q5IbFd5ImuQ8Y4N3F97Zv4dYJyrcN1DlOqgnuypMEbGubNC3aIasibWGqQsYeso4ReVVbLaZXnKUxFqGA0JXOVmDWdMDfH/prxHW2FuD/62NY8JfAimYzh6s3Z/CdzaEaFzmMab7fKPWoXCWS1xUa3dSf+pbdNBqdWUDYVaq1xQp2yTat8Scc59/8Aqa2bfGvtL6H8jUZXxmgT0rosE0nGrRMFoP3tPntW4lwMJBBHkZqjKsySdTJ/17q1nkGVYqeq6Gqc2SdEpVFwfaC/b0Zy2v1hm9DuPifWpS32yg+K3p1U/kf8a0T1YLNSq3hPaDhHbI7mzcC5yt4Zcq9WYEoP5udTuDx9u8ua1cS4p+tbYMPUGKiM4y3F2DPSlKsD4wmuFC33bsh3VmX+UkflXdq4p2otd3jcQv7xm/nh/wDurDN6MhnxbtYrrTWuLv8Ao14TFBzlthrrfZtKXPoBWA7DLXu2K27XA8Q+627I/etmYe9LQZlP8UVtW+C2lHjuXLrdAy2bfxKC48e8r8KlQYUGaYxCpqzAe81t2GuOua3auOv2yMlv/wCS5C/OvmB4haR8lrukfkbNvM2nIXrpuNPuC1t4nAtiNXR7h633Jj1MfKppL1+hfgRt/Fov7TE2U+7YBxD+7N4bQ+DGsQvKf2eFvXjybGOQvwtpkX1Zq37PCrqb3Ldn7tlFBP8AaOVTW9Z4IPrKzeeIcgH3IMqn4NSvkTSRpcM43ibNxSr2EAMm3aVQh5FclpfH7yxNdTtcUFzDm6oK+FjFwFCCAd5Gg86qGE4UUlR+rHIWgtsEeZYA+jtW9ai2pylQD9KJcnpmbw/MkVrFtdkMsvCr/eWbbEgkqskagmIMHnqDW3UbwG/mt7zBOvh2OumQBakq2XRUUpSpApSlAKUpQClKUAqr9qexq429bYjwxluEMVYKNQVABBOpGscqtFKhpPTBz3tzwLvblpLanJathVVCump0ylgdgKpuJ7JXlgorA9SrfigYD1rovH8hvOWVDGniVtIHNw/X7tRiX7MiARJ/5N9uvIXLY/GsJRt9lkzR7EcOv2xca87wYVVZiRpqzRMDkPWrTWg3F7Vtjbe5DIoZjdkQCQAWcjLMsNjUhZcHxDxCM3h1kAT4Y3q1qMe+iPeYNthup9+/4TWC94hA16xy+FYMXxDuz3r51VQ2VCCpIWWe66/ZCDY7e8iuS4P2vYtT+tW1dBOgdMpGu2ZTHlsayxLLlTo2yQjCrOo31gxWBjUNwXt0cZa7wWmtBSVIzC4CYBJAI21japGzxm2/0gupOxNs6ROhkcxyqvPg+MkW/DykuUTT4rxdcPBcNlJAzCIBPUzpULgu0VtREs5Ys5Mba7Aa7ATyHzqZ7RcJGJt5EuFNZIuIWBOoHiQkjf7NU252KxSMO7y3Iknu2ViZ/dtDbaarrNUnm3ro5Z48kH0eLytf1OjYu7B8rVuAB6n+iurezzhSozsqgBVVFgbTqf7o9a5Fexly0UF221p7eqypBE6QVbefKu2ezeywwKXHMtdZn2iBOVQAfuoD8ax8aF5FrSKR7+ZaaUpXrGgrjntKwNwcQds4t22t22kDMxMFCFHM+Dy99djqh+0jIj23ZFcsjKM4kDKQZidT4udYeQ0oWy+NXKivdn+zVu4Af0Y3G08WJY3ST521ZEQeRz1b7fZ/EZAgyIn2FItqP7Nq2s/GsPYrGqmHVjqXAJPnsQBsBPSpjE9oguwrKGRVs0lF3oq3G+BLhSC94uzRktqmZj8cwyidJPpyrewHZS44DXLarPJnLN8TED4g18w+ID4kXrmp+rPKAY9N/fUrje0BA8NHKN7Ipmg3Bcl0WrXdhiMzBE+iDzdyY15ALJ6Aa1sPwL9YEzs5iWnQINpOUjfkNZ199Urtl26vcPy9zlzXwzuzCT4YAjXq3SpLgHHrl7CpduHx3CxJAjQHwiPIGolNJXX3Ir5k/awKp4lyAEt4oILBdC0IAYnQSTMjrNaeMxRs3ADbPjhtCqaTl1ygk7Tqaiu0Pak4JC4QPLqgBMRo5nY/ZqqY/wBq128wJsWBGmodjBIJ+sB6iqrKvXQ9nKS0Xtmc7FVO4yqOfKWk8t6nuH2EFlbgRGYTJeWJgwMpMwT+dciv+0y99QBfd3Y+aW1PPrVv9lnal8ccRZvszMvd3ElmJgeFoJYkAEId/rVdZIy0h7KUdyL5w/FsXAYzKzoI16HzBDD+zUnWvZsquwAnfz9551sV0Y+jNilKVoQKUpQClKUApSlAKUr4aApPG+1bWr0C1aYZVaWUky07GekV84bxVMW7Th7augDB11O4jTLvrO/Kp/GdmsPebM9vxEASGYaAAAQDGwrDhOAWsMxNvNLiDmadunrU8sThVbr7inZVOJ8KvDEd+EF0+IIshQhCBbRfMRIDPdJiT4xAre7D4TKr5nZmtHuAsmEW3AHg2DNlzzEw45VaO5z6V5SxkETNeflSSLRhuz5iMMt1GR1DIwKsp1BB0IPlFU3iXsewF6ci3LJ/dPI/lfN8oq7xpWHFXgiMx5AmsoZJQ91m3FSdFB4T2dt4O13KsXCl/ERBaWJkgeWnwrxxBwi/Q7yOWmvl76kGujb8dJrA6E6/L/CifJ8pHoTuK4wNDBoXXMLVxC2pysNSNevOelbvCcS9/MSJQaAXE6KPrTuSZ2/y2cE+sVKWmUDbU7/51jmklaowc262aOJusqZSVP7txnUk6KMrDqKvuDw4t21QAAKoUBRAECNANh5VyThvAWPFbCNcLqWF7LqQot52VfFJIEAAz9bauw12+JBJNp2c+fpfUUpSu05hXP8A2xpGGs3B9W7l+Dqx/FBXQKp/tZw2fhd480Nt/R1B+TGssseUGi8HUkU7sjxHNhgPssw+eb/uqUuYiao/YbG+G6vmresg/gKtHfV560jeXZvYzFZEtt+8QfzSv517bETUN2oxGXCBuj2z6Sa2LeInXr+dWbKPorvtMwr3Ww+VCwCMWI0gAiRmOg0k69NKleyRKYDDg/vf751r12iwFu89nOM2VJCn6O+5HM6VtXWypaA2h/xpKVxoq0iE9o179R/74/u3aoVpGcMw2USfdIX8SBVr7Z4sXO8RjlCupGpOpnXLz+kRURaxym2ltVl0zkNbtqj3M4JYXGmXiAFUDaeYFEk1s0xyaWkR36LcClijgLEnKYGaCsnYSCPWrJ7NOItheLWQ0qLhay4OkFxCgg7HvAlecLZx1u02F7m4lsyzJc+i7QBoyqOiwA3LnrMp2a7N4zE30JBtEXld/wBTAADAsyOykHSYg7iY0BrSMKei8slqmd4r2Gk14r6ldMe6OVmSlKVsVFKUoBSlKAUpSgFfCK+0oDGwisF2J1rMTWhfunPFed5eWONK/VpI1grMh30rG2ppmr4r1hbapl0j1mNRfaG7FqPtED4DU/hUpmqv9pLsuq9BP83+QqGb4Fc0Rly6CgEajc+8DXpWvbQf+NK2LltcoIOpOo6bVjt71ON2WzSp0iGx3E3tXGAgrpE7iQDuPfUdi+1kMxIYED6p6D4Vmxr5nZuUk+mg+VVTHCQfvGPU6/Ka6uMZdnMm7OoeyvHti7t68wEW1W2DEtLksQWgHQINI+tXSapXsi4b3PDlY73ne58JyL8kn41da6scVGNIynJyYpSlaFBUL20wffcPxSbk2Lse8KSPmBU1Xi7bDKVOxBB9x0NQyUfmLsdist8ifpqw9Ib8jV4W5XMOG3DYxaA7pcyH1KGui27ledNUzeTMnaxv+CH8SfnXng+IzWbZ+6Plp+VeO1T/APAD+JPxao7stiJsgfZZh6+L86rJkpflJnjGKC3rIJAzWufXMoH41D8V7T93cNsqfAvhHUNLZ55jlEaZTUpxnDi49lgAWVB8NZqE7Sq3dZ8iyG3iWCtI0PkW+fWqrJHnxYcHVm1iO1+EvYcW7mFIxp/Vl0gWzJgGXOYBgZ0Ejryqo8c4fewbSy6KFylX8SFgPFprl1IE6a1g4rgXZRctDx2z+tgiQwC5X6kHr10rpvYzjWGxXDxhsSx7+yStwsc7kM0giTBSIXLB+jGmldkYptMybpUW72bcYu4jhNq6dXz3AcqiYFxtY2Jg786tWAvs8sTKnbSNiR8wAfjUL2J7PjC4Q2IKqLjsIJXRsrSNZUGdidNqnXu2rAALJbDGBmYKC0bCTvC7DpXXHoLar1Ng19SvLajQx5/nUVwW+Teur3xuKnhGcrmLCM5GUDwhvDtvmFYS1NIgm6UpWxQUr4Gr7QClKUApSlAK8ua+k1AY3i1z9I7m2V8fdZWIkJmGIZtiM0rZEa/W6VnkmoolKybrRuIWLEcq1MBx4uisygSiMSJiWfISB9n63uNa/wDvmM0qw2J2+sC0axtB+IrB1JF0Ye0jJ3OW5cW0rMutxSVOUh8ragQcsakTtVOt8XcWbly3mtG0LQW2Jh7t8iJD+LIwKgLpAJO9dHtyFzaQfOP9e6vN7g9m463GtobijRmUFhvs0TzPqaxcePZqsjSoqrdsRau3VdDltuEBDAksUe5oCBzQqNdSQK0MT2ls3rrkPBFw2xm0llhdOREka/eHUVLcW7BWmLOlxkcln0IMsddAYO/nVLu9jMTaYEMrAGYaRr4TqDodUXn9UdKhxizbBLjtFhB1rxi8QFViOhg/h860kxrIB31t1PMhZX1UmvVzHI6gI4PiEgETA123rLg4vnfp0Rk/MyHxRhD5wBVax0llQbmYHUmFH4mrVxsFsugGkmPStDsrh2xXFbFs/RtsrMN9LQL6nfUiKvhlKdaM6rZ3PhOAFixatDa2iJ/KAJ+VbdKV6hyilKUApSlAflHt5h+44ni1AiL9xh7nbvF+TCrhh8RmAb7QB9RNRPtrwfd8Xun/AKiWX/oFv8bZpwLFTYtk8ljX7sj8q8/yNbNu0WLjdjvMGF+8p08idq0ez/De8LrbU/q4JzaDcjSd9txW/cvZsMFGpPTXYnWqfe4rdtYm5askqzAqdMx5tNuDIBU6x51zJLLPj8jZPhGy5nEjMyAqWtmGgzBOsH4Qa1c7Fyp8QaIDDw+7zqp4XiQwVxmuBznnMAviLaMGYzlk+L/OsHFO3TOB3VvIRMMxkj3CIn1ro/DxqkV9o3sy9oLd3DXmuJlAeCQsQAIEEcpjlqK2eIObAtY7D3BZuAKw2UsDrAXMS3x6VNcTwRdFUnQid9OvuM/lUTwDsMl+5cLwEUSNSgnXRiRqIGwNRhyp6fZWcGnaOu+yHj17G4J7l+41xxfdZb7OS0QBGkeI+tSfalS728lu691IyL3Wew4usq3FusVIWFU6kqQDpMxWn7MOH27GFdLTKy95JyEkAlEEEkmTpVwr04OkVhk4y5IoGB42bfcXUZna4rs9lXi2i3HSzhbIT6NohmAkCfBcmdqtvBL4NzEIEtr3dwLmtiMxa3buNm6sC5k+6suK4NauIy5Qudlctb8DZ1IZbmYa5gwBk164bgEw4yIepOY5mZnOZncnUkmrS4vdbNcuWE11v+b+3X6EhXyo1r9x3ChsgBGbKAdiCRqDvBWfOpOqtUcrVESuIy41k5XLKsPfbZgfkw9Kz8NvZmveVwj0VB+VR3aBu7v4e9yVwjfw3JU+mlZOzl2e9PW4T61UgnKV8FfakClKUBq43Fpby5/rMFXSfFqRoByiZ5b1pYjhlhbeXu1ALZgLfgOaIzArBBgxI5GNq2OL8JGIQrmKMVZQwnQNGbQEbgRO8EwRM1DX8M2EVTcuh0MKqLbbNnMkLaVSYQKICAaBJJOtSoRl2aximtPfwJFGtgZQpUQFgRACxAHSIrC1lTPn5e+PSdK+YS6rhWBlWAII2IYSD6Ga9uROm1S8UeiDZW6Oo+NZhcEVH1C8UxJeApEefONc5P2R6Gsn4yfqaQhydExxZGjMqzH+o3qrKb6zHervyaNZ5AQd/lUTdR8TiERHdVmJBIMbs5g7kD5AVO4jE3sMziDdScwJbxKGMCTG06bcvhXJk8POn/5yX73/AKOp+OlSvZ7tYs/XCttuMp5ydI8uVbLcCw9+2Xa2NDB0DdNZ0POoS9xXFqQuneXW8CEAhF1knTn58lJqUxnGnwthnYqxUdMoZzsAAdJPyrJ+P5S04xf6S/hf5LPBJaT7Md/sJbcTbZl6Q0j+V9a+9huxJwmLu3WbPNuASI1uNJ+Scj9asuD7SZsOjXraIGUEjPlAnUCT5RVp4HlNoMi5Q+u87aAz7h6RWuHBkhK5Kvoc+aM4KpEhSlK7jjFKUoBSlKA4r7c+C5sZh7vJrTJ7zbYtr8Llc7xHE0wmVWTMWExI28zrz/Cuy+2zhV67Yw72ASUuOGyxorrJJJGgm2PWuG2cH+kYo27zMwQHxEnUCOZmAeXvrjyYfaT/ADdG6yqMNdlxwHFw9lX0UMoIDMABvprHSqRg+ItdvZrniYncTM7R4QfDr0NXTGYfAYbCNcRHfEW1UeN2jMSFDjKRoDBgj1rnv6brI0kzp1pi8ZY7r/hWeVyLTieEPeWCciDUhEnUcy1wodvKorhmDw11whLiZg3HVASBtlCsdeXiG4qPTi7prupkMDzBEetYrV60rBhmIEGDqdN9dBW/Giikzr2GtNcRdUURoMhLDyOZyJ+FRHbTC3LeFNxS7BWXP4VACkxPhQaZsoqIX2qFFhLMmSc1x+pJ1Cr+dSXAe3hxi3Ld7u1kwFEjMpB0AM5j5edUjijd0aSnqrLt/s/4lnwuJzSR3yx0+gJj0rqdUz2aXFFq6ioEVCmgEDUNP4VaDxixlZu+tZVjM3eLCztmMwJ866UtFIptaNsmoC9dzMW6mpLiGMXLAYEsARBH0T9b3Haa5ncxlxbmIZbj25Oe2rGWdmdrVpYeYSUdiABo42C1lknxKSdHSuDoTmY+78z+VSlaHA3zWEeIzjPHk2on4RW/V07BDdpcL3tllG5Vo/iUqw/D51qdjb/eW2PXJPvgzUpxK8FCkkCWCydvECP9e6tXs/ZVGuhdJIYjoTmBgctQdKeoJla+0pUgUpSgPLuACToBUBxO0uJ0dcycgZHUbgiCQTPvjavmI40L7XESYtPkY8i2VW0g7ANHvBrELmXWkZpbJjLi7RmRlCwsALpA0iNhHKvVt5rWIF0ZlJVxzG48iPrL5fhWlieKug7spFzkV1Ea+JZ1nTb/AMVsny2jphDn0bGO4kobJBPIxsT9jy/Dl1qLxdruhkgjPvvoOSL0H+VLN0WFDuQbrz3SE7gfSeJ1GoJjqK2sRxK3etlzplGqnWOpH2pmB7zNSdKjw66NPg9ju2ZyNYhfOYmPkPiTWDiDDEXMrR3VuDcP22MRaHkdJH2Y+1I8PddAOtz9mCZCkQWZvuqNzz0G7a+8LZXLlBICkmTvJnM9wfaYk6edG+K5M2S3yPFx7i3xcyhz9EKPOTlUxuM235bYcdh3ujvsQMtlNVtg6sdgD7zpr6DWtpdPCw06fPw/e+Y5V54jbL2isgrKkGfeAh5aD6/PY+VjRSpo0MN2f/Sj32JGbN9C3qFVeWg69PiZmuo8NwK2LSWkEKiqoA6ARVM4fiLt+/aRbTIgYF2P2V8RVdNjAE+fKr5WU23o4fMyOVRf0FKUrM4BSlKAUpSgKN7ZrTHhV1kALW2tsJ+8e6JGu8XDX58t8U6bwBMa6cia/TntAwgu8MxinX9RdYR1RS4+aivylaxiqfoiPdWc3RKjyPPEcSxkEtqRua1reHYjRWPwNWHhVpsQT3abRJ051mt9kb19mIuW4mNGzx5HLoDUKZPGiJ4dwq7c8IVYYhZdlXUxtJmdRtUrb9nTxLX7YX7iu/n9kD51L4Dst+jNbzTdLOiqF8EO7AK7HWQp1jnXVUwCtb7uAV2IXNr74In1rt8ZYZW8t/t9zi8qXkRpYUn8b9DhGK7KpbZQLjMGVWByhdyRtLdOtReLwQVyqAwI31JnWdBXZ+L9iXa6Baw7sqquvdsdyzQGbSNevOvOL9l2MvqoS3btROtzIdD1AYmedc+WlkfC6vV/A64W4rl36mz7AS5sYpXBA/VQSDqIuDSfyqxYO21t7OVbl7CYdrZzHDsjybV+0f1YQNdCE2zIWR3h3gxvdkuymKwKZA9kIdSFBJnrOUelWB+HXmMnElR0S2n4uGq0JUjfHl4Jr4lNwnDsRatFBauh71mwtoqP2OS9ebJcYfswtu4p10MMNTpVnPAldyWEkMcpZVkIxghTlkCPP31v2uFsDLX7z+RyKP6La1vBYpKXLsZc3tNtf3+oKoAAGgGgr7SvlVMDn/tF7YphbtqwyA5gLhLHwgSyBWETlIzSeXQ1uYTtLhcG1pXm298ooRvE4LkBS2phBP0pjpXLva3xIX+I3QpkW1W3p1UEsP5mI+FbHtdwRs49SDGexZIPQ28yae7KDSiDvs19qO7PcVGLwtm+P+YisY5NHiHwYEfCpChJ9qJ487Mhtq7oTu1uAwHQSCNfdUtXl0B3APvp+oOZ3MI+GZWtgwsgW82gWSbl24xMMzmJZttTrlC1u4fjC4hZWQASIIIMroSAdcs/4GCCBccbwO1dEEED7pjaoA9gglzvEuSYgBgFA0jcDpy23O5muZ45J66K1XRpDEFdtDWXF3ReSQQl1dp1DD7PkD+Q3r1iOCXk3Qn+HxfhrUdckGDoeh0pglxuk1v19TdTcGmVXFYK9dxZe4vjDBbKKZA3K77LuxPMk8piy4q9bQpbe54Eg3XC6FwPFlAExOgHUnQV4ucbs27qq7AMNFb7JbTLPnO23u0rBw/hb97mxIXuUYkG2ZFw7qWG6Dl0Da6QK9CORZFaPVWaOZX8F0S2FC3bbPcUi60rbEDwJEhdG8UZcxJ0zExIArFatd7BU5T1MRpvnHQbAe6PLex2FVBnSMswyTsW1yWvLmw2PLy0bUucwIDE/wBlsu8/dX1/OIrtmcXabRlWCMjgqRrBmQPtqd2J5cx8qk+G8EcakKVI+1rlO6bQGPNufoRgw4W8MryrDxZtQybfriec7LGnXykb2GK4fK0FlJaQIIGupE/SIJJ8yaNmM5v3SS4Zg1tyFA+EkCSSEWdlEnTzqQqM4Bai1P2iT8Nh+FSdZPs4p+8xSlKgoKUpQClKUB5u2wwKsAQQQQRIIOhBHMRXB7P+zjfZmz4uyiZjlyIznLJiZKaxFd6pQHI+H/7O9hP2mMxLToRaC2gR0IOerJwP2N8OwjZkS6zbS919R0IUqp+Iq8UpQI2x2cwyRlsW5GxKgkfEyakLdoKIUADoBFeqUApSlAKUpQClfKTQGtxPiSYa0966cqW1LMfIdOpOwHU1R8NjcfxRTcQnD2G+iqtkYryz3AC5YjkmUDqTWz7ZM3+7Hy7d5azR9mf/ANZamuzmPS5grLWtVKLt15/GaA412n7EHDsCAVIZA6lswKuwUOrHUiTz+UVYvbnhwf0a70762f6WH51P9uMQCLYiWJtoANyXuWwqjz0JrR9sNv8A4Od8l5D8CHH4xQgiewXE8Xw22Myh8PcObuzKlWO5t3CMmbqhMTzBmur8G45axaZ7R2MMrCGRt8rryPyI1BI1rDwi/avYW2AFa21tNCJBBA5VUb2HPDeIW2Qnu7jW7bDrbvNkUHqUukEHoW6mgOiUr5ShJ9pSlAKx3bCuIZQw+8AfxrJSgKzj/Z3g7zh8hRhOqMQNZnwmV57gTWHA9jruH0W/3ichdWGHlmXRh/ZH5VbKVCSTtExfF2imY7s9cXKQrMiz4EOaAdYQb5Z3Hp5DgM5lQBcJEqQQtyOQ2IVRu2/IjWDc68sgO4B9/nWnM6PxMq2V/DJmCsyjOJIJjNmIiTGgA2EabHpW+FBHv3B863GwanlHurUx3Ci6FVaJgE6g5SRmgjnlmPOKizNzTN+zbCqABAA5V7pSqmQpSlAKUpQClKUApSlAKUpQClKUApSlAKUpQClKUBo8Y4UuJtPacSrggg8wa5TZ7K8X4W7Lgz3thjIBIMT1WRB8x6V2SlAUTsn2ZxDXhicaQ1xZ7tAIS2ToX11Z40k7AmKn+03AFxdl7bLmV1IIG/UMvmCAR7qnKRQHE+Bdr7nBWOExiM9lSe7uLyHlO48txU7gOKnjGKs90jDD2mR3uOIBFpu8W2k6sS4EnYAGui4zhdq8IuW0cffUH8aYPhtuyItoqj7oigo2qUpQClKUApSlAKUpQClKUApSlAKUpQClKUApSlAf/9k="/>
          <p:cNvSpPr>
            <a:spLocks noChangeAspect="1" noChangeArrowheads="1"/>
          </p:cNvSpPr>
          <p:nvPr/>
        </p:nvSpPr>
        <p:spPr bwMode="auto">
          <a:xfrm>
            <a:off x="63500" y="-804863"/>
            <a:ext cx="2752725" cy="16573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126" name="Picture 6" descr="http://www.blogdem.it/maurizio-martina/files/2011/06/tagli_stipendi_regione2.jpg"/>
          <p:cNvPicPr>
            <a:picLocks noChangeAspect="1" noChangeArrowheads="1"/>
          </p:cNvPicPr>
          <p:nvPr/>
        </p:nvPicPr>
        <p:blipFill>
          <a:blip r:embed="rId2" cstate="print"/>
          <a:srcRect/>
          <a:stretch>
            <a:fillRect/>
          </a:stretch>
        </p:blipFill>
        <p:spPr bwMode="auto">
          <a:xfrm>
            <a:off x="1040479" y="5063613"/>
            <a:ext cx="6791325" cy="1794387"/>
          </a:xfrm>
          <a:prstGeom prst="rect">
            <a:avLst/>
          </a:prstGeom>
          <a:noFill/>
        </p:spPr>
      </p:pic>
    </p:spTree>
    <p:extLst>
      <p:ext uri="{BB962C8B-B14F-4D97-AF65-F5344CB8AC3E}">
        <p14:creationId xmlns:p14="http://schemas.microsoft.com/office/powerpoint/2010/main" val="3605912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1280" y="166995"/>
            <a:ext cx="8229600" cy="692150"/>
          </a:xfrm>
        </p:spPr>
        <p:txBody>
          <a:bodyPr/>
          <a:lstStyle/>
          <a:p>
            <a:r>
              <a:rPr lang="it-IT" dirty="0" smtClean="0"/>
              <a:t>I COSTI DELLA POLITICA:</a:t>
            </a:r>
            <a:br>
              <a:rPr lang="it-IT" dirty="0" smtClean="0"/>
            </a:br>
            <a:r>
              <a:rPr lang="it-IT" dirty="0" smtClean="0"/>
              <a:t>MARCHE VIRTUOSE</a:t>
            </a:r>
            <a:endParaRPr lang="it-IT" dirty="0"/>
          </a:p>
        </p:txBody>
      </p:sp>
      <p:sp>
        <p:nvSpPr>
          <p:cNvPr id="3" name="Rettangolo 2"/>
          <p:cNvSpPr/>
          <p:nvPr/>
        </p:nvSpPr>
        <p:spPr>
          <a:xfrm>
            <a:off x="101279" y="1204361"/>
            <a:ext cx="8924733" cy="939071"/>
          </a:xfrm>
          <a:prstGeom prst="rect">
            <a:avLst/>
          </a:prstGeom>
          <a:solidFill>
            <a:srgbClr val="002060"/>
          </a:solidFill>
          <a:ln w="9525">
            <a:solidFill>
              <a:schemeClr val="bg1"/>
            </a:solidFill>
            <a:miter lim="800000"/>
            <a:headEnd/>
            <a:tailEnd/>
          </a:ln>
        </p:spPr>
        <p:txBody>
          <a:bodyPr/>
          <a:lstStyle/>
          <a:p>
            <a:pPr algn="ctr">
              <a:lnSpc>
                <a:spcPct val="80000"/>
              </a:lnSpc>
            </a:pPr>
            <a:endParaRPr lang="it-IT" sz="2000" b="1" dirty="0" smtClean="0"/>
          </a:p>
          <a:p>
            <a:pPr algn="ctr">
              <a:lnSpc>
                <a:spcPct val="80000"/>
              </a:lnSpc>
            </a:pPr>
            <a:r>
              <a:rPr lang="it-IT" sz="2000" b="1" dirty="0" smtClean="0">
                <a:latin typeface="Arial Black" pitchFamily="34" charset="0"/>
              </a:rPr>
              <a:t>Classifica </a:t>
            </a:r>
            <a:r>
              <a:rPr lang="it-IT" sz="2000" b="1" dirty="0">
                <a:latin typeface="Arial Black" pitchFamily="34" charset="0"/>
              </a:rPr>
              <a:t>delle Regioni in base al numero di indicatori di costo della politica peggiori della media</a:t>
            </a:r>
          </a:p>
        </p:txBody>
      </p:sp>
      <p:sp>
        <p:nvSpPr>
          <p:cNvPr id="4" name="Rettangolo 3"/>
          <p:cNvSpPr/>
          <p:nvPr/>
        </p:nvSpPr>
        <p:spPr>
          <a:xfrm>
            <a:off x="6184941" y="3997119"/>
            <a:ext cx="2656936" cy="1815882"/>
          </a:xfrm>
          <a:prstGeom prst="rect">
            <a:avLst/>
          </a:prstGeom>
        </p:spPr>
        <p:txBody>
          <a:bodyPr wrap="square">
            <a:spAutoFit/>
          </a:bodyPr>
          <a:lstStyle/>
          <a:p>
            <a:r>
              <a:rPr lang="it-IT" sz="1600" b="1" dirty="0" smtClean="0">
                <a:solidFill>
                  <a:srgbClr val="003399"/>
                </a:solidFill>
              </a:rPr>
              <a:t>Primato di Marche</a:t>
            </a:r>
            <a:r>
              <a:rPr lang="it-IT" sz="1600" b="1" dirty="0">
                <a:solidFill>
                  <a:srgbClr val="003399"/>
                </a:solidFill>
              </a:rPr>
              <a:t>, </a:t>
            </a:r>
            <a:endParaRPr lang="it-IT" sz="1600" b="1" dirty="0" smtClean="0">
              <a:solidFill>
                <a:srgbClr val="003399"/>
              </a:solidFill>
            </a:endParaRPr>
          </a:p>
          <a:p>
            <a:r>
              <a:rPr lang="it-IT" sz="1600" b="1" dirty="0" smtClean="0">
                <a:solidFill>
                  <a:srgbClr val="003399"/>
                </a:solidFill>
              </a:rPr>
              <a:t>Emilia </a:t>
            </a:r>
            <a:r>
              <a:rPr lang="it-IT" sz="1600" b="1" dirty="0">
                <a:solidFill>
                  <a:srgbClr val="003399"/>
                </a:solidFill>
              </a:rPr>
              <a:t>Romagna </a:t>
            </a:r>
            <a:endParaRPr lang="it-IT" sz="1600" b="1" dirty="0" smtClean="0">
              <a:solidFill>
                <a:srgbClr val="003399"/>
              </a:solidFill>
            </a:endParaRPr>
          </a:p>
          <a:p>
            <a:r>
              <a:rPr lang="it-IT" sz="1600" b="1" dirty="0" smtClean="0">
                <a:solidFill>
                  <a:srgbClr val="003399"/>
                </a:solidFill>
              </a:rPr>
              <a:t>e Veneto</a:t>
            </a:r>
          </a:p>
          <a:p>
            <a:r>
              <a:rPr lang="it-IT" sz="1600" b="1" dirty="0">
                <a:solidFill>
                  <a:srgbClr val="003399"/>
                </a:solidFill>
              </a:rPr>
              <a:t>c</a:t>
            </a:r>
            <a:r>
              <a:rPr lang="it-IT" sz="1600" b="1" dirty="0" smtClean="0">
                <a:solidFill>
                  <a:srgbClr val="003399"/>
                </a:solidFill>
              </a:rPr>
              <a:t>on 1 solo indicatore su 10 peggiore della media delle altre amministrazioni</a:t>
            </a:r>
            <a:endParaRPr lang="it-IT" sz="1600" b="1" dirty="0">
              <a:solidFill>
                <a:srgbClr val="003399"/>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2460" y="2060164"/>
            <a:ext cx="3395671" cy="490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101279" y="2236460"/>
            <a:ext cx="3844506" cy="2277547"/>
          </a:xfrm>
          <a:prstGeom prst="rect">
            <a:avLst/>
          </a:prstGeom>
        </p:spPr>
        <p:txBody>
          <a:bodyPr wrap="square">
            <a:spAutoFit/>
          </a:bodyPr>
          <a:lstStyle/>
          <a:p>
            <a:r>
              <a:rPr lang="it-IT" sz="900" b="1" dirty="0" smtClean="0">
                <a:solidFill>
                  <a:srgbClr val="003399"/>
                </a:solidFill>
              </a:rPr>
              <a:t>Indicatori di costo della politica:</a:t>
            </a:r>
          </a:p>
          <a:p>
            <a:endParaRPr lang="it-IT" sz="900" b="1" dirty="0" smtClean="0">
              <a:solidFill>
                <a:srgbClr val="003399"/>
              </a:solidFill>
            </a:endParaRPr>
          </a:p>
          <a:p>
            <a:pPr marL="180975" indent="-180975">
              <a:buFont typeface="+mj-lt"/>
              <a:buAutoNum type="arabicPeriod"/>
            </a:pPr>
            <a:r>
              <a:rPr lang="it-IT" sz="900" b="1" dirty="0" smtClean="0">
                <a:solidFill>
                  <a:srgbClr val="003399"/>
                </a:solidFill>
              </a:rPr>
              <a:t>Spesa per organi istituzionali (milioni)</a:t>
            </a:r>
          </a:p>
          <a:p>
            <a:pPr marL="180975" indent="-180975">
              <a:buFont typeface="+mj-lt"/>
              <a:buAutoNum type="arabicPeriod"/>
            </a:pPr>
            <a:r>
              <a:rPr lang="it-IT" sz="900" b="1" dirty="0">
                <a:solidFill>
                  <a:srgbClr val="003399"/>
                </a:solidFill>
              </a:rPr>
              <a:t>Spesa per organi istituzionali </a:t>
            </a:r>
            <a:r>
              <a:rPr lang="it-IT" sz="900" b="1" dirty="0" smtClean="0">
                <a:solidFill>
                  <a:srgbClr val="003399"/>
                </a:solidFill>
              </a:rPr>
              <a:t>(euro per 100 abitanti)</a:t>
            </a:r>
          </a:p>
          <a:p>
            <a:pPr marL="180975" indent="-180975">
              <a:buFont typeface="+mj-lt"/>
              <a:buAutoNum type="arabicPeriod"/>
            </a:pPr>
            <a:r>
              <a:rPr lang="it-IT" sz="900" b="1" dirty="0" smtClean="0">
                <a:solidFill>
                  <a:srgbClr val="003399"/>
                </a:solidFill>
              </a:rPr>
              <a:t>Numero di consiglieri</a:t>
            </a:r>
          </a:p>
          <a:p>
            <a:pPr marL="180975" indent="-180975">
              <a:buFont typeface="+mj-lt"/>
              <a:buAutoNum type="arabicPeriod"/>
            </a:pPr>
            <a:r>
              <a:rPr lang="it-IT" sz="900" b="1" dirty="0" smtClean="0">
                <a:solidFill>
                  <a:srgbClr val="003399"/>
                </a:solidFill>
              </a:rPr>
              <a:t>Numero di gruppi</a:t>
            </a:r>
          </a:p>
          <a:p>
            <a:pPr marL="180975" indent="-180975">
              <a:buFont typeface="+mj-lt"/>
              <a:buAutoNum type="arabicPeriod"/>
            </a:pPr>
            <a:r>
              <a:rPr lang="it-IT" sz="900" b="1" dirty="0" smtClean="0">
                <a:solidFill>
                  <a:srgbClr val="003399"/>
                </a:solidFill>
              </a:rPr>
              <a:t>Commissioni e giunte</a:t>
            </a:r>
          </a:p>
          <a:p>
            <a:pPr marL="180975" indent="-180975">
              <a:buFont typeface="+mj-lt"/>
              <a:buAutoNum type="arabicPeriod"/>
            </a:pPr>
            <a:r>
              <a:rPr lang="it-IT" sz="900" b="1" dirty="0" smtClean="0">
                <a:solidFill>
                  <a:srgbClr val="003399"/>
                </a:solidFill>
              </a:rPr>
              <a:t>Posti con indennità aggiuntive</a:t>
            </a:r>
          </a:p>
          <a:p>
            <a:pPr marL="180975" indent="-180975">
              <a:buFont typeface="+mj-lt"/>
              <a:buAutoNum type="arabicPeriod"/>
            </a:pPr>
            <a:r>
              <a:rPr lang="it-IT" sz="900" b="1" dirty="0" smtClean="0">
                <a:solidFill>
                  <a:srgbClr val="003399"/>
                </a:solidFill>
              </a:rPr>
              <a:t>Leggi approvate nel 2012</a:t>
            </a:r>
          </a:p>
          <a:p>
            <a:pPr marL="180975" indent="-180975">
              <a:buFont typeface="+mj-lt"/>
              <a:buAutoNum type="arabicPeriod"/>
            </a:pPr>
            <a:r>
              <a:rPr lang="it-IT" sz="900" b="1" dirty="0" smtClean="0">
                <a:solidFill>
                  <a:srgbClr val="003399"/>
                </a:solidFill>
              </a:rPr>
              <a:t>Emolumenti Presidente Giunta</a:t>
            </a:r>
          </a:p>
          <a:p>
            <a:pPr marL="180975" indent="-180975">
              <a:buFont typeface="+mj-lt"/>
              <a:buAutoNum type="arabicPeriod"/>
            </a:pPr>
            <a:r>
              <a:rPr lang="it-IT" sz="900" b="1" dirty="0" smtClean="0">
                <a:solidFill>
                  <a:srgbClr val="003399"/>
                </a:solidFill>
              </a:rPr>
              <a:t>Emolumenti Consigliere</a:t>
            </a:r>
          </a:p>
          <a:p>
            <a:pPr marL="180975" indent="-180975">
              <a:buFont typeface="+mj-lt"/>
              <a:buAutoNum type="arabicPeriod"/>
            </a:pPr>
            <a:r>
              <a:rPr lang="it-IT" sz="900" b="1" dirty="0" smtClean="0">
                <a:solidFill>
                  <a:srgbClr val="003399"/>
                </a:solidFill>
              </a:rPr>
              <a:t>Spesa per studi e consulenze </a:t>
            </a:r>
            <a:br>
              <a:rPr lang="it-IT" sz="900" b="1" dirty="0" smtClean="0">
                <a:solidFill>
                  <a:srgbClr val="003399"/>
                </a:solidFill>
              </a:rPr>
            </a:br>
            <a:r>
              <a:rPr lang="it-IT" sz="900" b="1" dirty="0" smtClean="0">
                <a:solidFill>
                  <a:srgbClr val="003399"/>
                </a:solidFill>
              </a:rPr>
              <a:t>(euro ogni 100 abitanti)</a:t>
            </a:r>
          </a:p>
          <a:p>
            <a:pPr marL="180975" indent="-180975">
              <a:buFont typeface="+mj-lt"/>
              <a:buAutoNum type="arabicPeriod"/>
            </a:pPr>
            <a:endParaRPr lang="it-IT" sz="1100" b="1" dirty="0">
              <a:solidFill>
                <a:srgbClr val="003399"/>
              </a:solidFill>
            </a:endParaRPr>
          </a:p>
          <a:p>
            <a:pPr marL="342900" indent="-342900">
              <a:buFont typeface="+mj-lt"/>
              <a:buAutoNum type="arabicPeriod"/>
            </a:pPr>
            <a:endParaRPr lang="it-IT" sz="1400" b="1" dirty="0">
              <a:solidFill>
                <a:srgbClr val="006600"/>
              </a:solidFill>
            </a:endParaRPr>
          </a:p>
        </p:txBody>
      </p:sp>
      <p:sp>
        <p:nvSpPr>
          <p:cNvPr id="7" name="CasellaDiTesto 6"/>
          <p:cNvSpPr txBox="1"/>
          <p:nvPr/>
        </p:nvSpPr>
        <p:spPr>
          <a:xfrm>
            <a:off x="6479488" y="6581001"/>
            <a:ext cx="2664512" cy="276999"/>
          </a:xfrm>
          <a:prstGeom prst="rect">
            <a:avLst/>
          </a:prstGeom>
          <a:noFill/>
        </p:spPr>
        <p:txBody>
          <a:bodyPr wrap="none" rtlCol="0">
            <a:spAutoFit/>
          </a:bodyPr>
          <a:lstStyle/>
          <a:p>
            <a:pPr algn="r"/>
            <a:r>
              <a:rPr lang="it-IT" sz="1200" b="1" dirty="0" smtClean="0">
                <a:solidFill>
                  <a:srgbClr val="003399"/>
                </a:solidFill>
              </a:rPr>
              <a:t>Fonte: Il Sole24Ore del 19/09/2012</a:t>
            </a:r>
            <a:endParaRPr lang="it-IT" sz="1200" b="1" dirty="0">
              <a:solidFill>
                <a:srgbClr val="003399"/>
              </a:solidFill>
            </a:endParaRPr>
          </a:p>
        </p:txBody>
      </p:sp>
    </p:spTree>
    <p:extLst>
      <p:ext uri="{BB962C8B-B14F-4D97-AF65-F5344CB8AC3E}">
        <p14:creationId xmlns:p14="http://schemas.microsoft.com/office/powerpoint/2010/main" val="49695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0"/>
            <a:ext cx="8229600" cy="1269547"/>
          </a:xfrm>
        </p:spPr>
        <p:txBody>
          <a:bodyPr>
            <a:noAutofit/>
          </a:bodyPr>
          <a:lstStyle/>
          <a:p>
            <a:pPr algn="l"/>
            <a:r>
              <a:rPr lang="it-IT" dirty="0" smtClean="0"/>
              <a:t/>
            </a:r>
            <a:br>
              <a:rPr lang="it-IT" dirty="0" smtClean="0"/>
            </a:br>
            <a:r>
              <a:rPr lang="it-IT" dirty="0" smtClean="0"/>
              <a:t>REPORT 2008-2012 DI ALCUNE </a:t>
            </a:r>
            <a:br>
              <a:rPr lang="it-IT" dirty="0" smtClean="0"/>
            </a:br>
            <a:r>
              <a:rPr lang="it-IT" dirty="0" smtClean="0"/>
              <a:t>MISURE REGIONALI ANTI-CRISI</a:t>
            </a:r>
            <a:br>
              <a:rPr lang="it-IT" dirty="0" smtClean="0"/>
            </a:br>
            <a:endParaRPr lang="it-IT" dirty="0" smtClean="0"/>
          </a:p>
        </p:txBody>
      </p:sp>
      <p:sp>
        <p:nvSpPr>
          <p:cNvPr id="5" name="Rectangle 9"/>
          <p:cNvSpPr>
            <a:spLocks noChangeArrowheads="1"/>
          </p:cNvSpPr>
          <p:nvPr/>
        </p:nvSpPr>
        <p:spPr bwMode="auto">
          <a:xfrm>
            <a:off x="471948" y="1504335"/>
            <a:ext cx="8308258" cy="4611329"/>
          </a:xfrm>
          <a:prstGeom prst="rect">
            <a:avLst/>
          </a:prstGeom>
          <a:solidFill>
            <a:srgbClr val="002060"/>
          </a:solidFill>
          <a:ln w="9525">
            <a:solidFill>
              <a:schemeClr val="bg1"/>
            </a:solidFill>
            <a:miter lim="800000"/>
            <a:headEnd/>
            <a:tailEnd/>
          </a:ln>
        </p:spPr>
        <p:txBody>
          <a:bodyPr/>
          <a:lstStyle/>
          <a:p>
            <a:pPr>
              <a:buClr>
                <a:srgbClr val="003399"/>
              </a:buClr>
              <a:buSzPct val="100000"/>
            </a:pPr>
            <a:endParaRPr lang="it-IT" sz="2000" b="1" dirty="0">
              <a:latin typeface="Arial Black" pitchFamily="34" charset="0"/>
            </a:endParaRPr>
          </a:p>
          <a:p>
            <a:pPr marL="342900" indent="-342900" algn="ctr">
              <a:buClr>
                <a:schemeClr val="bg1"/>
              </a:buClr>
              <a:buSzPct val="100000"/>
            </a:pPr>
            <a:r>
              <a:rPr lang="it-IT" sz="2000" b="1" dirty="0" smtClean="0">
                <a:latin typeface="Arial Black" pitchFamily="34" charset="0"/>
              </a:rPr>
              <a:t>	Borse </a:t>
            </a:r>
            <a:r>
              <a:rPr lang="it-IT" sz="2000" b="1" dirty="0">
                <a:latin typeface="Arial Black" pitchFamily="34" charset="0"/>
              </a:rPr>
              <a:t>lavoro con incentivi assunzioni </a:t>
            </a:r>
            <a:r>
              <a:rPr lang="it-IT" sz="2000" b="1" dirty="0" smtClean="0">
                <a:latin typeface="Arial Black" pitchFamily="34" charset="0"/>
              </a:rPr>
              <a:t>(</a:t>
            </a:r>
            <a:r>
              <a:rPr lang="it-IT" sz="2000" b="1" dirty="0">
                <a:latin typeface="Arial Black" pitchFamily="34" charset="0"/>
              </a:rPr>
              <a:t>adotta un giovane), stabilizzazioni contratti a termine, </a:t>
            </a:r>
            <a:r>
              <a:rPr lang="it-IT" sz="2000" b="1" dirty="0" smtClean="0">
                <a:latin typeface="Arial Black" pitchFamily="34" charset="0"/>
              </a:rPr>
              <a:t>progetti </a:t>
            </a:r>
            <a:r>
              <a:rPr lang="it-IT" sz="2000" b="1" dirty="0">
                <a:latin typeface="Arial Black" pitchFamily="34" charset="0"/>
              </a:rPr>
              <a:t>per precari scuola: 2.675 beneficiari</a:t>
            </a:r>
          </a:p>
          <a:p>
            <a:pPr marL="342900" indent="-342900" algn="ctr">
              <a:buClr>
                <a:schemeClr val="bg1"/>
              </a:buClr>
              <a:buSzPct val="100000"/>
              <a:buFont typeface="Arial" pitchFamily="34" charset="0"/>
              <a:buChar char="•"/>
            </a:pPr>
            <a:endParaRPr lang="it-IT" sz="2000" b="1" dirty="0">
              <a:latin typeface="Arial Black" pitchFamily="34" charset="0"/>
            </a:endParaRPr>
          </a:p>
          <a:p>
            <a:pPr marL="342900" indent="-342900" algn="ctr">
              <a:buClr>
                <a:schemeClr val="bg1"/>
              </a:buClr>
              <a:buSzPct val="100000"/>
            </a:pPr>
            <a:r>
              <a:rPr lang="it-IT" sz="2000" b="1" dirty="0" smtClean="0">
                <a:latin typeface="Arial Black" pitchFamily="34" charset="0"/>
              </a:rPr>
              <a:t>	Contributi </a:t>
            </a:r>
            <a:r>
              <a:rPr lang="it-IT" sz="2000" b="1" dirty="0">
                <a:latin typeface="Arial Black" pitchFamily="34" charset="0"/>
              </a:rPr>
              <a:t>agli studi per figli lavoratori in difficoltà</a:t>
            </a:r>
            <a:r>
              <a:rPr lang="it-IT" sz="2000" b="1" dirty="0" smtClean="0">
                <a:latin typeface="Arial Black" pitchFamily="34" charset="0"/>
              </a:rPr>
              <a:t>: </a:t>
            </a:r>
            <a:r>
              <a:rPr lang="it-IT" sz="2000" b="1" dirty="0">
                <a:latin typeface="Arial Black" pitchFamily="34" charset="0"/>
              </a:rPr>
              <a:t>1.806 beneficiari</a:t>
            </a:r>
          </a:p>
          <a:p>
            <a:pPr marL="342900" indent="-342900" algn="ctr">
              <a:buClr>
                <a:schemeClr val="bg1"/>
              </a:buClr>
              <a:buSzPct val="100000"/>
              <a:buFont typeface="Arial" pitchFamily="34" charset="0"/>
              <a:buChar char="•"/>
            </a:pPr>
            <a:endParaRPr lang="it-IT" sz="2000" b="1" dirty="0">
              <a:latin typeface="Arial Black" pitchFamily="34" charset="0"/>
            </a:endParaRPr>
          </a:p>
          <a:p>
            <a:pPr marL="342900" indent="-342900" algn="ctr">
              <a:buClr>
                <a:schemeClr val="bg1"/>
              </a:buClr>
              <a:buSzPct val="100000"/>
            </a:pPr>
            <a:r>
              <a:rPr lang="it-IT" sz="2000" b="1" dirty="0" smtClean="0">
                <a:latin typeface="Arial Black" pitchFamily="34" charset="0"/>
              </a:rPr>
              <a:t>	Contributi </a:t>
            </a:r>
            <a:r>
              <a:rPr lang="it-IT" sz="2000" b="1" dirty="0">
                <a:latin typeface="Arial Black" pitchFamily="34" charset="0"/>
              </a:rPr>
              <a:t>di solidarietà (200 euro mensili): </a:t>
            </a:r>
            <a:endParaRPr lang="it-IT" sz="2000" b="1" dirty="0" smtClean="0">
              <a:latin typeface="Arial Black" pitchFamily="34" charset="0"/>
            </a:endParaRPr>
          </a:p>
          <a:p>
            <a:pPr marL="342900" indent="-342900" algn="ctr">
              <a:buClr>
                <a:schemeClr val="bg1"/>
              </a:buClr>
              <a:buSzPct val="100000"/>
            </a:pPr>
            <a:r>
              <a:rPr lang="it-IT" sz="2000" b="1" dirty="0" smtClean="0">
                <a:latin typeface="Arial Black" pitchFamily="34" charset="0"/>
              </a:rPr>
              <a:t>5.420 </a:t>
            </a:r>
            <a:r>
              <a:rPr lang="it-IT" sz="2000" b="1" dirty="0">
                <a:latin typeface="Arial Black" pitchFamily="34" charset="0"/>
              </a:rPr>
              <a:t>beneficiari </a:t>
            </a:r>
          </a:p>
          <a:p>
            <a:pPr marL="342900" indent="-342900" algn="ctr">
              <a:buClr>
                <a:schemeClr val="bg1"/>
              </a:buClr>
              <a:buSzPct val="100000"/>
              <a:buFont typeface="Arial" pitchFamily="34" charset="0"/>
              <a:buChar char="•"/>
            </a:pPr>
            <a:endParaRPr lang="it-IT" sz="2000" b="1" dirty="0">
              <a:latin typeface="Arial Black" pitchFamily="34" charset="0"/>
            </a:endParaRPr>
          </a:p>
          <a:p>
            <a:pPr marL="342900" indent="-342900" algn="ctr">
              <a:buClr>
                <a:schemeClr val="bg1"/>
              </a:buClr>
              <a:buSzPct val="100000"/>
            </a:pPr>
            <a:r>
              <a:rPr lang="it-IT" sz="2000" b="1" dirty="0" smtClean="0">
                <a:latin typeface="Arial Black" pitchFamily="34" charset="0"/>
              </a:rPr>
              <a:t>	Agevolazioni </a:t>
            </a:r>
            <a:r>
              <a:rPr lang="it-IT" sz="2000" b="1" dirty="0">
                <a:latin typeface="Arial Black" pitchFamily="34" charset="0"/>
              </a:rPr>
              <a:t>sanitarie: 39.815 ricette esentate da </a:t>
            </a:r>
            <a:r>
              <a:rPr lang="it-IT" sz="2000" b="1" dirty="0" smtClean="0">
                <a:latin typeface="Arial Black" pitchFamily="34" charset="0"/>
              </a:rPr>
              <a:t>ticket per </a:t>
            </a:r>
            <a:r>
              <a:rPr lang="it-IT" sz="2000" b="1" dirty="0">
                <a:latin typeface="Arial Black" pitchFamily="34" charset="0"/>
              </a:rPr>
              <a:t>27.984 lavoratori in difficoltà</a:t>
            </a:r>
          </a:p>
          <a:p>
            <a:pPr marL="342900" indent="-342900">
              <a:buClr>
                <a:schemeClr val="bg1"/>
              </a:buClr>
              <a:buSzPct val="100000"/>
              <a:buFont typeface="Arial" pitchFamily="34" charset="0"/>
              <a:buChar char="•"/>
            </a:pPr>
            <a:endParaRPr lang="it-IT" sz="2000" b="1" dirty="0">
              <a:latin typeface="Arial Black" pitchFamily="34" charset="0"/>
            </a:endParaRPr>
          </a:p>
          <a:p>
            <a:pPr>
              <a:buClr>
                <a:srgbClr val="003399"/>
              </a:buClr>
              <a:buSzPct val="100000"/>
            </a:pPr>
            <a:endParaRPr lang="it-IT" sz="2000" b="1" dirty="0">
              <a:latin typeface="Arial Black" pitchFamily="34" charset="0"/>
            </a:endParaRPr>
          </a:p>
          <a:p>
            <a:pPr>
              <a:buClr>
                <a:srgbClr val="003399"/>
              </a:buClr>
              <a:buSzPct val="100000"/>
            </a:pPr>
            <a:endParaRPr lang="it-IT" sz="2000" b="1" dirty="0">
              <a:latin typeface="Arial Black" pitchFamily="34" charset="0"/>
            </a:endParaRPr>
          </a:p>
          <a:p>
            <a:pPr>
              <a:buClr>
                <a:srgbClr val="003399"/>
              </a:buClr>
              <a:buSzPct val="100000"/>
            </a:pPr>
            <a:endParaRPr lang="it-IT" sz="2000" b="1" dirty="0">
              <a:latin typeface="Arial Black" pitchFamily="34" charset="0"/>
            </a:endParaRPr>
          </a:p>
          <a:p>
            <a:pPr>
              <a:buClr>
                <a:srgbClr val="003399"/>
              </a:buClr>
              <a:buSzPct val="100000"/>
            </a:pPr>
            <a:endParaRPr lang="it-IT" sz="2000" b="1" dirty="0">
              <a:latin typeface="Arial Black" pitchFamily="34" charset="0"/>
            </a:endParaRPr>
          </a:p>
          <a:p>
            <a:pPr>
              <a:buClr>
                <a:srgbClr val="003399"/>
              </a:buClr>
              <a:buSzPct val="100000"/>
            </a:pPr>
            <a:endParaRPr lang="it-IT" sz="2000" b="1" dirty="0">
              <a:latin typeface="Arial Black" pitchFamily="34" charset="0"/>
            </a:endParaRPr>
          </a:p>
          <a:p>
            <a:pPr>
              <a:buClr>
                <a:srgbClr val="003399"/>
              </a:buClr>
              <a:buSzPct val="100000"/>
            </a:pPr>
            <a:endParaRPr lang="it-IT" sz="2000" b="1" dirty="0">
              <a:latin typeface="Arial Black" pitchFamily="34" charset="0"/>
            </a:endParaRPr>
          </a:p>
          <a:p>
            <a:pPr>
              <a:buClr>
                <a:srgbClr val="003399"/>
              </a:buClr>
              <a:buSzPct val="100000"/>
            </a:pPr>
            <a:endParaRPr lang="it-IT" sz="2000" b="1" dirty="0">
              <a:latin typeface="Arial Black" pitchFamily="34" charset="0"/>
            </a:endParaRPr>
          </a:p>
          <a:p>
            <a:pPr>
              <a:buClr>
                <a:srgbClr val="003399"/>
              </a:buClr>
              <a:buSzPct val="100000"/>
            </a:pPr>
            <a:endParaRPr lang="it-IT" sz="2000" b="1" dirty="0">
              <a:latin typeface="Arial Black" pitchFamily="34" charset="0"/>
            </a:endParaRPr>
          </a:p>
        </p:txBody>
      </p:sp>
    </p:spTree>
    <p:extLst>
      <p:ext uri="{BB962C8B-B14F-4D97-AF65-F5344CB8AC3E}">
        <p14:creationId xmlns:p14="http://schemas.microsoft.com/office/powerpoint/2010/main" val="2693828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6"/>
          <p:cNvSpPr txBox="1">
            <a:spLocks noChangeArrowheads="1"/>
          </p:cNvSpPr>
          <p:nvPr/>
        </p:nvSpPr>
        <p:spPr bwMode="auto">
          <a:xfrm>
            <a:off x="0" y="173038"/>
            <a:ext cx="79105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eaLnBrk="0" fontAlgn="base" hangingPunct="0">
              <a:spcBef>
                <a:spcPct val="0"/>
              </a:spcBef>
              <a:spcAft>
                <a:spcPct val="0"/>
              </a:spcAft>
              <a:defRPr>
                <a:solidFill>
                  <a:schemeClr val="bg1"/>
                </a:solidFill>
                <a:latin typeface="Arial" charset="0"/>
                <a:cs typeface="Arial" charset="0"/>
              </a:defRPr>
            </a:lvl6pPr>
            <a:lvl7pPr marL="2971800" indent="-228600" eaLnBrk="0" fontAlgn="base" hangingPunct="0">
              <a:spcBef>
                <a:spcPct val="0"/>
              </a:spcBef>
              <a:spcAft>
                <a:spcPct val="0"/>
              </a:spcAft>
              <a:defRPr>
                <a:solidFill>
                  <a:schemeClr val="bg1"/>
                </a:solidFill>
                <a:latin typeface="Arial" charset="0"/>
                <a:cs typeface="Arial" charset="0"/>
              </a:defRPr>
            </a:lvl7pPr>
            <a:lvl8pPr marL="3429000" indent="-228600" eaLnBrk="0" fontAlgn="base" hangingPunct="0">
              <a:spcBef>
                <a:spcPct val="0"/>
              </a:spcBef>
              <a:spcAft>
                <a:spcPct val="0"/>
              </a:spcAft>
              <a:defRPr>
                <a:solidFill>
                  <a:schemeClr val="bg1"/>
                </a:solidFill>
                <a:latin typeface="Arial" charset="0"/>
                <a:cs typeface="Arial" charset="0"/>
              </a:defRPr>
            </a:lvl8pPr>
            <a:lvl9pPr marL="3886200" indent="-228600" eaLnBrk="0" fontAlgn="base" hangingPunct="0">
              <a:spcBef>
                <a:spcPct val="0"/>
              </a:spcBef>
              <a:spcAft>
                <a:spcPct val="0"/>
              </a:spcAft>
              <a:defRPr>
                <a:solidFill>
                  <a:schemeClr val="bg1"/>
                </a:solidFill>
                <a:latin typeface="Arial" charset="0"/>
                <a:cs typeface="Arial" charset="0"/>
              </a:defRPr>
            </a:lvl9pPr>
          </a:lstStyle>
          <a:p>
            <a:r>
              <a:rPr lang="it-IT" sz="3000" b="1" dirty="0" smtClean="0">
                <a:solidFill>
                  <a:srgbClr val="FFFF00"/>
                </a:solidFill>
                <a:latin typeface="Arial Black" pitchFamily="34" charset="0"/>
              </a:rPr>
              <a:t>TAGLIATA LA SPESA PRO-CAPITE DELLA BUROCRAZIA REGIONALE</a:t>
            </a:r>
            <a:endParaRPr lang="it-IT" sz="3000" b="1" dirty="0">
              <a:solidFill>
                <a:srgbClr val="FFFF00"/>
              </a:solidFill>
              <a:latin typeface="Arial Black" pitchFamily="34" charset="0"/>
            </a:endParaRPr>
          </a:p>
        </p:txBody>
      </p:sp>
      <p:sp>
        <p:nvSpPr>
          <p:cNvPr id="28675" name="Text Box 1105"/>
          <p:cNvSpPr txBox="1">
            <a:spLocks noChangeArrowheads="1"/>
          </p:cNvSpPr>
          <p:nvPr/>
        </p:nvSpPr>
        <p:spPr bwMode="auto">
          <a:xfrm>
            <a:off x="4919663" y="6537593"/>
            <a:ext cx="4157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eaLnBrk="0" fontAlgn="base" hangingPunct="0">
              <a:spcBef>
                <a:spcPct val="0"/>
              </a:spcBef>
              <a:spcAft>
                <a:spcPct val="0"/>
              </a:spcAft>
              <a:defRPr>
                <a:solidFill>
                  <a:schemeClr val="bg1"/>
                </a:solidFill>
                <a:latin typeface="Arial" charset="0"/>
                <a:cs typeface="Arial" charset="0"/>
              </a:defRPr>
            </a:lvl6pPr>
            <a:lvl7pPr marL="2971800" indent="-228600" eaLnBrk="0" fontAlgn="base" hangingPunct="0">
              <a:spcBef>
                <a:spcPct val="0"/>
              </a:spcBef>
              <a:spcAft>
                <a:spcPct val="0"/>
              </a:spcAft>
              <a:defRPr>
                <a:solidFill>
                  <a:schemeClr val="bg1"/>
                </a:solidFill>
                <a:latin typeface="Arial" charset="0"/>
                <a:cs typeface="Arial" charset="0"/>
              </a:defRPr>
            </a:lvl7pPr>
            <a:lvl8pPr marL="3429000" indent="-228600" eaLnBrk="0" fontAlgn="base" hangingPunct="0">
              <a:spcBef>
                <a:spcPct val="0"/>
              </a:spcBef>
              <a:spcAft>
                <a:spcPct val="0"/>
              </a:spcAft>
              <a:defRPr>
                <a:solidFill>
                  <a:schemeClr val="bg1"/>
                </a:solidFill>
                <a:latin typeface="Arial" charset="0"/>
                <a:cs typeface="Arial" charset="0"/>
              </a:defRPr>
            </a:lvl8pPr>
            <a:lvl9pPr marL="3886200" indent="-228600" eaLnBrk="0" fontAlgn="base" hangingPunct="0">
              <a:spcBef>
                <a:spcPct val="0"/>
              </a:spcBef>
              <a:spcAft>
                <a:spcPct val="0"/>
              </a:spcAft>
              <a:defRPr>
                <a:solidFill>
                  <a:schemeClr val="bg1"/>
                </a:solidFill>
                <a:latin typeface="Arial" charset="0"/>
                <a:cs typeface="Arial" charset="0"/>
              </a:defRPr>
            </a:lvl9pPr>
          </a:lstStyle>
          <a:p>
            <a:pPr algn="r" eaLnBrk="1" hangingPunct="1">
              <a:spcBef>
                <a:spcPct val="50000"/>
              </a:spcBef>
            </a:pPr>
            <a:r>
              <a:rPr lang="it-IT" sz="1400" b="1" dirty="0">
                <a:solidFill>
                  <a:srgbClr val="1F4081"/>
                </a:solidFill>
                <a:latin typeface="Arial Narrow" pitchFamily="34" charset="0"/>
              </a:rPr>
              <a:t> Fonte</a:t>
            </a:r>
            <a:r>
              <a:rPr lang="it-IT" sz="1400" b="1">
                <a:solidFill>
                  <a:srgbClr val="1F4081"/>
                </a:solidFill>
                <a:latin typeface="Arial Narrow" pitchFamily="34" charset="0"/>
              </a:rPr>
              <a:t>: </a:t>
            </a:r>
            <a:r>
              <a:rPr lang="it-IT" sz="1400" b="1" smtClean="0">
                <a:solidFill>
                  <a:srgbClr val="1F4081"/>
                </a:solidFill>
                <a:latin typeface="Arial Narrow" pitchFamily="34" charset="0"/>
              </a:rPr>
              <a:t>ISSIRFA </a:t>
            </a:r>
            <a:endParaRPr lang="it-IT" sz="1100" b="1" i="1" dirty="0">
              <a:solidFill>
                <a:srgbClr val="1F4081"/>
              </a:solidFill>
            </a:endParaRPr>
          </a:p>
        </p:txBody>
      </p:sp>
      <p:sp>
        <p:nvSpPr>
          <p:cNvPr id="28676" name="Rettangolo 1"/>
          <p:cNvSpPr>
            <a:spLocks noChangeArrowheads="1"/>
          </p:cNvSpPr>
          <p:nvPr/>
        </p:nvSpPr>
        <p:spPr bwMode="auto">
          <a:xfrm>
            <a:off x="1086965" y="1276993"/>
            <a:ext cx="7490298" cy="698141"/>
          </a:xfrm>
          <a:prstGeom prst="rect">
            <a:avLst/>
          </a:prstGeom>
          <a:solidFill>
            <a:srgbClr val="002060"/>
          </a:solidFill>
          <a:ln w="9525">
            <a:solidFill>
              <a:schemeClr val="bg1"/>
            </a:solidFill>
            <a:miter lim="800000"/>
            <a:headEnd/>
            <a:tailEnd/>
          </a:ln>
          <a:extLst/>
        </p:spPr>
        <p:txBody>
          <a:bodyPr/>
          <a:lstStyle/>
          <a:p>
            <a:pPr algn="ctr">
              <a:lnSpc>
                <a:spcPct val="80000"/>
              </a:lnSpc>
            </a:pPr>
            <a:r>
              <a:rPr lang="it-IT" sz="2000" b="1" dirty="0">
                <a:latin typeface="Arial Black" pitchFamily="34" charset="0"/>
              </a:rPr>
              <a:t>Regione </a:t>
            </a:r>
            <a:r>
              <a:rPr lang="it-IT" sz="2000" b="1" dirty="0" smtClean="0">
                <a:latin typeface="Arial Black" pitchFamily="34" charset="0"/>
              </a:rPr>
              <a:t>Marche:</a:t>
            </a:r>
            <a:endParaRPr lang="it-IT" sz="2000" b="1" dirty="0">
              <a:latin typeface="Arial Black" pitchFamily="34" charset="0"/>
            </a:endParaRPr>
          </a:p>
          <a:p>
            <a:pPr algn="ctr">
              <a:lnSpc>
                <a:spcPct val="80000"/>
              </a:lnSpc>
            </a:pPr>
            <a:r>
              <a:rPr lang="it-IT" sz="2000" b="1" dirty="0" smtClean="0">
                <a:latin typeface="Arial Black" pitchFamily="34" charset="0"/>
              </a:rPr>
              <a:t>spesa pro-capite per l’amministrazione</a:t>
            </a:r>
            <a:endParaRPr lang="it-IT" sz="2000" b="1" dirty="0">
              <a:latin typeface="Arial Black" pitchFamily="34"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2344" y="2274633"/>
            <a:ext cx="6076881" cy="365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4729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6"/>
          <p:cNvSpPr txBox="1">
            <a:spLocks noChangeArrowheads="1"/>
          </p:cNvSpPr>
          <p:nvPr/>
        </p:nvSpPr>
        <p:spPr bwMode="auto">
          <a:xfrm>
            <a:off x="0" y="178480"/>
            <a:ext cx="8893175" cy="714375"/>
          </a:xfrm>
          <a:prstGeom prst="rect">
            <a:avLst/>
          </a:prstGeom>
          <a:noFill/>
          <a:ln w="9525" algn="ctr">
            <a:noFill/>
            <a:miter lim="800000"/>
            <a:headEnd/>
            <a:tailEnd/>
          </a:ln>
        </p:spPr>
        <p:txBody>
          <a:bodyPr anchor="ctr"/>
          <a:lstStyle/>
          <a:p>
            <a:pPr eaLnBrk="0" hangingPunct="0"/>
            <a:endParaRPr lang="it-IT" sz="3200" b="1" dirty="0" smtClean="0">
              <a:solidFill>
                <a:srgbClr val="FFFF00"/>
              </a:solidFill>
              <a:latin typeface="Arial Black" pitchFamily="34" charset="0"/>
            </a:endParaRPr>
          </a:p>
          <a:p>
            <a:pPr eaLnBrk="0" hangingPunct="0"/>
            <a:r>
              <a:rPr lang="it-IT" sz="3200" b="1" dirty="0" smtClean="0">
                <a:solidFill>
                  <a:srgbClr val="FFFF00"/>
                </a:solidFill>
                <a:latin typeface="Arial Black" pitchFamily="34" charset="0"/>
              </a:rPr>
              <a:t>RECUPERO DELL’EVASIONE:</a:t>
            </a:r>
          </a:p>
          <a:p>
            <a:pPr eaLnBrk="0" hangingPunct="0"/>
            <a:r>
              <a:rPr lang="it-IT" sz="3200" b="1" dirty="0" smtClean="0">
                <a:solidFill>
                  <a:srgbClr val="FFFF00"/>
                </a:solidFill>
                <a:latin typeface="Arial Black" pitchFamily="34" charset="0"/>
              </a:rPr>
              <a:t>140 MILIONI IN 5 ANNI</a:t>
            </a:r>
          </a:p>
          <a:p>
            <a:pPr eaLnBrk="0" hangingPunct="0"/>
            <a:r>
              <a:rPr lang="it-IT" sz="3200" b="1" dirty="0" smtClean="0">
                <a:solidFill>
                  <a:srgbClr val="FFFF00"/>
                </a:solidFill>
                <a:latin typeface="Arial Black" pitchFamily="34" charset="0"/>
              </a:rPr>
              <a:t> </a:t>
            </a:r>
            <a:endParaRPr lang="it-IT" sz="3200" b="1" dirty="0">
              <a:solidFill>
                <a:srgbClr val="FFFF00"/>
              </a:solidFill>
              <a:latin typeface="Arial Black" pitchFamily="34" charset="0"/>
            </a:endParaRPr>
          </a:p>
        </p:txBody>
      </p:sp>
      <p:sp>
        <p:nvSpPr>
          <p:cNvPr id="81923" name="CasellaDiTesto 5"/>
          <p:cNvSpPr txBox="1">
            <a:spLocks noChangeArrowheads="1"/>
          </p:cNvSpPr>
          <p:nvPr/>
        </p:nvSpPr>
        <p:spPr bwMode="auto">
          <a:xfrm>
            <a:off x="285135" y="1253494"/>
            <a:ext cx="8416413" cy="1668125"/>
          </a:xfrm>
          <a:prstGeom prst="rect">
            <a:avLst/>
          </a:prstGeom>
          <a:solidFill>
            <a:srgbClr val="002060"/>
          </a:solidFill>
          <a:ln w="9525">
            <a:solidFill>
              <a:schemeClr val="bg1"/>
            </a:solidFill>
            <a:miter lim="800000"/>
            <a:headEnd/>
            <a:tailEnd/>
          </a:ln>
        </p:spPr>
        <p:txBody>
          <a:bodyPr/>
          <a:lstStyle>
            <a:defPPr>
              <a:defRPr lang="it-IT"/>
            </a:defPPr>
            <a:lvl1pPr algn="ctr">
              <a:lnSpc>
                <a:spcPct val="80000"/>
              </a:lnSpc>
              <a:defRPr sz="2000" b="1"/>
            </a:lvl1pPr>
          </a:lstStyle>
          <a:p>
            <a:endParaRPr lang="it-IT" dirty="0" smtClean="0"/>
          </a:p>
          <a:p>
            <a:r>
              <a:rPr lang="it-IT" dirty="0" smtClean="0">
                <a:latin typeface="Arial Black" pitchFamily="34" charset="0"/>
              </a:rPr>
              <a:t>Attività </a:t>
            </a:r>
            <a:r>
              <a:rPr lang="it-IT" dirty="0">
                <a:latin typeface="Arial Black" pitchFamily="34" charset="0"/>
              </a:rPr>
              <a:t>di recupero e contrasto all’evasione </a:t>
            </a:r>
            <a:endParaRPr lang="it-IT" dirty="0" smtClean="0">
              <a:latin typeface="Arial Black" pitchFamily="34" charset="0"/>
            </a:endParaRPr>
          </a:p>
          <a:p>
            <a:r>
              <a:rPr lang="it-IT" dirty="0" smtClean="0">
                <a:latin typeface="Arial Black" pitchFamily="34" charset="0"/>
              </a:rPr>
              <a:t>della </a:t>
            </a:r>
            <a:r>
              <a:rPr lang="it-IT" dirty="0">
                <a:latin typeface="Arial Black" pitchFamily="34" charset="0"/>
              </a:rPr>
              <a:t>Regione </a:t>
            </a:r>
            <a:r>
              <a:rPr lang="it-IT" dirty="0" smtClean="0">
                <a:latin typeface="Arial Black" pitchFamily="34" charset="0"/>
              </a:rPr>
              <a:t>Marche</a:t>
            </a:r>
            <a:endParaRPr lang="it-IT" dirty="0">
              <a:latin typeface="Arial Black" pitchFamily="34" charset="0"/>
            </a:endParaRPr>
          </a:p>
          <a:p>
            <a:endParaRPr lang="it-IT" dirty="0" smtClean="0">
              <a:latin typeface="Arial Black" pitchFamily="34" charset="0"/>
            </a:endParaRPr>
          </a:p>
          <a:p>
            <a:r>
              <a:rPr lang="it-IT" dirty="0" smtClean="0">
                <a:latin typeface="Arial Black" pitchFamily="34" charset="0"/>
              </a:rPr>
              <a:t>Tasse </a:t>
            </a:r>
            <a:r>
              <a:rPr lang="it-IT" dirty="0">
                <a:latin typeface="Arial Black" pitchFamily="34" charset="0"/>
              </a:rPr>
              <a:t>automobilistiche e recupero tramite ruolo tributi </a:t>
            </a:r>
            <a:r>
              <a:rPr lang="it-IT" dirty="0" smtClean="0">
                <a:latin typeface="Arial Black" pitchFamily="34" charset="0"/>
              </a:rPr>
              <a:t>regionali </a:t>
            </a:r>
            <a:r>
              <a:rPr lang="it-IT" b="0" dirty="0" smtClean="0">
                <a:latin typeface="Arial Black" pitchFamily="34" charset="0"/>
              </a:rPr>
              <a:t>(valori </a:t>
            </a:r>
            <a:r>
              <a:rPr lang="it-IT" b="0" dirty="0">
                <a:latin typeface="Arial Black" pitchFamily="34" charset="0"/>
              </a:rPr>
              <a:t>in milioni di euro)</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329" y="2721665"/>
            <a:ext cx="6964516" cy="413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1260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6"/>
          <p:cNvSpPr txBox="1">
            <a:spLocks noChangeArrowheads="1"/>
          </p:cNvSpPr>
          <p:nvPr/>
        </p:nvSpPr>
        <p:spPr bwMode="auto">
          <a:xfrm>
            <a:off x="0" y="173038"/>
            <a:ext cx="79105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eaLnBrk="0" fontAlgn="base" hangingPunct="0">
              <a:spcBef>
                <a:spcPct val="0"/>
              </a:spcBef>
              <a:spcAft>
                <a:spcPct val="0"/>
              </a:spcAft>
              <a:defRPr>
                <a:solidFill>
                  <a:schemeClr val="bg1"/>
                </a:solidFill>
                <a:latin typeface="Arial" charset="0"/>
                <a:cs typeface="Arial" charset="0"/>
              </a:defRPr>
            </a:lvl6pPr>
            <a:lvl7pPr marL="2971800" indent="-228600" eaLnBrk="0" fontAlgn="base" hangingPunct="0">
              <a:spcBef>
                <a:spcPct val="0"/>
              </a:spcBef>
              <a:spcAft>
                <a:spcPct val="0"/>
              </a:spcAft>
              <a:defRPr>
                <a:solidFill>
                  <a:schemeClr val="bg1"/>
                </a:solidFill>
                <a:latin typeface="Arial" charset="0"/>
                <a:cs typeface="Arial" charset="0"/>
              </a:defRPr>
            </a:lvl7pPr>
            <a:lvl8pPr marL="3429000" indent="-228600" eaLnBrk="0" fontAlgn="base" hangingPunct="0">
              <a:spcBef>
                <a:spcPct val="0"/>
              </a:spcBef>
              <a:spcAft>
                <a:spcPct val="0"/>
              </a:spcAft>
              <a:defRPr>
                <a:solidFill>
                  <a:schemeClr val="bg1"/>
                </a:solidFill>
                <a:latin typeface="Arial" charset="0"/>
                <a:cs typeface="Arial" charset="0"/>
              </a:defRPr>
            </a:lvl8pPr>
            <a:lvl9pPr marL="3886200" indent="-228600" eaLnBrk="0" fontAlgn="base" hangingPunct="0">
              <a:spcBef>
                <a:spcPct val="0"/>
              </a:spcBef>
              <a:spcAft>
                <a:spcPct val="0"/>
              </a:spcAft>
              <a:defRPr>
                <a:solidFill>
                  <a:schemeClr val="bg1"/>
                </a:solidFill>
                <a:latin typeface="Arial" charset="0"/>
                <a:cs typeface="Arial" charset="0"/>
              </a:defRPr>
            </a:lvl9pPr>
          </a:lstStyle>
          <a:p>
            <a:r>
              <a:rPr lang="it-IT" sz="3000" b="1" dirty="0" smtClean="0">
                <a:solidFill>
                  <a:srgbClr val="FFFF00"/>
                </a:solidFill>
                <a:latin typeface="Arial Black" pitchFamily="34" charset="0"/>
              </a:rPr>
              <a:t>TASSE REGIONALI MARCHE</a:t>
            </a:r>
          </a:p>
          <a:p>
            <a:r>
              <a:rPr lang="it-IT" sz="3000" b="1" dirty="0" smtClean="0">
                <a:solidFill>
                  <a:srgbClr val="FFFF00"/>
                </a:solidFill>
                <a:latin typeface="Arial Black" pitchFamily="34" charset="0"/>
              </a:rPr>
              <a:t>SOTTO LA MEDIA NAZIONALE</a:t>
            </a:r>
            <a:endParaRPr lang="it-IT" sz="3000" b="1" dirty="0">
              <a:solidFill>
                <a:srgbClr val="FFFF00"/>
              </a:solidFill>
              <a:latin typeface="Arial Black" pitchFamily="34" charset="0"/>
            </a:endParaRPr>
          </a:p>
        </p:txBody>
      </p:sp>
      <p:sp>
        <p:nvSpPr>
          <p:cNvPr id="28675" name="Text Box 1105"/>
          <p:cNvSpPr txBox="1">
            <a:spLocks noChangeArrowheads="1"/>
          </p:cNvSpPr>
          <p:nvPr/>
        </p:nvSpPr>
        <p:spPr bwMode="auto">
          <a:xfrm>
            <a:off x="4919663" y="6537593"/>
            <a:ext cx="4157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eaLnBrk="0" fontAlgn="base" hangingPunct="0">
              <a:spcBef>
                <a:spcPct val="0"/>
              </a:spcBef>
              <a:spcAft>
                <a:spcPct val="0"/>
              </a:spcAft>
              <a:defRPr>
                <a:solidFill>
                  <a:schemeClr val="bg1"/>
                </a:solidFill>
                <a:latin typeface="Arial" charset="0"/>
                <a:cs typeface="Arial" charset="0"/>
              </a:defRPr>
            </a:lvl6pPr>
            <a:lvl7pPr marL="2971800" indent="-228600" eaLnBrk="0" fontAlgn="base" hangingPunct="0">
              <a:spcBef>
                <a:spcPct val="0"/>
              </a:spcBef>
              <a:spcAft>
                <a:spcPct val="0"/>
              </a:spcAft>
              <a:defRPr>
                <a:solidFill>
                  <a:schemeClr val="bg1"/>
                </a:solidFill>
                <a:latin typeface="Arial" charset="0"/>
                <a:cs typeface="Arial" charset="0"/>
              </a:defRPr>
            </a:lvl7pPr>
            <a:lvl8pPr marL="3429000" indent="-228600" eaLnBrk="0" fontAlgn="base" hangingPunct="0">
              <a:spcBef>
                <a:spcPct val="0"/>
              </a:spcBef>
              <a:spcAft>
                <a:spcPct val="0"/>
              </a:spcAft>
              <a:defRPr>
                <a:solidFill>
                  <a:schemeClr val="bg1"/>
                </a:solidFill>
                <a:latin typeface="Arial" charset="0"/>
                <a:cs typeface="Arial" charset="0"/>
              </a:defRPr>
            </a:lvl8pPr>
            <a:lvl9pPr marL="3886200" indent="-228600" eaLnBrk="0" fontAlgn="base" hangingPunct="0">
              <a:spcBef>
                <a:spcPct val="0"/>
              </a:spcBef>
              <a:spcAft>
                <a:spcPct val="0"/>
              </a:spcAft>
              <a:defRPr>
                <a:solidFill>
                  <a:schemeClr val="bg1"/>
                </a:solidFill>
                <a:latin typeface="Arial" charset="0"/>
                <a:cs typeface="Arial" charset="0"/>
              </a:defRPr>
            </a:lvl9pPr>
          </a:lstStyle>
          <a:p>
            <a:pPr algn="r" eaLnBrk="1" hangingPunct="1">
              <a:spcBef>
                <a:spcPct val="50000"/>
              </a:spcBef>
            </a:pPr>
            <a:r>
              <a:rPr lang="it-IT" sz="1400" b="1" dirty="0">
                <a:solidFill>
                  <a:srgbClr val="1F4081"/>
                </a:solidFill>
                <a:latin typeface="Arial Narrow" pitchFamily="34" charset="0"/>
              </a:rPr>
              <a:t> Fonte: </a:t>
            </a:r>
            <a:r>
              <a:rPr lang="it-IT" sz="1400" b="1" dirty="0" smtClean="0">
                <a:solidFill>
                  <a:srgbClr val="1F4081"/>
                </a:solidFill>
                <a:latin typeface="Arial Narrow" pitchFamily="34" charset="0"/>
              </a:rPr>
              <a:t>ISSIRFA </a:t>
            </a:r>
            <a:endParaRPr lang="it-IT" sz="1100" b="1" i="1" dirty="0">
              <a:solidFill>
                <a:srgbClr val="1F4081"/>
              </a:solidFill>
            </a:endParaRPr>
          </a:p>
        </p:txBody>
      </p:sp>
      <p:sp>
        <p:nvSpPr>
          <p:cNvPr id="28676" name="Rettangolo 1"/>
          <p:cNvSpPr>
            <a:spLocks noChangeArrowheads="1"/>
          </p:cNvSpPr>
          <p:nvPr/>
        </p:nvSpPr>
        <p:spPr bwMode="auto">
          <a:xfrm>
            <a:off x="700391" y="1303507"/>
            <a:ext cx="8083685" cy="642026"/>
          </a:xfrm>
          <a:prstGeom prst="rect">
            <a:avLst/>
          </a:prstGeom>
          <a:solidFill>
            <a:srgbClr val="002060"/>
          </a:solidFill>
          <a:ln w="9525">
            <a:solidFill>
              <a:schemeClr val="bg1"/>
            </a:solidFill>
            <a:miter lim="800000"/>
            <a:headEnd/>
            <a:tailEnd/>
          </a:ln>
          <a:extLst/>
        </p:spPr>
        <p:txBody>
          <a:bodyPr/>
          <a:lstStyle/>
          <a:p>
            <a:pPr algn="ctr">
              <a:lnSpc>
                <a:spcPct val="80000"/>
              </a:lnSpc>
              <a:spcBef>
                <a:spcPts val="600"/>
              </a:spcBef>
            </a:pPr>
            <a:r>
              <a:rPr lang="it-IT" sz="2000" b="1" dirty="0" smtClean="0">
                <a:latin typeface="Arial Black" pitchFamily="34" charset="0"/>
              </a:rPr>
              <a:t>Incidenza </a:t>
            </a:r>
            <a:r>
              <a:rPr lang="it-IT" sz="2000" b="1" dirty="0">
                <a:latin typeface="Arial Black" pitchFamily="34" charset="0"/>
              </a:rPr>
              <a:t>% dei tributi propri sulle entrate effettive delle Regioni </a:t>
            </a:r>
            <a:r>
              <a:rPr lang="it-IT" sz="2000" b="1" dirty="0" smtClean="0">
                <a:latin typeface="Arial Black" pitchFamily="34" charset="0"/>
              </a:rPr>
              <a:t>a </a:t>
            </a:r>
            <a:r>
              <a:rPr lang="it-IT" sz="2000" b="1" dirty="0">
                <a:latin typeface="Arial Black" pitchFamily="34" charset="0"/>
              </a:rPr>
              <a:t>S</a:t>
            </a:r>
            <a:r>
              <a:rPr lang="it-IT" sz="2000" b="1" dirty="0" smtClean="0">
                <a:latin typeface="Arial Black" pitchFamily="34" charset="0"/>
              </a:rPr>
              <a:t>tatuto </a:t>
            </a:r>
            <a:r>
              <a:rPr lang="it-IT" sz="2000" b="1" dirty="0">
                <a:latin typeface="Arial Black" pitchFamily="34" charset="0"/>
              </a:rPr>
              <a:t>O</a:t>
            </a:r>
            <a:r>
              <a:rPr lang="it-IT" sz="2000" b="1" dirty="0" smtClean="0">
                <a:latin typeface="Arial Black" pitchFamily="34" charset="0"/>
              </a:rPr>
              <a:t>rdinario - Anno 2011</a:t>
            </a:r>
            <a:endParaRPr lang="it-IT" sz="2000" b="1" dirty="0">
              <a:latin typeface="Arial Black"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627" y="2018104"/>
            <a:ext cx="5854070" cy="466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939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olo 1"/>
          <p:cNvSpPr>
            <a:spLocks noGrp="1"/>
          </p:cNvSpPr>
          <p:nvPr>
            <p:ph type="title"/>
          </p:nvPr>
        </p:nvSpPr>
        <p:spPr>
          <a:xfrm>
            <a:off x="0" y="244475"/>
            <a:ext cx="8229600" cy="692150"/>
          </a:xfrm>
        </p:spPr>
        <p:txBody>
          <a:bodyPr/>
          <a:lstStyle/>
          <a:p>
            <a:r>
              <a:rPr lang="it-IT" sz="3400" dirty="0" smtClean="0"/>
              <a:t>PRESSIONE FISCALE </a:t>
            </a:r>
            <a:br>
              <a:rPr lang="it-IT" sz="3400" dirty="0" smtClean="0"/>
            </a:br>
            <a:r>
              <a:rPr lang="it-IT" sz="3400" dirty="0" smtClean="0"/>
              <a:t>MARCHE: -36%</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280" y="2014399"/>
            <a:ext cx="5981518" cy="409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a:spLocks noChangeArrowheads="1"/>
          </p:cNvSpPr>
          <p:nvPr/>
        </p:nvSpPr>
        <p:spPr bwMode="auto">
          <a:xfrm>
            <a:off x="761738" y="1228690"/>
            <a:ext cx="7413522" cy="994235"/>
          </a:xfrm>
          <a:prstGeom prst="rect">
            <a:avLst/>
          </a:prstGeom>
          <a:solidFill>
            <a:srgbClr val="002060"/>
          </a:solidFill>
          <a:ln w="9525">
            <a:solidFill>
              <a:schemeClr val="bg1"/>
            </a:solidFill>
            <a:miter lim="800000"/>
            <a:headEnd/>
            <a:tailEnd/>
          </a:ln>
        </p:spPr>
        <p:txBody>
          <a:bodyPr/>
          <a:lstStyle>
            <a:defPPr>
              <a:defRPr lang="it-IT"/>
            </a:defPPr>
            <a:lvl1pPr algn="ctr">
              <a:lnSpc>
                <a:spcPct val="80000"/>
              </a:lnSpc>
              <a:defRPr sz="2000" b="1"/>
            </a:lvl1pPr>
          </a:lstStyle>
          <a:p>
            <a:endParaRPr lang="it-IT" dirty="0" smtClean="0"/>
          </a:p>
          <a:p>
            <a:r>
              <a:rPr lang="it-IT" dirty="0" smtClean="0">
                <a:latin typeface="Arial Black" pitchFamily="34" charset="0"/>
              </a:rPr>
              <a:t>Addizionali </a:t>
            </a:r>
            <a:r>
              <a:rPr lang="it-IT" dirty="0">
                <a:latin typeface="Arial Black" pitchFamily="34" charset="0"/>
              </a:rPr>
              <a:t>regionali IRAP e IRPEF</a:t>
            </a:r>
            <a:br>
              <a:rPr lang="it-IT" dirty="0">
                <a:latin typeface="Arial Black" pitchFamily="34" charset="0"/>
              </a:rPr>
            </a:br>
            <a:r>
              <a:rPr lang="it-IT" b="0" dirty="0" smtClean="0">
                <a:latin typeface="Arial Black" pitchFamily="34" charset="0"/>
              </a:rPr>
              <a:t>(valori </a:t>
            </a:r>
            <a:r>
              <a:rPr lang="it-IT" b="0" dirty="0">
                <a:latin typeface="Arial Black" pitchFamily="34" charset="0"/>
              </a:rPr>
              <a:t>in milioni di euro)</a:t>
            </a:r>
          </a:p>
        </p:txBody>
      </p:sp>
    </p:spTree>
    <p:extLst>
      <p:ext uri="{BB962C8B-B14F-4D97-AF65-F5344CB8AC3E}">
        <p14:creationId xmlns:p14="http://schemas.microsoft.com/office/powerpoint/2010/main" val="31196293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olo 1"/>
          <p:cNvSpPr>
            <a:spLocks noGrp="1"/>
          </p:cNvSpPr>
          <p:nvPr>
            <p:ph type="title"/>
          </p:nvPr>
        </p:nvSpPr>
        <p:spPr>
          <a:xfrm>
            <a:off x="152400" y="184150"/>
            <a:ext cx="8229600" cy="692150"/>
          </a:xfrm>
        </p:spPr>
        <p:txBody>
          <a:bodyPr/>
          <a:lstStyle/>
          <a:p>
            <a:r>
              <a:rPr lang="it-IT" dirty="0" smtClean="0"/>
              <a:t>PROSEGUE LA RIDUZIONE </a:t>
            </a:r>
            <a:br>
              <a:rPr lang="it-IT" dirty="0" smtClean="0"/>
            </a:br>
            <a:r>
              <a:rPr lang="it-IT" dirty="0" smtClean="0"/>
              <a:t>DEL DEBITO</a:t>
            </a:r>
          </a:p>
        </p:txBody>
      </p:sp>
      <p:sp>
        <p:nvSpPr>
          <p:cNvPr id="78851" name="CasellaDiTesto 5"/>
          <p:cNvSpPr txBox="1">
            <a:spLocks noChangeArrowheads="1"/>
          </p:cNvSpPr>
          <p:nvPr/>
        </p:nvSpPr>
        <p:spPr bwMode="auto">
          <a:xfrm>
            <a:off x="236315" y="1306513"/>
            <a:ext cx="8696770" cy="1637409"/>
          </a:xfrm>
          <a:prstGeom prst="rect">
            <a:avLst/>
          </a:prstGeom>
          <a:solidFill>
            <a:srgbClr val="002060"/>
          </a:solidFill>
          <a:ln w="9525">
            <a:solidFill>
              <a:schemeClr val="bg1"/>
            </a:solidFill>
            <a:miter lim="800000"/>
            <a:headEnd/>
            <a:tailEnd/>
          </a:ln>
        </p:spPr>
        <p:txBody>
          <a:bodyPr/>
          <a:lstStyle>
            <a:defPPr>
              <a:defRPr lang="it-IT"/>
            </a:defPPr>
            <a:lvl1pPr algn="ctr">
              <a:lnSpc>
                <a:spcPct val="80000"/>
              </a:lnSpc>
              <a:defRPr sz="2000" b="1"/>
            </a:lvl1pPr>
          </a:lstStyle>
          <a:p>
            <a:endParaRPr lang="it-IT" dirty="0" smtClean="0"/>
          </a:p>
          <a:p>
            <a:r>
              <a:rPr lang="it-IT" dirty="0" smtClean="0">
                <a:latin typeface="Arial Black" pitchFamily="34" charset="0"/>
              </a:rPr>
              <a:t>Nonostante </a:t>
            </a:r>
            <a:r>
              <a:rPr lang="it-IT" dirty="0">
                <a:latin typeface="Arial Black" pitchFamily="34" charset="0"/>
              </a:rPr>
              <a:t>la crisi internazionale e il taglio dei trasferimenti statali prosegue la riduzione del debito regionale </a:t>
            </a:r>
            <a:r>
              <a:rPr lang="it-IT" dirty="0" smtClean="0">
                <a:latin typeface="Arial Black" pitchFamily="34" charset="0"/>
              </a:rPr>
              <a:t>complessivo</a:t>
            </a:r>
            <a:endParaRPr lang="it-IT" b="0" dirty="0" smtClean="0">
              <a:latin typeface="Arial Black" pitchFamily="34" charset="0"/>
            </a:endParaRPr>
          </a:p>
          <a:p>
            <a:r>
              <a:rPr lang="it-IT" b="0" dirty="0" smtClean="0">
                <a:latin typeface="Arial Black" pitchFamily="34" charset="0"/>
              </a:rPr>
              <a:t>(</a:t>
            </a:r>
            <a:r>
              <a:rPr lang="it-IT" b="0" dirty="0">
                <a:latin typeface="Arial Black" pitchFamily="34" charset="0"/>
              </a:rPr>
              <a:t>debito contratto + </a:t>
            </a:r>
            <a:r>
              <a:rPr lang="it-IT" b="0" dirty="0" smtClean="0">
                <a:latin typeface="Arial Black" pitchFamily="34" charset="0"/>
              </a:rPr>
              <a:t>autorizzato,</a:t>
            </a:r>
            <a:r>
              <a:rPr lang="it-IT" b="0" dirty="0">
                <a:latin typeface="Arial Black" pitchFamily="34" charset="0"/>
              </a:rPr>
              <a:t/>
            </a:r>
            <a:br>
              <a:rPr lang="it-IT" b="0" dirty="0">
                <a:latin typeface="Arial Black" pitchFamily="34" charset="0"/>
              </a:rPr>
            </a:br>
            <a:r>
              <a:rPr lang="it-IT" b="0" dirty="0" smtClean="0">
                <a:latin typeface="Arial Black" pitchFamily="34" charset="0"/>
              </a:rPr>
              <a:t>valori </a:t>
            </a:r>
            <a:r>
              <a:rPr lang="it-IT" b="0" dirty="0">
                <a:latin typeface="Arial Black" pitchFamily="34" charset="0"/>
              </a:rPr>
              <a:t>in milioni di euro</a:t>
            </a:r>
            <a:r>
              <a:rPr lang="it-IT" b="0" dirty="0" smtClean="0">
                <a:latin typeface="Arial Black" pitchFamily="34" charset="0"/>
              </a:rPr>
              <a:t>)</a:t>
            </a:r>
          </a:p>
          <a:p>
            <a:endParaRPr lang="it-IT" b="0" dirty="0">
              <a:latin typeface="Arial Black"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315" y="2631728"/>
            <a:ext cx="8696770" cy="3828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822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p:txBody>
          <a:bodyPr/>
          <a:lstStyle/>
          <a:p>
            <a:r>
              <a:rPr lang="it-IT" dirty="0" smtClean="0"/>
              <a:t>SPESA CONSULENZE</a:t>
            </a:r>
            <a:br>
              <a:rPr lang="it-IT" dirty="0" smtClean="0"/>
            </a:br>
            <a:r>
              <a:rPr lang="it-IT" dirty="0" smtClean="0"/>
              <a:t>PER 100 ABITANTI</a:t>
            </a:r>
          </a:p>
        </p:txBody>
      </p:sp>
      <p:sp>
        <p:nvSpPr>
          <p:cNvPr id="5" name="Rettangolo 4"/>
          <p:cNvSpPr/>
          <p:nvPr/>
        </p:nvSpPr>
        <p:spPr>
          <a:xfrm>
            <a:off x="412955" y="1117533"/>
            <a:ext cx="8278761" cy="770261"/>
          </a:xfrm>
          <a:prstGeom prst="rect">
            <a:avLst/>
          </a:prstGeom>
          <a:solidFill>
            <a:srgbClr val="002060"/>
          </a:solidFill>
          <a:ln w="9525">
            <a:solidFill>
              <a:schemeClr val="bg1"/>
            </a:solidFill>
            <a:miter lim="800000"/>
            <a:headEnd/>
            <a:tailEnd/>
          </a:ln>
        </p:spPr>
        <p:txBody>
          <a:bodyPr/>
          <a:lstStyle/>
          <a:p>
            <a:pPr algn="ctr">
              <a:lnSpc>
                <a:spcPct val="80000"/>
              </a:lnSpc>
            </a:pPr>
            <a:endParaRPr lang="it-IT" sz="2000" b="1" dirty="0" smtClean="0"/>
          </a:p>
          <a:p>
            <a:pPr algn="ctr">
              <a:lnSpc>
                <a:spcPct val="80000"/>
              </a:lnSpc>
            </a:pPr>
            <a:r>
              <a:rPr lang="it-IT" sz="2000" b="1" dirty="0" smtClean="0">
                <a:latin typeface="Arial Black" pitchFamily="34" charset="0"/>
              </a:rPr>
              <a:t>Spese </a:t>
            </a:r>
            <a:r>
              <a:rPr lang="it-IT" sz="2000" b="1" dirty="0">
                <a:latin typeface="Arial Black" pitchFamily="34" charset="0"/>
              </a:rPr>
              <a:t>per studi e consulenze in </a:t>
            </a:r>
            <a:r>
              <a:rPr lang="it-IT" sz="2000" b="1" dirty="0" smtClean="0">
                <a:latin typeface="Arial Black" pitchFamily="34" charset="0"/>
              </a:rPr>
              <a:t>euro </a:t>
            </a:r>
            <a:r>
              <a:rPr lang="it-IT" sz="2000" b="1" dirty="0">
                <a:latin typeface="Arial Black" pitchFamily="34" charset="0"/>
              </a:rPr>
              <a:t>ogni 100 abitanti</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0238" y="1752335"/>
            <a:ext cx="4305920" cy="5105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6479488" y="6581001"/>
            <a:ext cx="2664512" cy="276999"/>
          </a:xfrm>
          <a:prstGeom prst="rect">
            <a:avLst/>
          </a:prstGeom>
          <a:noFill/>
        </p:spPr>
        <p:txBody>
          <a:bodyPr wrap="none" rtlCol="0">
            <a:spAutoFit/>
          </a:bodyPr>
          <a:lstStyle>
            <a:defPPr>
              <a:defRPr lang="it-IT"/>
            </a:defPPr>
            <a:lvl1pPr algn="r">
              <a:defRPr sz="1200" b="1">
                <a:solidFill>
                  <a:srgbClr val="003399"/>
                </a:solidFill>
              </a:defRPr>
            </a:lvl1pPr>
          </a:lstStyle>
          <a:p>
            <a:r>
              <a:rPr lang="it-IT" dirty="0"/>
              <a:t>Fonte: Il Sole24Ore del 19/09/2012</a:t>
            </a:r>
          </a:p>
        </p:txBody>
      </p:sp>
    </p:spTree>
    <p:extLst>
      <p:ext uri="{BB962C8B-B14F-4D97-AF65-F5344CB8AC3E}">
        <p14:creationId xmlns:p14="http://schemas.microsoft.com/office/powerpoint/2010/main" val="38370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07963"/>
            <a:ext cx="8229600" cy="692150"/>
          </a:xfrm>
        </p:spPr>
        <p:txBody>
          <a:bodyPr/>
          <a:lstStyle/>
          <a:p>
            <a:r>
              <a:rPr lang="it-IT" dirty="0" smtClean="0"/>
              <a:t>LA RIDUZIONE DEL PERSONALE NON DIRIGENZIALE</a:t>
            </a:r>
            <a:endParaRPr lang="it-IT" dirty="0"/>
          </a:p>
        </p:txBody>
      </p:sp>
      <p:sp>
        <p:nvSpPr>
          <p:cNvPr id="6" name="Text Box 1105"/>
          <p:cNvSpPr txBox="1">
            <a:spLocks noChangeArrowheads="1"/>
          </p:cNvSpPr>
          <p:nvPr/>
        </p:nvSpPr>
        <p:spPr bwMode="auto">
          <a:xfrm>
            <a:off x="6495289" y="6551613"/>
            <a:ext cx="2622833" cy="276999"/>
          </a:xfrm>
          <a:prstGeom prst="rect">
            <a:avLst/>
          </a:prstGeom>
          <a:noFill/>
          <a:extLst/>
        </p:spPr>
        <p:txBody>
          <a:bodyPr wrap="none" rtlCol="0">
            <a:spAutoFit/>
          </a:bodyPr>
          <a:lstStyle>
            <a:defPPr>
              <a:defRPr lang="it-IT"/>
            </a:defPPr>
            <a:lvl1pPr algn="r">
              <a:defRPr sz="1200" b="1">
                <a:solidFill>
                  <a:srgbClr val="003399"/>
                </a:solidFill>
              </a:defRPr>
            </a:lvl1pPr>
          </a:lstStyle>
          <a:p>
            <a:r>
              <a:rPr lang="it-IT" dirty="0"/>
              <a:t>                 Fonte: Regione Marche</a:t>
            </a:r>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0303" y="1787627"/>
            <a:ext cx="6828257" cy="425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1"/>
          <p:cNvSpPr>
            <a:spLocks noChangeArrowheads="1"/>
          </p:cNvSpPr>
          <p:nvPr/>
        </p:nvSpPr>
        <p:spPr bwMode="auto">
          <a:xfrm>
            <a:off x="500651" y="1223501"/>
            <a:ext cx="8141110" cy="919931"/>
          </a:xfrm>
          <a:prstGeom prst="rect">
            <a:avLst/>
          </a:prstGeom>
          <a:solidFill>
            <a:srgbClr val="002060"/>
          </a:solidFill>
          <a:ln w="9525">
            <a:solidFill>
              <a:schemeClr val="bg1"/>
            </a:solidFill>
            <a:miter lim="800000"/>
            <a:headEnd/>
            <a:tailEnd/>
          </a:ln>
          <a:extLst/>
        </p:spPr>
        <p:txBody>
          <a:bodyPr/>
          <a:lstStyle/>
          <a:p>
            <a:pPr algn="ctr">
              <a:lnSpc>
                <a:spcPct val="80000"/>
              </a:lnSpc>
            </a:pPr>
            <a:endParaRPr lang="it-IT" sz="2000" b="1" dirty="0" smtClean="0"/>
          </a:p>
          <a:p>
            <a:pPr algn="ctr">
              <a:lnSpc>
                <a:spcPct val="80000"/>
              </a:lnSpc>
            </a:pPr>
            <a:r>
              <a:rPr lang="it-IT" sz="2000" b="1" dirty="0" smtClean="0">
                <a:latin typeface="Arial Black" pitchFamily="34" charset="0"/>
              </a:rPr>
              <a:t>Tagliato il numero del personale regionale</a:t>
            </a:r>
          </a:p>
        </p:txBody>
      </p:sp>
    </p:spTree>
    <p:extLst>
      <p:ext uri="{BB962C8B-B14F-4D97-AF65-F5344CB8AC3E}">
        <p14:creationId xmlns:p14="http://schemas.microsoft.com/office/powerpoint/2010/main" val="243873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324328" y="1189391"/>
            <a:ext cx="6348412" cy="542520"/>
          </a:xfrm>
          <a:prstGeom prst="rect">
            <a:avLst/>
          </a:prstGeom>
          <a:solidFill>
            <a:srgbClr val="002060"/>
          </a:solidFill>
          <a:ln w="9525">
            <a:solidFill>
              <a:schemeClr val="bg1"/>
            </a:solidFill>
            <a:miter lim="800000"/>
            <a:headEnd/>
            <a:tailEnd/>
          </a:ln>
        </p:spPr>
        <p:txBody>
          <a:bodyPr/>
          <a:lstStyle>
            <a:defPPr>
              <a:defRPr lang="it-IT"/>
            </a:defPPr>
            <a:lvl1pPr algn="ctr">
              <a:lnSpc>
                <a:spcPct val="80000"/>
              </a:lnSpc>
              <a:defRPr sz="2000" b="1"/>
            </a:lvl1pPr>
          </a:lstStyle>
          <a:p>
            <a:r>
              <a:rPr lang="it-IT" dirty="0">
                <a:latin typeface="Arial Black" pitchFamily="34" charset="0"/>
              </a:rPr>
              <a:t>Imprese attive per 1.000 abitanti </a:t>
            </a:r>
            <a:endParaRPr lang="it-IT" dirty="0" smtClean="0">
              <a:latin typeface="Arial Black" pitchFamily="34" charset="0"/>
            </a:endParaRPr>
          </a:p>
          <a:p>
            <a:r>
              <a:rPr lang="it-IT" dirty="0" smtClean="0">
                <a:latin typeface="Arial Black" pitchFamily="34" charset="0"/>
              </a:rPr>
              <a:t>(</a:t>
            </a:r>
            <a:r>
              <a:rPr lang="it-IT" dirty="0">
                <a:latin typeface="Arial Black" pitchFamily="34" charset="0"/>
              </a:rPr>
              <a:t>III° Trim. 2012)</a:t>
            </a:r>
          </a:p>
        </p:txBody>
      </p:sp>
      <p:sp>
        <p:nvSpPr>
          <p:cNvPr id="5" name="Text Box 1105"/>
          <p:cNvSpPr txBox="1">
            <a:spLocks noChangeArrowheads="1"/>
          </p:cNvSpPr>
          <p:nvPr/>
        </p:nvSpPr>
        <p:spPr bwMode="auto">
          <a:xfrm>
            <a:off x="4224236" y="6302925"/>
            <a:ext cx="4992915" cy="538609"/>
          </a:xfrm>
          <a:prstGeom prst="rect">
            <a:avLst/>
          </a:prstGeom>
          <a:noFill/>
          <a:ln w="9525">
            <a:noFill/>
            <a:miter lim="800000"/>
            <a:headEnd/>
            <a:tailEnd/>
          </a:ln>
        </p:spPr>
        <p:txBody>
          <a:bodyPr wrap="square">
            <a:spAutoFit/>
          </a:bodyPr>
          <a:lstStyle>
            <a:defPPr>
              <a:defRPr lang="it-IT"/>
            </a:defPPr>
            <a:lvl1pPr algn="l" rtl="0" fontAlgn="base">
              <a:spcBef>
                <a:spcPct val="0"/>
              </a:spcBef>
              <a:spcAft>
                <a:spcPct val="0"/>
              </a:spcAft>
              <a:defRPr kern="1200">
                <a:solidFill>
                  <a:schemeClr val="bg1"/>
                </a:solidFill>
                <a:latin typeface="Arial" pitchFamily="34" charset="0"/>
                <a:ea typeface="+mn-ea"/>
                <a:cs typeface="+mn-cs"/>
              </a:defRPr>
            </a:lvl1pPr>
            <a:lvl2pPr marL="457200" algn="l" rtl="0" fontAlgn="base">
              <a:spcBef>
                <a:spcPct val="0"/>
              </a:spcBef>
              <a:spcAft>
                <a:spcPct val="0"/>
              </a:spcAft>
              <a:defRPr kern="1200">
                <a:solidFill>
                  <a:schemeClr val="bg1"/>
                </a:solidFill>
                <a:latin typeface="Arial" pitchFamily="34" charset="0"/>
                <a:ea typeface="+mn-ea"/>
                <a:cs typeface="+mn-cs"/>
              </a:defRPr>
            </a:lvl2pPr>
            <a:lvl3pPr marL="914400" algn="l" rtl="0" fontAlgn="base">
              <a:spcBef>
                <a:spcPct val="0"/>
              </a:spcBef>
              <a:spcAft>
                <a:spcPct val="0"/>
              </a:spcAft>
              <a:defRPr kern="1200">
                <a:solidFill>
                  <a:schemeClr val="bg1"/>
                </a:solidFill>
                <a:latin typeface="Arial" pitchFamily="34" charset="0"/>
                <a:ea typeface="+mn-ea"/>
                <a:cs typeface="+mn-cs"/>
              </a:defRPr>
            </a:lvl3pPr>
            <a:lvl4pPr marL="1371600" algn="l" rtl="0" fontAlgn="base">
              <a:spcBef>
                <a:spcPct val="0"/>
              </a:spcBef>
              <a:spcAft>
                <a:spcPct val="0"/>
              </a:spcAft>
              <a:defRPr kern="1200">
                <a:solidFill>
                  <a:schemeClr val="bg1"/>
                </a:solidFill>
                <a:latin typeface="Arial" pitchFamily="34" charset="0"/>
                <a:ea typeface="+mn-ea"/>
                <a:cs typeface="+mn-cs"/>
              </a:defRPr>
            </a:lvl4pPr>
            <a:lvl5pPr marL="1828800" algn="l" rtl="0" fontAlgn="base">
              <a:spcBef>
                <a:spcPct val="0"/>
              </a:spcBef>
              <a:spcAft>
                <a:spcPct val="0"/>
              </a:spcAft>
              <a:defRPr kern="1200">
                <a:solidFill>
                  <a:schemeClr val="bg1"/>
                </a:solidFill>
                <a:latin typeface="Arial" pitchFamily="34" charset="0"/>
                <a:ea typeface="+mn-ea"/>
                <a:cs typeface="+mn-cs"/>
              </a:defRPr>
            </a:lvl5pPr>
            <a:lvl6pPr marL="2286000" algn="l" defTabSz="914400" rtl="0" eaLnBrk="1" latinLnBrk="0" hangingPunct="1">
              <a:defRPr kern="1200">
                <a:solidFill>
                  <a:schemeClr val="bg1"/>
                </a:solidFill>
                <a:latin typeface="Arial" pitchFamily="34" charset="0"/>
                <a:ea typeface="+mn-ea"/>
                <a:cs typeface="+mn-cs"/>
              </a:defRPr>
            </a:lvl6pPr>
            <a:lvl7pPr marL="2743200" algn="l" defTabSz="914400" rtl="0" eaLnBrk="1" latinLnBrk="0" hangingPunct="1">
              <a:defRPr kern="1200">
                <a:solidFill>
                  <a:schemeClr val="bg1"/>
                </a:solidFill>
                <a:latin typeface="Arial" pitchFamily="34" charset="0"/>
                <a:ea typeface="+mn-ea"/>
                <a:cs typeface="+mn-cs"/>
              </a:defRPr>
            </a:lvl7pPr>
            <a:lvl8pPr marL="3200400" algn="l" defTabSz="914400" rtl="0" eaLnBrk="1" latinLnBrk="0" hangingPunct="1">
              <a:defRPr kern="1200">
                <a:solidFill>
                  <a:schemeClr val="bg1"/>
                </a:solidFill>
                <a:latin typeface="Arial" pitchFamily="34" charset="0"/>
                <a:ea typeface="+mn-ea"/>
                <a:cs typeface="+mn-cs"/>
              </a:defRPr>
            </a:lvl8pPr>
            <a:lvl9pPr marL="3657600" algn="l" defTabSz="914400" rtl="0" eaLnBrk="1" latinLnBrk="0" hangingPunct="1">
              <a:defRPr kern="1200">
                <a:solidFill>
                  <a:schemeClr val="bg1"/>
                </a:solidFill>
                <a:latin typeface="Arial" pitchFamily="34" charset="0"/>
                <a:ea typeface="+mn-ea"/>
                <a:cs typeface="+mn-cs"/>
              </a:defRPr>
            </a:lvl9pPr>
          </a:lstStyle>
          <a:p>
            <a:pPr algn="r">
              <a:spcBef>
                <a:spcPct val="50000"/>
              </a:spcBef>
            </a:pPr>
            <a:r>
              <a:rPr lang="it-IT" sz="1400" b="1" dirty="0">
                <a:solidFill>
                  <a:srgbClr val="1F4081"/>
                </a:solidFill>
                <a:latin typeface="Arial Narrow" pitchFamily="34" charset="0"/>
              </a:rPr>
              <a:t>                 Fonte:  </a:t>
            </a:r>
            <a:r>
              <a:rPr lang="it-IT" sz="1400" b="1" dirty="0" err="1" smtClean="0">
                <a:solidFill>
                  <a:srgbClr val="1F4081"/>
                </a:solidFill>
                <a:latin typeface="Arial Narrow" pitchFamily="34" charset="0"/>
              </a:rPr>
              <a:t>Infocamere</a:t>
            </a:r>
            <a:r>
              <a:rPr lang="it-IT" sz="1400" b="1" dirty="0" smtClean="0">
                <a:solidFill>
                  <a:srgbClr val="1F4081"/>
                </a:solidFill>
                <a:latin typeface="Arial Narrow" pitchFamily="34" charset="0"/>
              </a:rPr>
              <a:t> - Istat</a:t>
            </a:r>
          </a:p>
          <a:p>
            <a:pPr algn="r">
              <a:spcBef>
                <a:spcPct val="50000"/>
              </a:spcBef>
            </a:pPr>
            <a:r>
              <a:rPr lang="it-IT" sz="1000" b="1" dirty="0" smtClean="0">
                <a:solidFill>
                  <a:srgbClr val="1F4081"/>
                </a:solidFill>
                <a:latin typeface="Arial Narrow" pitchFamily="34" charset="0"/>
              </a:rPr>
              <a:t> </a:t>
            </a:r>
            <a:endParaRPr lang="it-IT" sz="1000" b="1" dirty="0">
              <a:solidFill>
                <a:srgbClr val="1F4081"/>
              </a:solidFill>
            </a:endParaRPr>
          </a:p>
        </p:txBody>
      </p:sp>
      <p:sp>
        <p:nvSpPr>
          <p:cNvPr id="8" name="Titolo 1"/>
          <p:cNvSpPr>
            <a:spLocks noGrp="1"/>
          </p:cNvSpPr>
          <p:nvPr/>
        </p:nvSpPr>
        <p:spPr bwMode="auto">
          <a:xfrm>
            <a:off x="0" y="193076"/>
            <a:ext cx="8229600"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rgbClr val="FFFF00"/>
                </a:solidFill>
                <a:latin typeface="Arial Black" pitchFamily="34" charset="0"/>
                <a:ea typeface="+mj-ea"/>
                <a:cs typeface="+mj-cs"/>
              </a:defRPr>
            </a:lvl1pPr>
            <a:lvl2pPr algn="l" rtl="0" eaLnBrk="0" fontAlgn="base" hangingPunct="0">
              <a:spcBef>
                <a:spcPct val="0"/>
              </a:spcBef>
              <a:spcAft>
                <a:spcPct val="0"/>
              </a:spcAft>
              <a:defRPr sz="3200">
                <a:solidFill>
                  <a:srgbClr val="FFFF00"/>
                </a:solidFill>
                <a:latin typeface="Arial Black" pitchFamily="34" charset="0"/>
              </a:defRPr>
            </a:lvl2pPr>
            <a:lvl3pPr algn="l" rtl="0" eaLnBrk="0" fontAlgn="base" hangingPunct="0">
              <a:spcBef>
                <a:spcPct val="0"/>
              </a:spcBef>
              <a:spcAft>
                <a:spcPct val="0"/>
              </a:spcAft>
              <a:defRPr sz="3200">
                <a:solidFill>
                  <a:srgbClr val="FFFF00"/>
                </a:solidFill>
                <a:latin typeface="Arial Black" pitchFamily="34" charset="0"/>
              </a:defRPr>
            </a:lvl3pPr>
            <a:lvl4pPr algn="l" rtl="0" eaLnBrk="0" fontAlgn="base" hangingPunct="0">
              <a:spcBef>
                <a:spcPct val="0"/>
              </a:spcBef>
              <a:spcAft>
                <a:spcPct val="0"/>
              </a:spcAft>
              <a:defRPr sz="3200">
                <a:solidFill>
                  <a:srgbClr val="FFFF00"/>
                </a:solidFill>
                <a:latin typeface="Arial Black" pitchFamily="34" charset="0"/>
              </a:defRPr>
            </a:lvl4pPr>
            <a:lvl5pPr algn="l" rtl="0" eaLnBrk="0" fontAlgn="base" hangingPunct="0">
              <a:spcBef>
                <a:spcPct val="0"/>
              </a:spcBef>
              <a:spcAft>
                <a:spcPct val="0"/>
              </a:spcAft>
              <a:defRPr sz="3200">
                <a:solidFill>
                  <a:srgbClr val="FFFF00"/>
                </a:solidFill>
                <a:latin typeface="Arial Black" pitchFamily="34"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it-IT" dirty="0" smtClean="0"/>
              <a:t>RESISTENZA MARCHE:</a:t>
            </a:r>
            <a:br>
              <a:rPr lang="it-IT" dirty="0" smtClean="0"/>
            </a:br>
            <a:r>
              <a:rPr lang="it-IT" dirty="0" smtClean="0"/>
              <a:t>IMPRENDITORIALITA’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8539" y="1557928"/>
            <a:ext cx="4685436" cy="517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664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0"/>
            <a:ext cx="8229600" cy="1269547"/>
          </a:xfrm>
        </p:spPr>
        <p:txBody>
          <a:bodyPr>
            <a:noAutofit/>
          </a:bodyPr>
          <a:lstStyle/>
          <a:p>
            <a:pPr algn="l"/>
            <a:r>
              <a:rPr lang="it-IT" dirty="0" smtClean="0"/>
              <a:t/>
            </a:r>
            <a:br>
              <a:rPr lang="it-IT" dirty="0" smtClean="0"/>
            </a:br>
            <a:r>
              <a:rPr lang="it-IT" dirty="0" smtClean="0"/>
              <a:t>REPORT 2008-2012 DI ALCUNE </a:t>
            </a:r>
            <a:br>
              <a:rPr lang="it-IT" dirty="0" smtClean="0"/>
            </a:br>
            <a:r>
              <a:rPr lang="it-IT" dirty="0" smtClean="0"/>
              <a:t>MISURE REGIONALI ANTI-CRISI</a:t>
            </a:r>
            <a:br>
              <a:rPr lang="it-IT" dirty="0" smtClean="0"/>
            </a:br>
            <a:endParaRPr lang="it-IT" dirty="0" smtClean="0"/>
          </a:p>
        </p:txBody>
      </p:sp>
      <p:sp>
        <p:nvSpPr>
          <p:cNvPr id="5" name="Rectangle 9"/>
          <p:cNvSpPr>
            <a:spLocks noChangeArrowheads="1"/>
          </p:cNvSpPr>
          <p:nvPr/>
        </p:nvSpPr>
        <p:spPr bwMode="auto">
          <a:xfrm>
            <a:off x="334295" y="1573421"/>
            <a:ext cx="8445910" cy="4797876"/>
          </a:xfrm>
          <a:prstGeom prst="rect">
            <a:avLst/>
          </a:prstGeom>
          <a:solidFill>
            <a:srgbClr val="002060"/>
          </a:solidFill>
          <a:ln w="9525">
            <a:solidFill>
              <a:schemeClr val="bg1"/>
            </a:solidFill>
            <a:miter lim="800000"/>
            <a:headEnd/>
            <a:tailEnd/>
          </a:ln>
        </p:spPr>
        <p:txBody>
          <a:bodyPr/>
          <a:lstStyle/>
          <a:p>
            <a:pPr>
              <a:buClr>
                <a:srgbClr val="003399"/>
              </a:buClr>
              <a:buSzPct val="100000"/>
            </a:pPr>
            <a:endParaRPr lang="it-IT" sz="2000" b="1" dirty="0">
              <a:latin typeface="Arial Black" pitchFamily="34" charset="0"/>
            </a:endParaRPr>
          </a:p>
          <a:p>
            <a:pPr marL="342900" indent="-342900" algn="ctr">
              <a:buClr>
                <a:schemeClr val="bg1"/>
              </a:buClr>
              <a:buSzPct val="100000"/>
            </a:pPr>
            <a:r>
              <a:rPr lang="it-IT" sz="2000" b="1" dirty="0" smtClean="0">
                <a:latin typeface="Arial Black" pitchFamily="34" charset="0"/>
              </a:rPr>
              <a:t>	Fondo </a:t>
            </a:r>
            <a:r>
              <a:rPr lang="it-IT" sz="2000" b="1" dirty="0">
                <a:latin typeface="Arial Black" pitchFamily="34" charset="0"/>
              </a:rPr>
              <a:t>di garanzia per la liquidità e l’accesso al credito </a:t>
            </a:r>
            <a:r>
              <a:rPr lang="it-IT" sz="2000" b="1" dirty="0" smtClean="0">
                <a:latin typeface="Arial Black" pitchFamily="34" charset="0"/>
              </a:rPr>
              <a:t>delle </a:t>
            </a:r>
            <a:r>
              <a:rPr lang="it-IT" sz="2000" b="1" dirty="0">
                <a:latin typeface="Arial Black" pitchFamily="34" charset="0"/>
              </a:rPr>
              <a:t>PMI</a:t>
            </a:r>
            <a:r>
              <a:rPr lang="it-IT" sz="2000" b="1">
                <a:latin typeface="Arial Black" pitchFamily="34" charset="0"/>
              </a:rPr>
              <a:t>: </a:t>
            </a:r>
            <a:r>
              <a:rPr lang="it-IT" sz="2000" b="1" smtClean="0">
                <a:latin typeface="Arial Black" pitchFamily="34" charset="0"/>
              </a:rPr>
              <a:t>16.351 </a:t>
            </a:r>
            <a:r>
              <a:rPr lang="it-IT" sz="2000" b="1" dirty="0">
                <a:latin typeface="Arial Black" pitchFamily="34" charset="0"/>
              </a:rPr>
              <a:t>PMI coinvolte</a:t>
            </a:r>
            <a:r>
              <a:rPr lang="it-IT" sz="2000" b="1">
                <a:latin typeface="Arial Black" pitchFamily="34" charset="0"/>
              </a:rPr>
              <a:t>, </a:t>
            </a:r>
            <a:r>
              <a:rPr lang="it-IT" sz="2000" b="1" smtClean="0">
                <a:latin typeface="Arial Black" pitchFamily="34" charset="0"/>
              </a:rPr>
              <a:t>708 </a:t>
            </a:r>
            <a:r>
              <a:rPr lang="it-IT" sz="2000" b="1" dirty="0">
                <a:latin typeface="Arial Black" pitchFamily="34" charset="0"/>
              </a:rPr>
              <a:t>milioni euro di finanziamenti garantiti (importo medio 43.000 euro</a:t>
            </a:r>
            <a:r>
              <a:rPr lang="it-IT" sz="2000" b="1" dirty="0" smtClean="0">
                <a:latin typeface="Arial Black" pitchFamily="34" charset="0"/>
              </a:rPr>
              <a:t>)</a:t>
            </a:r>
            <a:endParaRPr lang="it-IT" sz="2000" b="1" dirty="0">
              <a:latin typeface="Arial Black" pitchFamily="34" charset="0"/>
            </a:endParaRPr>
          </a:p>
          <a:p>
            <a:pPr marL="342900" indent="-342900" algn="ctr">
              <a:buClr>
                <a:schemeClr val="bg1"/>
              </a:buClr>
              <a:buSzPct val="100000"/>
              <a:buFont typeface="Arial" pitchFamily="34" charset="0"/>
              <a:buChar char="•"/>
            </a:pPr>
            <a:endParaRPr lang="it-IT" sz="2000" b="1" dirty="0">
              <a:latin typeface="Arial Black" pitchFamily="34" charset="0"/>
            </a:endParaRPr>
          </a:p>
          <a:p>
            <a:pPr marL="342900" indent="-342900" algn="ctr">
              <a:buClr>
                <a:schemeClr val="bg1"/>
              </a:buClr>
              <a:buSzPct val="100000"/>
            </a:pPr>
            <a:r>
              <a:rPr lang="it-IT" sz="2000" b="1" dirty="0" smtClean="0">
                <a:latin typeface="Arial Black" pitchFamily="34" charset="0"/>
              </a:rPr>
              <a:t>	Progetti </a:t>
            </a:r>
            <a:r>
              <a:rPr lang="it-IT" sz="2000" b="1" dirty="0">
                <a:latin typeface="Arial Black" pitchFamily="34" charset="0"/>
              </a:rPr>
              <a:t>di ricerca, sviluppo, innovazione e trasferimento tecnologico per PMI: 551 milioni euro di investimenti </a:t>
            </a:r>
            <a:r>
              <a:rPr lang="it-IT" sz="2000" b="1" dirty="0" smtClean="0">
                <a:latin typeface="Arial Black" pitchFamily="34" charset="0"/>
              </a:rPr>
              <a:t>attivati</a:t>
            </a:r>
            <a:r>
              <a:rPr lang="it-IT" sz="2000" b="1" dirty="0">
                <a:latin typeface="Arial Black" pitchFamily="34" charset="0"/>
              </a:rPr>
              <a:t>, incentivi di 144 milioni, 1.654 progetti agevolati, 1.793 imprese coinvolte</a:t>
            </a:r>
          </a:p>
          <a:p>
            <a:pPr marL="342900" indent="-342900" algn="ctr">
              <a:buClr>
                <a:schemeClr val="bg1"/>
              </a:buClr>
              <a:buSzPct val="100000"/>
              <a:buFont typeface="Arial" pitchFamily="34" charset="0"/>
              <a:buChar char="•"/>
            </a:pPr>
            <a:endParaRPr lang="it-IT" sz="2000" b="1" dirty="0">
              <a:latin typeface="Arial Black" pitchFamily="34" charset="0"/>
            </a:endParaRPr>
          </a:p>
          <a:p>
            <a:pPr marL="342900" indent="-342900" algn="ctr">
              <a:buClr>
                <a:schemeClr val="bg1"/>
              </a:buClr>
              <a:buSzPct val="100000"/>
            </a:pPr>
            <a:r>
              <a:rPr lang="it-IT" sz="2000" b="1" dirty="0" smtClean="0">
                <a:latin typeface="Arial Black" pitchFamily="34" charset="0"/>
              </a:rPr>
              <a:t>	Patto </a:t>
            </a:r>
            <a:r>
              <a:rPr lang="it-IT" sz="2000" b="1" dirty="0">
                <a:latin typeface="Arial Black" pitchFamily="34" charset="0"/>
              </a:rPr>
              <a:t>di stabilità verticale 2012: 82 milioni euro per i pagamenti degli Enti locali alle </a:t>
            </a:r>
            <a:r>
              <a:rPr lang="it-IT" sz="2000" b="1" dirty="0" smtClean="0">
                <a:latin typeface="Arial Black" pitchFamily="34" charset="0"/>
              </a:rPr>
              <a:t>imprese</a:t>
            </a:r>
            <a:endParaRPr lang="it-IT" sz="2000" b="1" dirty="0">
              <a:latin typeface="Arial Black" pitchFamily="34" charset="0"/>
            </a:endParaRPr>
          </a:p>
          <a:p>
            <a:pPr marL="342900" indent="-342900" algn="ctr">
              <a:buClr>
                <a:schemeClr val="bg1"/>
              </a:buClr>
              <a:buSzPct val="100000"/>
              <a:buFont typeface="Arial" pitchFamily="34" charset="0"/>
              <a:buChar char="•"/>
            </a:pPr>
            <a:endParaRPr lang="it-IT" sz="2000" b="1" dirty="0">
              <a:latin typeface="Arial Black" pitchFamily="34" charset="0"/>
            </a:endParaRPr>
          </a:p>
          <a:p>
            <a:pPr marL="342900" indent="-342900" algn="ctr">
              <a:buClr>
                <a:schemeClr val="bg1"/>
              </a:buClr>
              <a:buSzPct val="100000"/>
            </a:pPr>
            <a:r>
              <a:rPr lang="it-IT" sz="2000" b="1" dirty="0" smtClean="0">
                <a:latin typeface="Arial Black" pitchFamily="34" charset="0"/>
              </a:rPr>
              <a:t>	Fondo </a:t>
            </a:r>
            <a:r>
              <a:rPr lang="it-IT" sz="2000" b="1" dirty="0">
                <a:latin typeface="Arial Black" pitchFamily="34" charset="0"/>
              </a:rPr>
              <a:t>BEI per sviluppo PMI: 100 milioni </a:t>
            </a:r>
            <a:r>
              <a:rPr lang="it-IT" sz="2000" b="1" dirty="0" smtClean="0">
                <a:latin typeface="Arial Black" pitchFamily="34" charset="0"/>
              </a:rPr>
              <a:t>euro</a:t>
            </a:r>
            <a:endParaRPr lang="it-IT" sz="2000" b="1" dirty="0">
              <a:latin typeface="Arial Black" pitchFamily="34" charset="0"/>
            </a:endParaRPr>
          </a:p>
          <a:p>
            <a:pPr marL="342900" indent="-342900">
              <a:buClr>
                <a:schemeClr val="bg1"/>
              </a:buClr>
              <a:buSzPct val="100000"/>
              <a:buFont typeface="Arial" pitchFamily="34" charset="0"/>
              <a:buChar char="•"/>
            </a:pPr>
            <a:endParaRPr lang="it-IT" sz="2000" b="1" dirty="0">
              <a:latin typeface="Arial Black" pitchFamily="34" charset="0"/>
            </a:endParaRPr>
          </a:p>
        </p:txBody>
      </p:sp>
      <p:sp>
        <p:nvSpPr>
          <p:cNvPr id="6" name="Rettangolo 5"/>
          <p:cNvSpPr/>
          <p:nvPr/>
        </p:nvSpPr>
        <p:spPr>
          <a:xfrm>
            <a:off x="0" y="1176231"/>
            <a:ext cx="9144000" cy="1046440"/>
          </a:xfrm>
          <a:prstGeom prst="rect">
            <a:avLst/>
          </a:prstGeom>
        </p:spPr>
        <p:txBody>
          <a:bodyPr wrap="square">
            <a:spAutoFit/>
          </a:bodyPr>
          <a:lstStyle/>
          <a:p>
            <a:pPr marL="342900" indent="-342900"/>
            <a:endParaRPr lang="it-IT" sz="2000" b="1" dirty="0" smtClean="0">
              <a:solidFill>
                <a:srgbClr val="003399"/>
              </a:solidFill>
              <a:latin typeface="Arial Narrow" pitchFamily="34" charset="0"/>
            </a:endParaRPr>
          </a:p>
          <a:p>
            <a:pPr marL="342900" indent="-342900"/>
            <a:endParaRPr lang="it-IT" sz="2000" b="1" dirty="0" smtClean="0">
              <a:solidFill>
                <a:srgbClr val="003399"/>
              </a:solidFill>
              <a:latin typeface="Arial Black" pitchFamily="34" charset="0"/>
            </a:endParaRPr>
          </a:p>
          <a:p>
            <a:pPr marL="342900" indent="-342900">
              <a:buFont typeface="Arial" pitchFamily="34" charset="0"/>
              <a:buChar char="•"/>
            </a:pPr>
            <a:endParaRPr lang="it-IT" sz="2200" b="1" dirty="0" smtClean="0">
              <a:solidFill>
                <a:srgbClr val="003399"/>
              </a:solidFill>
              <a:latin typeface="Arial Black" pitchFamily="34" charset="0"/>
            </a:endParaRPr>
          </a:p>
        </p:txBody>
      </p:sp>
    </p:spTree>
    <p:extLst>
      <p:ext uri="{BB962C8B-B14F-4D97-AF65-F5344CB8AC3E}">
        <p14:creationId xmlns:p14="http://schemas.microsoft.com/office/powerpoint/2010/main" val="3116662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7283" y="200705"/>
            <a:ext cx="8229600" cy="692150"/>
          </a:xfrm>
        </p:spPr>
        <p:txBody>
          <a:bodyPr/>
          <a:lstStyle/>
          <a:p>
            <a:r>
              <a:rPr lang="it-IT" dirty="0" smtClean="0"/>
              <a:t>RESISTENZA MARCHE:</a:t>
            </a:r>
            <a:r>
              <a:rPr lang="it-IT" smtClean="0"/>
              <a:t/>
            </a:r>
            <a:br>
              <a:rPr lang="it-IT" smtClean="0"/>
            </a:br>
            <a:r>
              <a:rPr lang="it-IT" smtClean="0"/>
              <a:t>PIL</a:t>
            </a:r>
            <a:endParaRPr lang="it-IT" dirty="0"/>
          </a:p>
        </p:txBody>
      </p:sp>
      <p:sp>
        <p:nvSpPr>
          <p:cNvPr id="4" name="CasellaDiTesto 3"/>
          <p:cNvSpPr txBox="1"/>
          <p:nvPr/>
        </p:nvSpPr>
        <p:spPr>
          <a:xfrm>
            <a:off x="875488" y="1354537"/>
            <a:ext cx="7745175" cy="400110"/>
          </a:xfrm>
          <a:prstGeom prst="rect">
            <a:avLst/>
          </a:prstGeom>
          <a:solidFill>
            <a:srgbClr val="002060"/>
          </a:solidFill>
          <a:ln>
            <a:solidFill>
              <a:srgbClr val="003300"/>
            </a:solidFill>
          </a:ln>
        </p:spPr>
        <p:txBody>
          <a:bodyPr wrap="square" rtlCol="0">
            <a:spAutoFit/>
          </a:bodyPr>
          <a:lstStyle/>
          <a:p>
            <a:pPr algn="ctr"/>
            <a:r>
              <a:rPr lang="it-IT" sz="2000" b="1" dirty="0" smtClean="0">
                <a:latin typeface="Arial Black" pitchFamily="34" charset="0"/>
              </a:rPr>
              <a:t>PIL a valori correnti (valori in milioni di euro)</a:t>
            </a:r>
            <a:endParaRPr lang="it-IT" sz="2000" b="1" dirty="0">
              <a:latin typeface="Arial Black" pitchFamily="34" charset="0"/>
            </a:endParaRPr>
          </a:p>
        </p:txBody>
      </p:sp>
      <p:sp>
        <p:nvSpPr>
          <p:cNvPr id="5" name="Text Box 1105"/>
          <p:cNvSpPr txBox="1">
            <a:spLocks noChangeArrowheads="1"/>
          </p:cNvSpPr>
          <p:nvPr/>
        </p:nvSpPr>
        <p:spPr bwMode="auto">
          <a:xfrm>
            <a:off x="5262113" y="6519863"/>
            <a:ext cx="3881888" cy="338554"/>
          </a:xfrm>
          <a:prstGeom prst="rect">
            <a:avLst/>
          </a:prstGeom>
          <a:noFill/>
          <a:ln w="9525">
            <a:noFill/>
            <a:miter lim="800000"/>
            <a:headEnd/>
            <a:tailEnd/>
          </a:ln>
        </p:spPr>
        <p:txBody>
          <a:bodyPr wrap="square">
            <a:spAutoFit/>
          </a:bodyPr>
          <a:lstStyle/>
          <a:p>
            <a:pPr algn="r">
              <a:spcBef>
                <a:spcPct val="50000"/>
              </a:spcBef>
            </a:pPr>
            <a:r>
              <a:rPr lang="it-IT" sz="1600" b="1" dirty="0">
                <a:solidFill>
                  <a:srgbClr val="1F4081"/>
                </a:solidFill>
                <a:latin typeface="Arial Narrow" pitchFamily="34" charset="0"/>
              </a:rPr>
              <a:t>                 Fonte:  </a:t>
            </a:r>
            <a:r>
              <a:rPr lang="it-IT" sz="1600" b="1" dirty="0" smtClean="0">
                <a:solidFill>
                  <a:srgbClr val="1F4081"/>
                </a:solidFill>
                <a:latin typeface="Arial Narrow" pitchFamily="34" charset="0"/>
              </a:rPr>
              <a:t>ISTAT</a:t>
            </a:r>
            <a:endParaRPr lang="it-IT" b="1" dirty="0">
              <a:solidFill>
                <a:srgbClr val="1F408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657" y="2452237"/>
            <a:ext cx="7835007" cy="413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11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7283" y="200705"/>
            <a:ext cx="8229600" cy="692150"/>
          </a:xfrm>
        </p:spPr>
        <p:txBody>
          <a:bodyPr/>
          <a:lstStyle/>
          <a:p>
            <a:r>
              <a:rPr lang="it-IT" dirty="0" smtClean="0"/>
              <a:t>RESISTENZA MARCHE:</a:t>
            </a:r>
            <a:br>
              <a:rPr lang="it-IT" dirty="0" smtClean="0"/>
            </a:br>
            <a:r>
              <a:rPr lang="it-IT" dirty="0" smtClean="0"/>
              <a:t>PIL PRO-CAPITE</a:t>
            </a:r>
            <a:endParaRPr lang="it-IT" dirty="0"/>
          </a:p>
        </p:txBody>
      </p:sp>
      <p:sp>
        <p:nvSpPr>
          <p:cNvPr id="4" name="CasellaDiTesto 3"/>
          <p:cNvSpPr txBox="1"/>
          <p:nvPr/>
        </p:nvSpPr>
        <p:spPr>
          <a:xfrm>
            <a:off x="1349829" y="1354537"/>
            <a:ext cx="6821714" cy="400110"/>
          </a:xfrm>
          <a:prstGeom prst="rect">
            <a:avLst/>
          </a:prstGeom>
          <a:solidFill>
            <a:srgbClr val="002060"/>
          </a:solidFill>
          <a:ln>
            <a:solidFill>
              <a:srgbClr val="003300"/>
            </a:solidFill>
          </a:ln>
        </p:spPr>
        <p:txBody>
          <a:bodyPr wrap="square" rtlCol="0">
            <a:spAutoFit/>
          </a:bodyPr>
          <a:lstStyle/>
          <a:p>
            <a:pPr algn="ctr"/>
            <a:r>
              <a:rPr lang="it-IT" sz="2000" b="1" dirty="0" smtClean="0">
                <a:latin typeface="Arial Black" pitchFamily="34" charset="0"/>
              </a:rPr>
              <a:t>PIL pro-capite Marche (valori in euro) </a:t>
            </a:r>
            <a:endParaRPr lang="it-IT" sz="2000" b="1" dirty="0">
              <a:latin typeface="Arial Black" pitchFamily="34" charset="0"/>
            </a:endParaRPr>
          </a:p>
        </p:txBody>
      </p:sp>
      <p:sp>
        <p:nvSpPr>
          <p:cNvPr id="5" name="Text Box 1105"/>
          <p:cNvSpPr txBox="1">
            <a:spLocks noChangeArrowheads="1"/>
          </p:cNvSpPr>
          <p:nvPr/>
        </p:nvSpPr>
        <p:spPr bwMode="auto">
          <a:xfrm>
            <a:off x="5262113" y="6519863"/>
            <a:ext cx="3881888" cy="338554"/>
          </a:xfrm>
          <a:prstGeom prst="rect">
            <a:avLst/>
          </a:prstGeom>
          <a:noFill/>
          <a:ln w="9525">
            <a:noFill/>
            <a:miter lim="800000"/>
            <a:headEnd/>
            <a:tailEnd/>
          </a:ln>
        </p:spPr>
        <p:txBody>
          <a:bodyPr wrap="square">
            <a:spAutoFit/>
          </a:bodyPr>
          <a:lstStyle/>
          <a:p>
            <a:pPr algn="r">
              <a:spcBef>
                <a:spcPct val="50000"/>
              </a:spcBef>
            </a:pPr>
            <a:r>
              <a:rPr lang="it-IT" sz="1600" b="1" dirty="0">
                <a:solidFill>
                  <a:srgbClr val="1F4081"/>
                </a:solidFill>
                <a:latin typeface="Arial Narrow" pitchFamily="34" charset="0"/>
              </a:rPr>
              <a:t>                 Fonte:  </a:t>
            </a:r>
            <a:r>
              <a:rPr lang="it-IT" sz="1600" b="1" dirty="0" smtClean="0">
                <a:solidFill>
                  <a:srgbClr val="1F4081"/>
                </a:solidFill>
                <a:latin typeface="Arial Narrow" pitchFamily="34" charset="0"/>
              </a:rPr>
              <a:t>ISTAT</a:t>
            </a:r>
            <a:endParaRPr lang="it-IT" b="1" dirty="0">
              <a:solidFill>
                <a:srgbClr val="1F4081"/>
              </a:solidFil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730" y="2709982"/>
            <a:ext cx="7020470" cy="372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14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 y="1036741"/>
            <a:ext cx="9143997" cy="3170099"/>
          </a:xfrm>
          <a:prstGeom prst="rect">
            <a:avLst/>
          </a:prstGeom>
          <a:solidFill>
            <a:srgbClr val="002060"/>
          </a:solidFill>
        </p:spPr>
        <p:txBody>
          <a:bodyPr wrap="square" rtlCol="0">
            <a:spAutoFit/>
          </a:bodyPr>
          <a:lstStyle/>
          <a:p>
            <a:pPr algn="ctr"/>
            <a:endParaRPr lang="it-IT" sz="2000" dirty="0">
              <a:latin typeface="Arial Black" pitchFamily="34" charset="0"/>
              <a:ea typeface="Verdana" pitchFamily="34" charset="0"/>
              <a:cs typeface="Verdana" pitchFamily="34" charset="0"/>
            </a:endParaRPr>
          </a:p>
          <a:p>
            <a:pPr algn="ctr"/>
            <a:r>
              <a:rPr lang="it-IT" sz="2000" dirty="0" smtClean="0">
                <a:latin typeface="Arial Black" pitchFamily="34" charset="0"/>
                <a:ea typeface="Verdana" pitchFamily="34" charset="0"/>
                <a:cs typeface="Verdana" pitchFamily="34" charset="0"/>
              </a:rPr>
              <a:t>Firmati con le Organizzazioni Sindacali </a:t>
            </a:r>
          </a:p>
          <a:p>
            <a:pPr algn="ctr"/>
            <a:r>
              <a:rPr lang="it-IT" sz="2000" dirty="0" smtClean="0">
                <a:latin typeface="Arial Black" pitchFamily="34" charset="0"/>
                <a:ea typeface="Verdana" pitchFamily="34" charset="0"/>
                <a:cs typeface="Verdana" pitchFamily="34" charset="0"/>
              </a:rPr>
              <a:t>e le Categorie produttive </a:t>
            </a:r>
          </a:p>
          <a:p>
            <a:pPr algn="ctr"/>
            <a:r>
              <a:rPr lang="it-IT" sz="2000" dirty="0" smtClean="0">
                <a:latin typeface="Arial Black" pitchFamily="34" charset="0"/>
                <a:ea typeface="Verdana" pitchFamily="34" charset="0"/>
                <a:cs typeface="Verdana" pitchFamily="34" charset="0"/>
              </a:rPr>
              <a:t>intese sul Bilancio regionale 2013,</a:t>
            </a:r>
          </a:p>
          <a:p>
            <a:pPr algn="ctr"/>
            <a:r>
              <a:rPr lang="it-IT" sz="2000" dirty="0" smtClean="0">
                <a:latin typeface="Arial Black" pitchFamily="34" charset="0"/>
                <a:ea typeface="Verdana" pitchFamily="34" charset="0"/>
                <a:cs typeface="Verdana" pitchFamily="34" charset="0"/>
              </a:rPr>
              <a:t>con la condivisione degli interventi programmati </a:t>
            </a:r>
          </a:p>
          <a:p>
            <a:pPr algn="ctr"/>
            <a:r>
              <a:rPr lang="it-IT" sz="2000" dirty="0" smtClean="0">
                <a:latin typeface="Arial Black" pitchFamily="34" charset="0"/>
                <a:ea typeface="Verdana" pitchFamily="34" charset="0"/>
                <a:cs typeface="Verdana" pitchFamily="34" charset="0"/>
              </a:rPr>
              <a:t>per la difesa dei lavoratori e delle piccole imprese </a:t>
            </a:r>
          </a:p>
          <a:p>
            <a:pPr algn="ctr"/>
            <a:r>
              <a:rPr lang="it-IT" sz="2000" dirty="0" smtClean="0">
                <a:latin typeface="Arial Black" pitchFamily="34" charset="0"/>
                <a:ea typeface="Verdana" pitchFamily="34" charset="0"/>
                <a:cs typeface="Verdana" pitchFamily="34" charset="0"/>
              </a:rPr>
              <a:t>e per il rilancio dello sviluppo  </a:t>
            </a:r>
          </a:p>
          <a:p>
            <a:pPr algn="ctr"/>
            <a:endParaRPr lang="it-IT" sz="2000" dirty="0">
              <a:latin typeface="Arial Black" pitchFamily="34" charset="0"/>
              <a:ea typeface="Verdana" pitchFamily="34" charset="0"/>
              <a:cs typeface="Verdana" pitchFamily="34" charset="0"/>
            </a:endParaRPr>
          </a:p>
          <a:p>
            <a:pPr algn="ctr"/>
            <a:endParaRPr lang="it-IT" sz="2000" dirty="0" smtClean="0">
              <a:latin typeface="Arial Black" pitchFamily="34" charset="0"/>
              <a:ea typeface="Verdana" pitchFamily="34" charset="0"/>
              <a:cs typeface="Verdana" pitchFamily="34" charset="0"/>
            </a:endParaRPr>
          </a:p>
          <a:p>
            <a:pPr algn="ctr"/>
            <a:endParaRPr lang="it-IT" sz="2000" dirty="0" smtClean="0">
              <a:latin typeface="Arial Black" pitchFamily="34" charset="0"/>
              <a:ea typeface="Verdana" pitchFamily="34" charset="0"/>
              <a:cs typeface="Verdana" pitchFamily="34" charset="0"/>
            </a:endParaRPr>
          </a:p>
        </p:txBody>
      </p:sp>
      <p:sp>
        <p:nvSpPr>
          <p:cNvPr id="5" name="CasellaDiTesto 4"/>
          <p:cNvSpPr txBox="1"/>
          <p:nvPr/>
        </p:nvSpPr>
        <p:spPr>
          <a:xfrm>
            <a:off x="0" y="1"/>
            <a:ext cx="7620000" cy="1077218"/>
          </a:xfrm>
          <a:prstGeom prst="rect">
            <a:avLst/>
          </a:prstGeom>
          <a:noFill/>
        </p:spPr>
        <p:txBody>
          <a:bodyPr wrap="square" rtlCol="0">
            <a:spAutoFit/>
          </a:bodyPr>
          <a:lstStyle/>
          <a:p>
            <a:r>
              <a:rPr lang="it-IT" sz="3200" b="1" dirty="0" smtClean="0">
                <a:solidFill>
                  <a:srgbClr val="FFFF00"/>
                </a:solidFill>
                <a:latin typeface="Arial Black" pitchFamily="34" charset="0"/>
                <a:ea typeface="Verdana" pitchFamily="34" charset="0"/>
                <a:cs typeface="Verdana" pitchFamily="34" charset="0"/>
              </a:rPr>
              <a:t>INTESE PER IL LAVORO</a:t>
            </a:r>
          </a:p>
          <a:p>
            <a:r>
              <a:rPr lang="it-IT" sz="3200" b="1" dirty="0" smtClean="0">
                <a:solidFill>
                  <a:srgbClr val="FFFF00"/>
                </a:solidFill>
                <a:latin typeface="Arial Black" pitchFamily="34" charset="0"/>
                <a:ea typeface="Verdana" pitchFamily="34" charset="0"/>
                <a:cs typeface="Verdana" pitchFamily="34" charset="0"/>
              </a:rPr>
              <a:t>E L’IMPRESA   </a:t>
            </a:r>
          </a:p>
        </p:txBody>
      </p:sp>
      <p:pic>
        <p:nvPicPr>
          <p:cNvPr id="3075" name="Picture 3" descr="D:\DOCUMENTI 2012\BILANCIO\Bilancio 2013\Accordi\19_12_2012_SindacatiLavoro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3317910"/>
            <a:ext cx="4686299" cy="35400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DOCUMENTI 2012\BILANCIO\Bilancio 2013\Accordi\renzo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43275"/>
            <a:ext cx="445770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561117"/>
      </p:ext>
    </p:extLst>
  </p:cSld>
  <p:clrMapOvr>
    <a:masterClrMapping/>
  </p:clrMapOvr>
</p:sld>
</file>

<file path=ppt/theme/theme1.xml><?xml version="1.0" encoding="utf-8"?>
<a:theme xmlns:a="http://schemas.openxmlformats.org/drawingml/2006/main" name="Pixel">
  <a:themeElements>
    <a:clrScheme name="Pixel 13">
      <a:dk1>
        <a:srgbClr val="000099"/>
      </a:dk1>
      <a:lt1>
        <a:srgbClr val="FFFFFF"/>
      </a:lt1>
      <a:dk2>
        <a:srgbClr val="003399"/>
      </a:dk2>
      <a:lt2>
        <a:srgbClr val="00007D"/>
      </a:lt2>
      <a:accent1>
        <a:srgbClr val="9999FF"/>
      </a:accent1>
      <a:accent2>
        <a:srgbClr val="9999CC"/>
      </a:accent2>
      <a:accent3>
        <a:srgbClr val="FFFFFF"/>
      </a:accent3>
      <a:accent4>
        <a:srgbClr val="000082"/>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99"/>
        </a:dk1>
        <a:lt1>
          <a:srgbClr val="FFFFFF"/>
        </a:lt1>
        <a:dk2>
          <a:srgbClr val="003399"/>
        </a:dk2>
        <a:lt2>
          <a:srgbClr val="00007D"/>
        </a:lt2>
        <a:accent1>
          <a:srgbClr val="9999FF"/>
        </a:accent1>
        <a:accent2>
          <a:srgbClr val="9999CC"/>
        </a:accent2>
        <a:accent3>
          <a:srgbClr val="FFFFFF"/>
        </a:accent3>
        <a:accent4>
          <a:srgbClr val="000082"/>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11872</TotalTime>
  <Words>2131</Words>
  <Application>Microsoft Office PowerPoint</Application>
  <PresentationFormat>Presentazione su schermo (4:3)</PresentationFormat>
  <Paragraphs>586</Paragraphs>
  <Slides>46</Slides>
  <Notes>16</Notes>
  <HiddenSlides>0</HiddenSlides>
  <MMClips>0</MMClips>
  <ScaleCrop>false</ScaleCrop>
  <HeadingPairs>
    <vt:vector size="6" baseType="variant">
      <vt:variant>
        <vt:lpstr>Tema</vt:lpstr>
      </vt:variant>
      <vt:variant>
        <vt:i4>1</vt:i4>
      </vt:variant>
      <vt:variant>
        <vt:lpstr>Server OLE incorporati</vt:lpstr>
      </vt:variant>
      <vt:variant>
        <vt:i4>0</vt:i4>
      </vt:variant>
      <vt:variant>
        <vt:lpstr>Titoli diapositive</vt:lpstr>
      </vt:variant>
      <vt:variant>
        <vt:i4>46</vt:i4>
      </vt:variant>
    </vt:vector>
  </HeadingPairs>
  <TitlesOfParts>
    <vt:vector size="47" baseType="lpstr">
      <vt:lpstr>Pixel</vt:lpstr>
      <vt:lpstr>Presentazione standard di PowerPoint</vt:lpstr>
      <vt:lpstr>Presentazione standard di PowerPoint</vt:lpstr>
      <vt:lpstr> REPORT 2008-2012 DI ALCUNE  MISURE REGIONALI ANTI-CRISI </vt:lpstr>
      <vt:lpstr> REPORT 2008-2012 DI ALCUNE  MISURE REGIONALI ANTI-CRISI </vt:lpstr>
      <vt:lpstr>Presentazione standard di PowerPoint</vt:lpstr>
      <vt:lpstr> REPORT 2008-2012 DI ALCUNE  MISURE REGIONALI ANTI-CRISI </vt:lpstr>
      <vt:lpstr>RESISTENZA MARCHE: PIL</vt:lpstr>
      <vt:lpstr>RESISTENZA MARCHE: PIL PRO-CAPITE</vt:lpstr>
      <vt:lpstr>Presentazione standard di PowerPoint</vt:lpstr>
      <vt:lpstr>Presentazione standard di PowerPoint</vt:lpstr>
      <vt:lpstr> RESISTENZA MARCHE: BILANCIA COMMERCIALE  </vt:lpstr>
      <vt:lpstr>RESISTENZA MARCHE:  EXPORT</vt:lpstr>
      <vt:lpstr>Presentazione standard di PowerPoint</vt:lpstr>
      <vt:lpstr>Presentazione standard di PowerPoint</vt:lpstr>
      <vt:lpstr> MACROREGIONE ADRIATICO IONICA: OK CONSIGLIO EUROPEO </vt:lpstr>
      <vt:lpstr>INFRASTRUTTURE: 5 MILIARDI  DI LAVORI IN TUTTE LE MARCHE</vt:lpstr>
      <vt:lpstr>FANO-GROSSETO: PRIORITA’ DELLA REGIONE MARCHE</vt:lpstr>
      <vt:lpstr>L’ALTA VELOCITA’ NELLE  MARCHE: UN SOGNO SI AVVERA</vt:lpstr>
      <vt:lpstr>Presentazione standard di PowerPoint</vt:lpstr>
      <vt:lpstr>Presentazione standard di PowerPoint</vt:lpstr>
      <vt:lpstr>  LA RIFORMA SANITARIA  REGIONALE </vt:lpstr>
      <vt:lpstr>  LA RIFORMA SANITARIA  REGIONALE </vt:lpstr>
      <vt:lpstr>Presentazione standard di PowerPoint</vt:lpstr>
      <vt:lpstr> </vt:lpstr>
      <vt:lpstr>URBINO E MARCHE CAPITALI EUROPEE 2019 DELLA CULTURA </vt:lpstr>
      <vt:lpstr>Presentazione standard di PowerPoint</vt:lpstr>
      <vt:lpstr>TAGLI NAZIONALI 2012-2014:  -1350 MILIONI EURO</vt:lpstr>
      <vt:lpstr>TAGLI NAZIONALI 2013:  -420 MILIONI EURO</vt:lpstr>
      <vt:lpstr> LAVORO, CRESCITA,  RESPONSABILITA’ </vt:lpstr>
      <vt:lpstr> PRIORITA’ D’INTERVENTO </vt:lpstr>
      <vt:lpstr>Presentazione standard di PowerPoint</vt:lpstr>
      <vt:lpstr>CRESCITA INTELLIGENTE: “MARCHE SMART COMMUNITY”</vt:lpstr>
      <vt:lpstr>Presentazione standard di PowerPoint</vt:lpstr>
      <vt:lpstr>Presentazione standard di PowerPoint</vt:lpstr>
      <vt:lpstr>MARCHE IN RETE</vt:lpstr>
      <vt:lpstr>ATTRAZIONE DEGLI  INVESTIMENTI</vt:lpstr>
      <vt:lpstr>ALTA FORMAZIONE E MESTIERI</vt:lpstr>
      <vt:lpstr>COSTI DELLA POLITICA:  -30 MILIONI EURO</vt:lpstr>
      <vt:lpstr>I COSTI DELLA POLITICA: MARCHE VIRTUOSE</vt:lpstr>
      <vt:lpstr>Presentazione standard di PowerPoint</vt:lpstr>
      <vt:lpstr>Presentazione standard di PowerPoint</vt:lpstr>
      <vt:lpstr>Presentazione standard di PowerPoint</vt:lpstr>
      <vt:lpstr>PRESSIONE FISCALE  MARCHE: -36%</vt:lpstr>
      <vt:lpstr>PROSEGUE LA RIDUZIONE  DEL DEBITO</vt:lpstr>
      <vt:lpstr>SPESA CONSULENZE PER 100 ABITANTI</vt:lpstr>
      <vt:lpstr>LA RIDUZIONE DEL PERSONALE NON DIRIGENZIALE</vt:lpstr>
    </vt:vector>
  </TitlesOfParts>
  <Company>Regione Marche - 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fine anno</dc:title>
  <dc:creator>TCantelli</dc:creator>
  <cp:lastModifiedBy>Mario_Becchetti</cp:lastModifiedBy>
  <cp:revision>1543</cp:revision>
  <cp:lastPrinted>2012-12-27T16:18:43Z</cp:lastPrinted>
  <dcterms:created xsi:type="dcterms:W3CDTF">2005-10-24T10:17:31Z</dcterms:created>
  <dcterms:modified xsi:type="dcterms:W3CDTF">2012-12-27T16:38:41Z</dcterms:modified>
</cp:coreProperties>
</file>