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sldIdLst>
    <p:sldId id="1201" r:id="rId2"/>
    <p:sldId id="1225" r:id="rId3"/>
    <p:sldId id="1227" r:id="rId4"/>
    <p:sldId id="1228" r:id="rId5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00"/>
    <a:srgbClr val="FF5050"/>
    <a:srgbClr val="006600"/>
    <a:srgbClr val="FF6600"/>
    <a:srgbClr val="008000"/>
    <a:srgbClr val="9900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9" autoAdjust="0"/>
    <p:restoredTop sz="94675" autoAdjust="0"/>
  </p:normalViewPr>
  <p:slideViewPr>
    <p:cSldViewPr snapToGrid="0">
      <p:cViewPr varScale="1">
        <p:scale>
          <a:sx n="100" d="100"/>
          <a:sy n="100" d="100"/>
        </p:scale>
        <p:origin x="-10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8" tIns="46069" rIns="92138" bIns="46069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2" y="1"/>
            <a:ext cx="2946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8" tIns="46069" rIns="92138" bIns="4606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5"/>
            <a:ext cx="5438464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8" tIns="46069" rIns="92138" bIns="460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46576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8" tIns="46069" rIns="92138" bIns="46069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2" y="9428164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8" tIns="46069" rIns="92138" bIns="4606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F79BA46-83B0-4949-BE25-06061BD81A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139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smtClean="0"/>
              <a:t>Diffusione\Becchetti\Contesto\lavoro.xlsx foglio “lavoro trim”</a:t>
            </a:r>
          </a:p>
        </p:txBody>
      </p:sp>
      <p:sp>
        <p:nvSpPr>
          <p:cNvPr id="40964" name="Segnaposto numero diapositiva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4DF2861-D0BA-4F24-BA2C-E192B2845871}" type="slidenum">
              <a:rPr lang="it-IT" smtClean="0">
                <a:solidFill>
                  <a:schemeClr val="tx1"/>
                </a:solidFill>
              </a:rPr>
              <a:pPr eaLnBrk="1" hangingPunct="1">
                <a:defRPr/>
              </a:pPr>
              <a:t>1</a:t>
            </a:fld>
            <a:endParaRPr lang="it-I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it-IT" smtClean="0"/>
              <a:t>Fare clic per modificare lo stile del titolo</a:t>
            </a:r>
          </a:p>
        </p:txBody>
      </p:sp>
      <p:sp>
        <p:nvSpPr>
          <p:cNvPr id="82949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/>
            </a:lvl1pPr>
          </a:lstStyle>
          <a:p>
            <a:r>
              <a:rPr lang="it-IT" smtClean="0"/>
              <a:t>Fare clic per modificare lo stile del sottotitolo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5A61881-67ED-44CF-B08A-A33C8BB4BD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B43C6-B6A9-4DF3-A3B8-E7BED390A2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AA2A6-7246-4873-8C7C-B622A7F9E5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51898-DECC-4ABD-A1AD-611397508DF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FB89A-1967-4DF7-BE5D-5F41A2535D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04FC9-D9CB-4744-8E4E-229768BA97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EBFE8-9CD2-4561-BCBB-C3E2861804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B4F64-00D3-4BB7-9ED4-00FBC967E9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FD5C4-C56C-42C9-8E83-3CFC9C804B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F5280-DC8B-40FF-8E18-FDF639AF61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46EF8-8AF9-4D67-905F-ADF8779403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A6CD3-399E-4304-B964-A977F0E833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AAA25-895D-4C92-ACC9-A51C08AC3C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testatina neg"/>
          <p:cNvPicPr>
            <a:picLocks noChangeAspect="1" noChangeArrowheads="1"/>
          </p:cNvPicPr>
          <p:nvPr/>
        </p:nvPicPr>
        <p:blipFill>
          <a:blip r:embed="rId15" cstate="print"/>
          <a:srcRect l="33275"/>
          <a:stretch>
            <a:fillRect/>
          </a:stretch>
        </p:blipFill>
        <p:spPr bwMode="auto">
          <a:xfrm>
            <a:off x="0" y="0"/>
            <a:ext cx="9139238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1F59D1E2-2F85-4DC2-8634-02E37AB943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57163"/>
            <a:ext cx="82296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38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2" r:id="rId1"/>
    <p:sldLayoutId id="2147486500" r:id="rId2"/>
    <p:sldLayoutId id="2147486501" r:id="rId3"/>
    <p:sldLayoutId id="2147486502" r:id="rId4"/>
    <p:sldLayoutId id="2147486503" r:id="rId5"/>
    <p:sldLayoutId id="2147486504" r:id="rId6"/>
    <p:sldLayoutId id="2147486505" r:id="rId7"/>
    <p:sldLayoutId id="2147486506" r:id="rId8"/>
    <p:sldLayoutId id="2147486507" r:id="rId9"/>
    <p:sldLayoutId id="2147486508" r:id="rId10"/>
    <p:sldLayoutId id="2147486509" r:id="rId11"/>
    <p:sldLayoutId id="2147486510" r:id="rId12"/>
    <p:sldLayoutId id="2147486511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sellaDiTesto 3"/>
          <p:cNvSpPr txBox="1">
            <a:spLocks noChangeArrowheads="1"/>
          </p:cNvSpPr>
          <p:nvPr/>
        </p:nvSpPr>
        <p:spPr bwMode="auto">
          <a:xfrm>
            <a:off x="3850405" y="2377705"/>
            <a:ext cx="11572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dirty="0">
                <a:solidFill>
                  <a:srgbClr val="000000"/>
                </a:solidFill>
                <a:latin typeface="Verdana" pitchFamily="34" charset="0"/>
              </a:rPr>
              <a:t>MARCHE</a:t>
            </a:r>
            <a:endParaRPr lang="it-IT" sz="16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196" name="CasellaDiTesto 8"/>
          <p:cNvSpPr txBox="1">
            <a:spLocks noChangeArrowheads="1"/>
          </p:cNvSpPr>
          <p:nvPr/>
        </p:nvSpPr>
        <p:spPr bwMode="auto">
          <a:xfrm>
            <a:off x="6735763" y="6481763"/>
            <a:ext cx="2316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87425" indent="-987425" algn="r">
              <a:spcBef>
                <a:spcPct val="50000"/>
              </a:spcBef>
            </a:pPr>
            <a:r>
              <a:rPr lang="it-IT" sz="1400" b="1" dirty="0" smtClean="0">
                <a:solidFill>
                  <a:srgbClr val="1F4081"/>
                </a:solidFill>
                <a:latin typeface="Arial Narrow" pitchFamily="34" charset="0"/>
              </a:rPr>
              <a:t>Fonte: Istat – </a:t>
            </a:r>
            <a:r>
              <a:rPr lang="it-IT" sz="1400" b="1" dirty="0" err="1" smtClean="0">
                <a:solidFill>
                  <a:srgbClr val="1F4081"/>
                </a:solidFill>
                <a:latin typeface="Arial Narrow" pitchFamily="34" charset="0"/>
              </a:rPr>
              <a:t>Nov</a:t>
            </a:r>
            <a:r>
              <a:rPr lang="it-IT" sz="1400" b="1" dirty="0" smtClean="0">
                <a:solidFill>
                  <a:srgbClr val="1F4081"/>
                </a:solidFill>
                <a:latin typeface="Arial Narrow" pitchFamily="34" charset="0"/>
              </a:rPr>
              <a:t> 2012 </a:t>
            </a:r>
            <a:endParaRPr lang="it-IT" sz="800" b="1" dirty="0">
              <a:solidFill>
                <a:srgbClr val="1F4081"/>
              </a:solidFill>
              <a:latin typeface="Arial Narrow" pitchFamily="34" charset="0"/>
            </a:endParaRP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142875" y="144463"/>
            <a:ext cx="7081838" cy="71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3200" b="1" dirty="0" smtClean="0">
                <a:solidFill>
                  <a:srgbClr val="FFFF00"/>
                </a:solidFill>
                <a:latin typeface="Arial Black" pitchFamily="34" charset="0"/>
              </a:rPr>
              <a:t>RESISTENZA MARCHE:</a:t>
            </a:r>
          </a:p>
          <a:p>
            <a:pPr eaLnBrk="0" hangingPunct="0"/>
            <a:r>
              <a:rPr lang="it-IT" sz="3200" b="1" dirty="0" smtClean="0">
                <a:solidFill>
                  <a:srgbClr val="FFFF00"/>
                </a:solidFill>
                <a:latin typeface="Arial Black" pitchFamily="34" charset="0"/>
              </a:rPr>
              <a:t>OCCUPAZIONE</a:t>
            </a:r>
            <a:endParaRPr lang="it-IT" sz="3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86" y="2715842"/>
            <a:ext cx="8516274" cy="3155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tangolo 1"/>
          <p:cNvSpPr>
            <a:spLocks noChangeArrowheads="1"/>
          </p:cNvSpPr>
          <p:nvPr/>
        </p:nvSpPr>
        <p:spPr bwMode="auto">
          <a:xfrm>
            <a:off x="361385" y="1259728"/>
            <a:ext cx="8266062" cy="992818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miter lim="800000"/>
            <a:headEnd/>
            <a:tailEnd/>
          </a:ln>
          <a:extLst/>
        </p:spPr>
        <p:txBody>
          <a:bodyPr/>
          <a:lstStyle/>
          <a:p>
            <a:pPr algn="ctr">
              <a:lnSpc>
                <a:spcPct val="80000"/>
              </a:lnSpc>
            </a:pPr>
            <a:endParaRPr lang="it-IT" sz="2000" b="1" dirty="0" smtClean="0"/>
          </a:p>
          <a:p>
            <a:pPr algn="ctr">
              <a:lnSpc>
                <a:spcPct val="80000"/>
              </a:lnSpc>
            </a:pPr>
            <a:r>
              <a:rPr lang="it-IT" sz="2000" b="1" dirty="0" smtClean="0">
                <a:latin typeface="Arial Black" pitchFamily="34" charset="0"/>
              </a:rPr>
              <a:t>Andamento </a:t>
            </a:r>
            <a:r>
              <a:rPr lang="it-IT" sz="2000" b="1" dirty="0">
                <a:latin typeface="Arial Black" pitchFamily="34" charset="0"/>
              </a:rPr>
              <a:t>trimestrale del numero degli occupati </a:t>
            </a:r>
            <a:endParaRPr lang="it-IT" sz="2000" b="1" dirty="0" smtClean="0">
              <a:latin typeface="Arial Black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it-IT" sz="2000" b="1" dirty="0" smtClean="0">
                <a:latin typeface="Arial Black" pitchFamily="34" charset="0"/>
              </a:rPr>
              <a:t>(</a:t>
            </a:r>
            <a:r>
              <a:rPr lang="it-IT" sz="2000" b="1" dirty="0">
                <a:latin typeface="Arial Black" pitchFamily="34" charset="0"/>
              </a:rPr>
              <a:t>valori in </a:t>
            </a:r>
            <a:r>
              <a:rPr lang="it-IT" sz="2000" b="1" dirty="0" smtClean="0">
                <a:latin typeface="Arial Black" pitchFamily="34" charset="0"/>
              </a:rPr>
              <a:t>migliaia</a:t>
            </a:r>
            <a:r>
              <a:rPr lang="it-IT" sz="2000" b="1" dirty="0">
                <a:latin typeface="Arial Black" pitchFamily="34" charset="0"/>
              </a:rPr>
              <a:t>)</a:t>
            </a:r>
            <a:r>
              <a:rPr lang="it-IT" sz="2000" b="1" dirty="0" smtClean="0">
                <a:latin typeface="Arial Black" pitchFamily="34" charset="0"/>
              </a:rPr>
              <a:t> </a:t>
            </a:r>
            <a:endParaRPr lang="it-IT" sz="20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70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269547"/>
          </a:xfrm>
        </p:spPr>
        <p:txBody>
          <a:bodyPr>
            <a:noAutofit/>
          </a:bodyPr>
          <a:lstStyle/>
          <a:p>
            <a:pPr algn="l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REPORT 2008-2012 DI ALCUNE </a:t>
            </a:r>
            <a:br>
              <a:rPr lang="it-IT" dirty="0" smtClean="0"/>
            </a:br>
            <a:r>
              <a:rPr lang="it-IT" dirty="0" smtClean="0"/>
              <a:t>MISURE REGIONALI ANTI-CRISI</a:t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03123" y="1543664"/>
            <a:ext cx="8219768" cy="4562169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003399"/>
              </a:buClr>
              <a:buSzPct val="100000"/>
            </a:pPr>
            <a:endParaRPr lang="it-IT" sz="2000" b="1" dirty="0">
              <a:latin typeface="Arial Black" pitchFamily="34" charset="0"/>
            </a:endParaRPr>
          </a:p>
          <a:p>
            <a:pPr marL="342900" indent="-342900"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	Fondo </a:t>
            </a:r>
            <a:r>
              <a:rPr lang="it-IT" sz="2000" b="1" dirty="0">
                <a:latin typeface="Arial Black" pitchFamily="34" charset="0"/>
              </a:rPr>
              <a:t>ammortizzatori sociali in deroga per lavoratori </a:t>
            </a:r>
            <a:r>
              <a:rPr lang="it-IT" sz="2000" b="1" dirty="0" smtClean="0">
                <a:latin typeface="Arial Black" pitchFamily="34" charset="0"/>
              </a:rPr>
              <a:t>piccole </a:t>
            </a:r>
            <a:r>
              <a:rPr lang="it-IT" sz="2000" b="1" dirty="0">
                <a:latin typeface="Arial Black" pitchFamily="34" charset="0"/>
              </a:rPr>
              <a:t>imprese sotto i 15 dipendenti: </a:t>
            </a:r>
            <a:endParaRPr lang="it-IT" sz="2000" b="1" dirty="0" smtClean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dotazione richiesta </a:t>
            </a:r>
            <a:r>
              <a:rPr lang="it-IT" sz="2000" b="1" dirty="0">
                <a:latin typeface="Arial Black" pitchFamily="34" charset="0"/>
              </a:rPr>
              <a:t>di 409 milioni euro per la protezione </a:t>
            </a:r>
            <a:r>
              <a:rPr lang="it-IT" sz="2000" b="1" dirty="0" smtClean="0">
                <a:latin typeface="Arial Black" pitchFamily="34" charset="0"/>
              </a:rPr>
              <a:t>di </a:t>
            </a:r>
            <a:r>
              <a:rPr lang="it-IT" sz="2000" b="1" dirty="0">
                <a:latin typeface="Arial Black" pitchFamily="34" charset="0"/>
              </a:rPr>
              <a:t>80.305 </a:t>
            </a:r>
            <a:r>
              <a:rPr lang="it-IT" sz="2000" b="1" dirty="0" smtClean="0">
                <a:latin typeface="Arial Black" pitchFamily="34" charset="0"/>
              </a:rPr>
              <a:t>lavoratori</a:t>
            </a: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	Aiuti </a:t>
            </a:r>
            <a:r>
              <a:rPr lang="it-IT" sz="2000" b="1" dirty="0">
                <a:latin typeface="Arial Black" pitchFamily="34" charset="0"/>
              </a:rPr>
              <a:t>alle assunzioni, progetti formativi, voucher, </a:t>
            </a:r>
            <a:r>
              <a:rPr lang="it-IT" sz="2000" b="1" dirty="0" smtClean="0">
                <a:latin typeface="Arial Black" pitchFamily="34" charset="0"/>
              </a:rPr>
              <a:t>altri </a:t>
            </a:r>
            <a:r>
              <a:rPr lang="it-IT" sz="2000" b="1" dirty="0">
                <a:latin typeface="Arial Black" pitchFamily="34" charset="0"/>
              </a:rPr>
              <a:t>incentivi (FSE): 196 milioni euro, 60.914 </a:t>
            </a:r>
            <a:r>
              <a:rPr lang="it-IT" sz="2000" b="1" dirty="0" smtClean="0">
                <a:latin typeface="Arial Black" pitchFamily="34" charset="0"/>
              </a:rPr>
              <a:t>beneficiari</a:t>
            </a: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	Contratti </a:t>
            </a:r>
            <a:r>
              <a:rPr lang="it-IT" sz="2000" b="1" dirty="0">
                <a:latin typeface="Arial Black" pitchFamily="34" charset="0"/>
              </a:rPr>
              <a:t>di solidarietà: 3.094 lavoratori </a:t>
            </a:r>
            <a:r>
              <a:rPr lang="it-IT" sz="2000" b="1" dirty="0" smtClean="0">
                <a:latin typeface="Arial Black" pitchFamily="34" charset="0"/>
              </a:rPr>
              <a:t>coinvolti</a:t>
            </a: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	Prestiti </a:t>
            </a:r>
            <a:r>
              <a:rPr lang="it-IT" sz="2000" b="1" dirty="0">
                <a:latin typeface="Arial Black" pitchFamily="34" charset="0"/>
              </a:rPr>
              <a:t>d’onore regionale: avviate 976 nuove imprese </a:t>
            </a:r>
          </a:p>
          <a:p>
            <a:pPr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    </a:t>
            </a:r>
            <a:r>
              <a:rPr lang="it-IT" sz="2000" b="1" dirty="0">
                <a:latin typeface="Arial Black" pitchFamily="34" charset="0"/>
              </a:rPr>
              <a:t>(50% giovani sotto i 35 anni, 2/3 al femminile</a:t>
            </a:r>
            <a:r>
              <a:rPr lang="it-IT" sz="2000" b="1" dirty="0" smtClean="0">
                <a:latin typeface="Arial Black" pitchFamily="34" charset="0"/>
              </a:rPr>
              <a:t>)</a:t>
            </a:r>
            <a:endParaRPr lang="it-IT" sz="20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91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269547"/>
          </a:xfrm>
        </p:spPr>
        <p:txBody>
          <a:bodyPr>
            <a:noAutofit/>
          </a:bodyPr>
          <a:lstStyle/>
          <a:p>
            <a:pPr algn="l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REPORT 2008-2012 DI ALCUNE </a:t>
            </a:r>
            <a:br>
              <a:rPr lang="it-IT" dirty="0" smtClean="0"/>
            </a:br>
            <a:r>
              <a:rPr lang="it-IT" dirty="0" smtClean="0"/>
              <a:t>MISURE REGIONALI ANTI-CRISI</a:t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71948" y="1504335"/>
            <a:ext cx="8308258" cy="4611329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003399"/>
              </a:buClr>
              <a:buSzPct val="100000"/>
            </a:pP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	Borse </a:t>
            </a:r>
            <a:r>
              <a:rPr lang="it-IT" sz="2000" b="1" dirty="0">
                <a:latin typeface="Arial Black" pitchFamily="34" charset="0"/>
              </a:rPr>
              <a:t>lavoro con incentivi assunzioni </a:t>
            </a:r>
            <a:r>
              <a:rPr lang="it-IT" sz="2000" b="1" dirty="0" smtClean="0">
                <a:latin typeface="Arial Black" pitchFamily="34" charset="0"/>
              </a:rPr>
              <a:t>(</a:t>
            </a:r>
            <a:r>
              <a:rPr lang="it-IT" sz="2000" b="1" dirty="0">
                <a:latin typeface="Arial Black" pitchFamily="34" charset="0"/>
              </a:rPr>
              <a:t>adotta un giovane), stabilizzazioni contratti a termine, </a:t>
            </a:r>
            <a:r>
              <a:rPr lang="it-IT" sz="2000" b="1" dirty="0" smtClean="0">
                <a:latin typeface="Arial Black" pitchFamily="34" charset="0"/>
              </a:rPr>
              <a:t>progetti </a:t>
            </a:r>
            <a:r>
              <a:rPr lang="it-IT" sz="2000" b="1" dirty="0">
                <a:latin typeface="Arial Black" pitchFamily="34" charset="0"/>
              </a:rPr>
              <a:t>per precari scuola: 2.675 beneficiari</a:t>
            </a:r>
          </a:p>
          <a:p>
            <a:pPr marL="342900" indent="-342900" algn="ctr"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	Contributi </a:t>
            </a:r>
            <a:r>
              <a:rPr lang="it-IT" sz="2000" b="1" dirty="0">
                <a:latin typeface="Arial Black" pitchFamily="34" charset="0"/>
              </a:rPr>
              <a:t>agli studi per figli lavoratori in difficoltà</a:t>
            </a:r>
            <a:r>
              <a:rPr lang="it-IT" sz="2000" b="1" dirty="0" smtClean="0">
                <a:latin typeface="Arial Black" pitchFamily="34" charset="0"/>
              </a:rPr>
              <a:t>: </a:t>
            </a:r>
            <a:r>
              <a:rPr lang="it-IT" sz="2000" b="1" dirty="0">
                <a:latin typeface="Arial Black" pitchFamily="34" charset="0"/>
              </a:rPr>
              <a:t>1.806 beneficiari</a:t>
            </a:r>
          </a:p>
          <a:p>
            <a:pPr marL="342900" indent="-342900" algn="ctr"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	Contributi </a:t>
            </a:r>
            <a:r>
              <a:rPr lang="it-IT" sz="2000" b="1" dirty="0">
                <a:latin typeface="Arial Black" pitchFamily="34" charset="0"/>
              </a:rPr>
              <a:t>di solidarietà (200 euro mensili): </a:t>
            </a:r>
            <a:endParaRPr lang="it-IT" sz="2000" b="1" dirty="0" smtClean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5.420 </a:t>
            </a:r>
            <a:r>
              <a:rPr lang="it-IT" sz="2000" b="1" dirty="0">
                <a:latin typeface="Arial Black" pitchFamily="34" charset="0"/>
              </a:rPr>
              <a:t>beneficiari </a:t>
            </a:r>
          </a:p>
          <a:p>
            <a:pPr marL="342900" indent="-342900" algn="ctr"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	Agevolazioni </a:t>
            </a:r>
            <a:r>
              <a:rPr lang="it-IT" sz="2000" b="1" dirty="0">
                <a:latin typeface="Arial Black" pitchFamily="34" charset="0"/>
              </a:rPr>
              <a:t>sanitarie: 39.815 ricette esentate da </a:t>
            </a:r>
            <a:r>
              <a:rPr lang="it-IT" sz="2000" b="1" dirty="0" smtClean="0">
                <a:latin typeface="Arial Black" pitchFamily="34" charset="0"/>
              </a:rPr>
              <a:t>ticket per </a:t>
            </a:r>
            <a:r>
              <a:rPr lang="it-IT" sz="2000" b="1" dirty="0">
                <a:latin typeface="Arial Black" pitchFamily="34" charset="0"/>
              </a:rPr>
              <a:t>27.984 lavoratori in difficoltà</a:t>
            </a:r>
          </a:p>
          <a:p>
            <a:pPr marL="342900" indent="-342900"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it-IT" sz="2000" b="1" dirty="0">
              <a:latin typeface="Arial Black" pitchFamily="34" charset="0"/>
            </a:endParaRPr>
          </a:p>
          <a:p>
            <a:pPr>
              <a:buClr>
                <a:srgbClr val="003399"/>
              </a:buClr>
              <a:buSzPct val="100000"/>
            </a:pPr>
            <a:endParaRPr lang="it-IT" sz="2000" b="1" dirty="0">
              <a:latin typeface="Arial Black" pitchFamily="34" charset="0"/>
            </a:endParaRPr>
          </a:p>
          <a:p>
            <a:pPr>
              <a:buClr>
                <a:srgbClr val="003399"/>
              </a:buClr>
              <a:buSzPct val="100000"/>
            </a:pPr>
            <a:endParaRPr lang="it-IT" sz="2000" b="1" dirty="0">
              <a:latin typeface="Arial Black" pitchFamily="34" charset="0"/>
            </a:endParaRPr>
          </a:p>
          <a:p>
            <a:pPr>
              <a:buClr>
                <a:srgbClr val="003399"/>
              </a:buClr>
              <a:buSzPct val="100000"/>
            </a:pPr>
            <a:endParaRPr lang="it-IT" sz="2000" b="1" dirty="0">
              <a:latin typeface="Arial Black" pitchFamily="34" charset="0"/>
            </a:endParaRPr>
          </a:p>
          <a:p>
            <a:pPr>
              <a:buClr>
                <a:srgbClr val="003399"/>
              </a:buClr>
              <a:buSzPct val="100000"/>
            </a:pPr>
            <a:endParaRPr lang="it-IT" sz="2000" b="1" dirty="0">
              <a:latin typeface="Arial Black" pitchFamily="34" charset="0"/>
            </a:endParaRPr>
          </a:p>
          <a:p>
            <a:pPr>
              <a:buClr>
                <a:srgbClr val="003399"/>
              </a:buClr>
              <a:buSzPct val="100000"/>
            </a:pPr>
            <a:endParaRPr lang="it-IT" sz="2000" b="1" dirty="0">
              <a:latin typeface="Arial Black" pitchFamily="34" charset="0"/>
            </a:endParaRPr>
          </a:p>
          <a:p>
            <a:pPr>
              <a:buClr>
                <a:srgbClr val="003399"/>
              </a:buClr>
              <a:buSzPct val="100000"/>
            </a:pPr>
            <a:endParaRPr lang="it-IT" sz="2000" b="1" dirty="0">
              <a:latin typeface="Arial Black" pitchFamily="34" charset="0"/>
            </a:endParaRPr>
          </a:p>
          <a:p>
            <a:pPr>
              <a:buClr>
                <a:srgbClr val="003399"/>
              </a:buClr>
              <a:buSzPct val="100000"/>
            </a:pPr>
            <a:endParaRPr lang="it-IT" sz="2000" b="1" dirty="0">
              <a:latin typeface="Arial Black" pitchFamily="34" charset="0"/>
            </a:endParaRPr>
          </a:p>
          <a:p>
            <a:pPr>
              <a:buClr>
                <a:srgbClr val="003399"/>
              </a:buClr>
              <a:buSzPct val="100000"/>
            </a:pPr>
            <a:endParaRPr lang="it-IT" sz="20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82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269547"/>
          </a:xfrm>
        </p:spPr>
        <p:txBody>
          <a:bodyPr>
            <a:noAutofit/>
          </a:bodyPr>
          <a:lstStyle/>
          <a:p>
            <a:pPr algn="l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REPORT 2008-2012 DI ALCUNE </a:t>
            </a:r>
            <a:br>
              <a:rPr lang="it-IT" dirty="0" smtClean="0"/>
            </a:br>
            <a:r>
              <a:rPr lang="it-IT" dirty="0" smtClean="0"/>
              <a:t>MISURE REGIONALI ANTI-CRISI</a:t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34295" y="1573421"/>
            <a:ext cx="8445910" cy="4797876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003399"/>
              </a:buClr>
              <a:buSzPct val="100000"/>
            </a:pP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	Fondo </a:t>
            </a:r>
            <a:r>
              <a:rPr lang="it-IT" sz="2000" b="1" dirty="0">
                <a:latin typeface="Arial Black" pitchFamily="34" charset="0"/>
              </a:rPr>
              <a:t>di garanzia per la liquidità e l’accesso al credito </a:t>
            </a:r>
            <a:r>
              <a:rPr lang="it-IT" sz="2000" b="1" dirty="0" smtClean="0">
                <a:latin typeface="Arial Black" pitchFamily="34" charset="0"/>
              </a:rPr>
              <a:t>delle </a:t>
            </a:r>
            <a:r>
              <a:rPr lang="it-IT" sz="2000" b="1" dirty="0">
                <a:latin typeface="Arial Black" pitchFamily="34" charset="0"/>
              </a:rPr>
              <a:t>PMI: 15.906 PMI coinvolte, 683 milioni euro di finanziamenti garantiti (importo medio 43.000 euro</a:t>
            </a:r>
            <a:r>
              <a:rPr lang="it-IT" sz="2000" b="1" dirty="0" smtClean="0">
                <a:latin typeface="Arial Black" pitchFamily="34" charset="0"/>
              </a:rPr>
              <a:t>)</a:t>
            </a: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	Progetti </a:t>
            </a:r>
            <a:r>
              <a:rPr lang="it-IT" sz="2000" b="1" dirty="0">
                <a:latin typeface="Arial Black" pitchFamily="34" charset="0"/>
              </a:rPr>
              <a:t>di ricerca, sviluppo, innovazione e trasferimento tecnologico per PMI: 551 milioni euro di investimenti </a:t>
            </a:r>
            <a:r>
              <a:rPr lang="it-IT" sz="2000" b="1" dirty="0" smtClean="0">
                <a:latin typeface="Arial Black" pitchFamily="34" charset="0"/>
              </a:rPr>
              <a:t>attivati</a:t>
            </a:r>
            <a:r>
              <a:rPr lang="it-IT" sz="2000" b="1" dirty="0">
                <a:latin typeface="Arial Black" pitchFamily="34" charset="0"/>
              </a:rPr>
              <a:t>, incentivi di 144 milioni, 1.654 progetti agevolati, 1.793 imprese coinvolte</a:t>
            </a:r>
          </a:p>
          <a:p>
            <a:pPr marL="342900" indent="-342900" algn="ctr"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	Patto </a:t>
            </a:r>
            <a:r>
              <a:rPr lang="it-IT" sz="2000" b="1" dirty="0">
                <a:latin typeface="Arial Black" pitchFamily="34" charset="0"/>
              </a:rPr>
              <a:t>di stabilità verticale 2012: 82 milioni euro per i pagamenti degli Enti locali alle </a:t>
            </a:r>
            <a:r>
              <a:rPr lang="it-IT" sz="2000" b="1" dirty="0" smtClean="0">
                <a:latin typeface="Arial Black" pitchFamily="34" charset="0"/>
              </a:rPr>
              <a:t>imprese</a:t>
            </a: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it-IT" sz="2000" b="1" dirty="0">
              <a:latin typeface="Arial Black" pitchFamily="34" charset="0"/>
            </a:endParaRPr>
          </a:p>
          <a:p>
            <a:pPr marL="342900" indent="-342900" algn="ctr">
              <a:buClr>
                <a:schemeClr val="bg1"/>
              </a:buClr>
              <a:buSzPct val="100000"/>
            </a:pPr>
            <a:r>
              <a:rPr lang="it-IT" sz="2000" b="1" dirty="0" smtClean="0">
                <a:latin typeface="Arial Black" pitchFamily="34" charset="0"/>
              </a:rPr>
              <a:t>	Fondo </a:t>
            </a:r>
            <a:r>
              <a:rPr lang="it-IT" sz="2000" b="1" dirty="0">
                <a:latin typeface="Arial Black" pitchFamily="34" charset="0"/>
              </a:rPr>
              <a:t>BEI per sviluppo PMI: 100 milioni </a:t>
            </a:r>
            <a:r>
              <a:rPr lang="it-IT" sz="2000" b="1" dirty="0" smtClean="0">
                <a:latin typeface="Arial Black" pitchFamily="34" charset="0"/>
              </a:rPr>
              <a:t>euro</a:t>
            </a:r>
            <a:endParaRPr lang="it-IT" sz="2000" b="1" dirty="0">
              <a:latin typeface="Arial Black" pitchFamily="34" charset="0"/>
            </a:endParaRPr>
          </a:p>
          <a:p>
            <a:pPr marL="342900" indent="-342900"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it-IT" sz="2000" b="1" dirty="0">
              <a:latin typeface="Arial Black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1176231"/>
            <a:ext cx="9144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it-IT" sz="2000" b="1" dirty="0" smtClean="0">
              <a:solidFill>
                <a:srgbClr val="003399"/>
              </a:solidFill>
              <a:latin typeface="Arial Narrow" pitchFamily="34" charset="0"/>
            </a:endParaRPr>
          </a:p>
          <a:p>
            <a:pPr marL="342900" indent="-342900"/>
            <a:endParaRPr lang="it-IT" sz="2000" b="1" dirty="0" smtClean="0">
              <a:solidFill>
                <a:srgbClr val="003399"/>
              </a:solidFill>
              <a:latin typeface="Arial Black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it-IT" sz="2200" b="1" dirty="0" smtClean="0">
              <a:solidFill>
                <a:srgbClr val="00339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93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99"/>
      </a:dk1>
      <a:lt1>
        <a:srgbClr val="FFFFFF"/>
      </a:lt1>
      <a:dk2>
        <a:srgbClr val="003399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82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99"/>
        </a:dk1>
        <a:lt1>
          <a:srgbClr val="FFFFFF"/>
        </a:lt1>
        <a:dk2>
          <a:srgbClr val="003399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82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11803</TotalTime>
  <Words>29</Words>
  <Application>Microsoft Office PowerPoint</Application>
  <PresentationFormat>Presentazione su schermo (4:3)</PresentationFormat>
  <Paragraphs>48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Pixel</vt:lpstr>
      <vt:lpstr>Presentazione standard di PowerPoint</vt:lpstr>
      <vt:lpstr> REPORT 2008-2012 DI ALCUNE  MISURE REGIONALI ANTI-CRISI </vt:lpstr>
      <vt:lpstr> REPORT 2008-2012 DI ALCUNE  MISURE REGIONALI ANTI-CRISI </vt:lpstr>
      <vt:lpstr> REPORT 2008-2012 DI ALCUNE  MISURE REGIONALI ANTI-CRISI </vt:lpstr>
    </vt:vector>
  </TitlesOfParts>
  <Company>Regione Marche - 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fine anno</dc:title>
  <dc:creator>TCantelli</dc:creator>
  <cp:lastModifiedBy>Mario_Becchetti</cp:lastModifiedBy>
  <cp:revision>1525</cp:revision>
  <cp:lastPrinted>2012-12-18T11:33:20Z</cp:lastPrinted>
  <dcterms:created xsi:type="dcterms:W3CDTF">2005-10-24T10:17:31Z</dcterms:created>
  <dcterms:modified xsi:type="dcterms:W3CDTF">2012-12-18T11:34:43Z</dcterms:modified>
</cp:coreProperties>
</file>