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6"/>
  </p:notesMasterIdLst>
  <p:sldIdLst>
    <p:sldId id="966" r:id="rId2"/>
    <p:sldId id="1203" r:id="rId3"/>
    <p:sldId id="1135" r:id="rId4"/>
    <p:sldId id="1174" r:id="rId5"/>
    <p:sldId id="1110" r:id="rId6"/>
    <p:sldId id="1095" r:id="rId7"/>
    <p:sldId id="1205" r:id="rId8"/>
    <p:sldId id="974" r:id="rId9"/>
    <p:sldId id="916" r:id="rId10"/>
    <p:sldId id="1206" r:id="rId11"/>
    <p:sldId id="1199" r:id="rId12"/>
    <p:sldId id="1198" r:id="rId13"/>
    <p:sldId id="1197" r:id="rId14"/>
    <p:sldId id="1207" r:id="rId15"/>
  </p:sldIdLst>
  <p:sldSz cx="9144000" cy="6858000" type="screen4x3"/>
  <p:notesSz cx="6797675" cy="9926638"/>
  <p:defaultTextStyle>
    <a:defPPr>
      <a:defRPr lang="it-IT"/>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FF5050"/>
    <a:srgbClr val="006600"/>
    <a:srgbClr val="FF6600"/>
    <a:srgbClr val="008000"/>
    <a:srgbClr val="9900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4675" autoAdjust="0"/>
  </p:normalViewPr>
  <p:slideViewPr>
    <p:cSldViewPr snapToGrid="0">
      <p:cViewPr>
        <p:scale>
          <a:sx n="98" d="100"/>
          <a:sy n="98" d="100"/>
        </p:scale>
        <p:origin x="-8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1" y="1"/>
            <a:ext cx="2946576" cy="496888"/>
          </a:xfrm>
          <a:prstGeom prst="rect">
            <a:avLst/>
          </a:prstGeom>
          <a:noFill/>
          <a:ln w="9525">
            <a:noFill/>
            <a:miter lim="800000"/>
            <a:headEnd/>
            <a:tailEnd/>
          </a:ln>
          <a:effectLst/>
        </p:spPr>
        <p:txBody>
          <a:bodyPr vert="horz" wrap="square" lIns="92138" tIns="46069" rIns="92138" bIns="46069" numCol="1" anchor="t" anchorCtr="0" compatLnSpc="1">
            <a:prstTxWarp prst="textNoShape">
              <a:avLst/>
            </a:prstTxWarp>
          </a:bodyPr>
          <a:lstStyle>
            <a:lvl1pPr>
              <a:defRPr sz="1200">
                <a:solidFill>
                  <a:schemeClr val="tx1"/>
                </a:solidFill>
              </a:defRPr>
            </a:lvl1pPr>
          </a:lstStyle>
          <a:p>
            <a:pPr>
              <a:defRPr/>
            </a:pPr>
            <a:endParaRPr lang="it-IT"/>
          </a:p>
        </p:txBody>
      </p:sp>
      <p:sp>
        <p:nvSpPr>
          <p:cNvPr id="110595" name="Rectangle 3"/>
          <p:cNvSpPr>
            <a:spLocks noGrp="1" noChangeArrowheads="1"/>
          </p:cNvSpPr>
          <p:nvPr>
            <p:ph type="dt" idx="1"/>
          </p:nvPr>
        </p:nvSpPr>
        <p:spPr bwMode="auto">
          <a:xfrm>
            <a:off x="3849482" y="1"/>
            <a:ext cx="2946575" cy="496888"/>
          </a:xfrm>
          <a:prstGeom prst="rect">
            <a:avLst/>
          </a:prstGeom>
          <a:noFill/>
          <a:ln w="9525">
            <a:noFill/>
            <a:miter lim="800000"/>
            <a:headEnd/>
            <a:tailEnd/>
          </a:ln>
          <a:effectLst/>
        </p:spPr>
        <p:txBody>
          <a:bodyPr vert="horz" wrap="square" lIns="92138" tIns="46069" rIns="92138" bIns="46069" numCol="1" anchor="t" anchorCtr="0" compatLnSpc="1">
            <a:prstTxWarp prst="textNoShape">
              <a:avLst/>
            </a:prstTxWarp>
          </a:bodyPr>
          <a:lstStyle>
            <a:lvl1pPr algn="r">
              <a:defRPr sz="1200">
                <a:solidFill>
                  <a:schemeClr val="tx1"/>
                </a:solidFill>
              </a:defRPr>
            </a:lvl1pPr>
          </a:lstStyle>
          <a:p>
            <a:pPr>
              <a:defRPr/>
            </a:pPr>
            <a:endParaRPr lang="it-IT"/>
          </a:p>
        </p:txBody>
      </p:sp>
      <p:sp>
        <p:nvSpPr>
          <p:cNvPr id="942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679606" y="4714875"/>
            <a:ext cx="5438464" cy="4467225"/>
          </a:xfrm>
          <a:prstGeom prst="rect">
            <a:avLst/>
          </a:prstGeom>
          <a:noFill/>
          <a:ln w="9525">
            <a:noFill/>
            <a:miter lim="800000"/>
            <a:headEnd/>
            <a:tailEnd/>
          </a:ln>
          <a:effectLst/>
        </p:spPr>
        <p:txBody>
          <a:bodyPr vert="horz" wrap="square" lIns="92138" tIns="46069" rIns="92138" bIns="46069"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10598" name="Rectangle 6"/>
          <p:cNvSpPr>
            <a:spLocks noGrp="1" noChangeArrowheads="1"/>
          </p:cNvSpPr>
          <p:nvPr>
            <p:ph type="ftr" sz="quarter" idx="4"/>
          </p:nvPr>
        </p:nvSpPr>
        <p:spPr bwMode="auto">
          <a:xfrm>
            <a:off x="1" y="9428164"/>
            <a:ext cx="2946576" cy="496887"/>
          </a:xfrm>
          <a:prstGeom prst="rect">
            <a:avLst/>
          </a:prstGeom>
          <a:noFill/>
          <a:ln w="9525">
            <a:noFill/>
            <a:miter lim="800000"/>
            <a:headEnd/>
            <a:tailEnd/>
          </a:ln>
          <a:effectLst/>
        </p:spPr>
        <p:txBody>
          <a:bodyPr vert="horz" wrap="square" lIns="92138" tIns="46069" rIns="92138" bIns="46069" numCol="1" anchor="b" anchorCtr="0" compatLnSpc="1">
            <a:prstTxWarp prst="textNoShape">
              <a:avLst/>
            </a:prstTxWarp>
          </a:bodyPr>
          <a:lstStyle>
            <a:lvl1pPr>
              <a:defRPr sz="1200">
                <a:solidFill>
                  <a:schemeClr val="tx1"/>
                </a:solidFill>
              </a:defRPr>
            </a:lvl1pPr>
          </a:lstStyle>
          <a:p>
            <a:pPr>
              <a:defRPr/>
            </a:pPr>
            <a:endParaRPr lang="it-IT"/>
          </a:p>
        </p:txBody>
      </p:sp>
      <p:sp>
        <p:nvSpPr>
          <p:cNvPr id="110599" name="Rectangle 7"/>
          <p:cNvSpPr>
            <a:spLocks noGrp="1" noChangeArrowheads="1"/>
          </p:cNvSpPr>
          <p:nvPr>
            <p:ph type="sldNum" sz="quarter" idx="5"/>
          </p:nvPr>
        </p:nvSpPr>
        <p:spPr bwMode="auto">
          <a:xfrm>
            <a:off x="3849482" y="9428164"/>
            <a:ext cx="2946575" cy="496887"/>
          </a:xfrm>
          <a:prstGeom prst="rect">
            <a:avLst/>
          </a:prstGeom>
          <a:noFill/>
          <a:ln w="9525">
            <a:noFill/>
            <a:miter lim="800000"/>
            <a:headEnd/>
            <a:tailEnd/>
          </a:ln>
          <a:effectLst/>
        </p:spPr>
        <p:txBody>
          <a:bodyPr vert="horz" wrap="square" lIns="92138" tIns="46069" rIns="92138" bIns="46069" numCol="1" anchor="b" anchorCtr="0" compatLnSpc="1">
            <a:prstTxWarp prst="textNoShape">
              <a:avLst/>
            </a:prstTxWarp>
          </a:bodyPr>
          <a:lstStyle>
            <a:lvl1pPr algn="r">
              <a:defRPr sz="1200">
                <a:solidFill>
                  <a:schemeClr val="tx1"/>
                </a:solidFill>
              </a:defRPr>
            </a:lvl1pPr>
          </a:lstStyle>
          <a:p>
            <a:pPr>
              <a:defRPr/>
            </a:pPr>
            <a:fld id="{1F79BA46-83B0-4949-BE25-06061BD81A81}" type="slidenum">
              <a:rPr lang="it-IT"/>
              <a:pPr>
                <a:defRPr/>
              </a:pPr>
              <a:t>‹N›</a:t>
            </a:fld>
            <a:endParaRPr lang="it-IT"/>
          </a:p>
        </p:txBody>
      </p:sp>
    </p:spTree>
    <p:extLst>
      <p:ext uri="{BB962C8B-B14F-4D97-AF65-F5344CB8AC3E}">
        <p14:creationId xmlns:p14="http://schemas.microsoft.com/office/powerpoint/2010/main" val="2623139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r>
              <a:rPr lang="it-IT" smtClean="0"/>
              <a:t>Diffusione\Becchetti\Contesto\lavoro.xlsx foglio “lavoro trim”</a:t>
            </a:r>
          </a:p>
        </p:txBody>
      </p:sp>
      <p:sp>
        <p:nvSpPr>
          <p:cNvPr id="40964" name="Segnaposto numero diapositiva 3"/>
          <p:cNvSpPr>
            <a:spLocks noGrp="1"/>
          </p:cNvSpPr>
          <p:nvPr>
            <p:ph type="sldNum" sz="quarter" idx="5"/>
          </p:nvPr>
        </p:nvSpPr>
        <p:spPr>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defRPr/>
            </a:pPr>
            <a:fld id="{D4DF2861-D0BA-4F24-BA2C-E192B2845871}" type="slidenum">
              <a:rPr lang="it-IT" smtClean="0">
                <a:solidFill>
                  <a:schemeClr val="tx1"/>
                </a:solidFill>
              </a:rPr>
              <a:pPr eaLnBrk="1" hangingPunct="1">
                <a:defRPr/>
              </a:pPr>
              <a:t>6</a:t>
            </a:fld>
            <a:endParaRPr lang="it-IT"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CH" smtClean="0"/>
          </a:p>
        </p:txBody>
      </p:sp>
      <p:sp>
        <p:nvSpPr>
          <p:cNvPr id="4" name="Slide Number Placeholder 3"/>
          <p:cNvSpPr>
            <a:spLocks noGrp="1"/>
          </p:cNvSpPr>
          <p:nvPr>
            <p:ph type="sldNum" sz="quarter" idx="5"/>
          </p:nvPr>
        </p:nvSpPr>
        <p:spPr/>
        <p:txBody>
          <a:bodyPr/>
          <a:lstStyle/>
          <a:p>
            <a:pPr>
              <a:defRPr/>
            </a:pPr>
            <a:fld id="{2DE67FB8-F5E5-4D9A-8F6B-46D534536E11}" type="slidenum">
              <a:rPr lang="it-IT" smtClean="0"/>
              <a:pPr>
                <a:defRPr/>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2948" name="Rectangle 14"/>
          <p:cNvSpPr>
            <a:spLocks noGrp="1" noChangeArrowheads="1"/>
          </p:cNvSpPr>
          <p:nvPr>
            <p:ph type="ctrTitle"/>
          </p:nvPr>
        </p:nvSpPr>
        <p:spPr>
          <a:xfrm>
            <a:off x="685800" y="2130425"/>
            <a:ext cx="7772400" cy="1470025"/>
          </a:xfrm>
        </p:spPr>
        <p:txBody>
          <a:bodyPr/>
          <a:lstStyle>
            <a:lvl1pPr>
              <a:defRPr smtClean="0"/>
            </a:lvl1pPr>
          </a:lstStyle>
          <a:p>
            <a:r>
              <a:rPr lang="it-IT" smtClean="0"/>
              <a:t>Fare clic per modificare lo stile del titolo</a:t>
            </a:r>
          </a:p>
        </p:txBody>
      </p:sp>
      <p:sp>
        <p:nvSpPr>
          <p:cNvPr id="82949" name="Rectangle 1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r>
              <a:rPr lang="it-IT" smtClean="0"/>
              <a:t>Fare clic per modificare lo stile del sottotitolo dello schema</a:t>
            </a:r>
          </a:p>
        </p:txBody>
      </p:sp>
      <p:sp>
        <p:nvSpPr>
          <p:cNvPr id="4" name="Rectangle 2"/>
          <p:cNvSpPr>
            <a:spLocks noGrp="1" noChangeArrowheads="1"/>
          </p:cNvSpPr>
          <p:nvPr>
            <p:ph type="ftr" sz="quarter" idx="10"/>
          </p:nvPr>
        </p:nvSpPr>
        <p:spPr>
          <a:xfrm>
            <a:off x="3124200" y="6245225"/>
            <a:ext cx="2895600" cy="476250"/>
          </a:xfrm>
        </p:spPr>
        <p:txBody>
          <a:bodyPr/>
          <a:lstStyle>
            <a:lvl1pPr algn="ctr">
              <a:defRPr sz="1200"/>
            </a:lvl1pPr>
          </a:lstStyle>
          <a:p>
            <a:pPr>
              <a:defRPr/>
            </a:pPr>
            <a:endParaRPr lang="it-IT"/>
          </a:p>
        </p:txBody>
      </p:sp>
      <p:sp>
        <p:nvSpPr>
          <p:cNvPr id="5" name="Rectangle 3"/>
          <p:cNvSpPr>
            <a:spLocks noGrp="1" noChangeArrowheads="1"/>
          </p:cNvSpPr>
          <p:nvPr>
            <p:ph type="sldNum" sz="quarter" idx="11"/>
          </p:nvPr>
        </p:nvSpPr>
        <p:spPr>
          <a:xfrm>
            <a:off x="6553200" y="6245225"/>
            <a:ext cx="2133600" cy="476250"/>
          </a:xfrm>
        </p:spPr>
        <p:txBody>
          <a:bodyPr/>
          <a:lstStyle>
            <a:lvl1pPr algn="r">
              <a:defRPr sz="1200">
                <a:latin typeface="Arial Black" pitchFamily="34" charset="0"/>
              </a:defRPr>
            </a:lvl1pPr>
          </a:lstStyle>
          <a:p>
            <a:pPr>
              <a:defRPr/>
            </a:pPr>
            <a:fld id="{75A61881-67ED-44CF-B08A-A33C8BB4BD6E}" type="slidenum">
              <a:rPr lang="it-IT"/>
              <a:pPr>
                <a:defRPr/>
              </a:pPr>
              <a:t>‹N›</a:t>
            </a:fld>
            <a:endParaRPr lang="it-IT"/>
          </a:p>
        </p:txBody>
      </p:sp>
      <p:sp>
        <p:nvSpPr>
          <p:cNvPr id="6" name="Rectangle 16"/>
          <p:cNvSpPr>
            <a:spLocks noGrp="1" noChangeArrowheads="1"/>
          </p:cNvSpPr>
          <p:nvPr>
            <p:ph type="dt" sz="half" idx="12"/>
          </p:nvPr>
        </p:nvSpPr>
        <p:spPr/>
        <p:txBody>
          <a:bodyPr/>
          <a:lstStyle>
            <a:lvl1pPr>
              <a:defRPr sz="1200"/>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B3BB43C6-B6A9-4DF3-A3B8-E7BED390A26E}"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3CBAA2A6-7246-4873-8C7C-B622A7F9E5D2}"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981200"/>
            <a:ext cx="40386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87A51898-DECC-4ABD-A1AD-611397508DF5}"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981200"/>
            <a:ext cx="8229600" cy="3886200"/>
          </a:xfrm>
        </p:spPr>
        <p:txBody>
          <a:bodyPr/>
          <a:lstStyle/>
          <a:p>
            <a:pPr lvl="0"/>
            <a:endParaRPr lang="it-IT"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09FFB89A-1967-4DF7-BE5D-5F41A2535DA0}"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lvl1pPr>
              <a:defRPr>
                <a:solidFill>
                  <a:prstClr val="white"/>
                </a:solidFill>
                <a:latin typeface="Calibri"/>
              </a:defRPr>
            </a:lvl1pPr>
          </a:lstStyle>
          <a:p>
            <a:pPr>
              <a:defRPr/>
            </a:pPr>
            <a:fld id="{F11BB550-9E26-4243-96A4-42147194424D}" type="slidenum">
              <a:rPr lang="it-IT"/>
              <a:pPr>
                <a:defRPr/>
              </a:pPr>
              <a:t>‹N›</a:t>
            </a:fld>
            <a:endParaRPr lang="it-IT" dirty="0"/>
          </a:p>
        </p:txBody>
      </p:sp>
    </p:spTree>
    <p:extLst>
      <p:ext uri="{BB962C8B-B14F-4D97-AF65-F5344CB8AC3E}">
        <p14:creationId xmlns:p14="http://schemas.microsoft.com/office/powerpoint/2010/main" val="269263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6CB04FC9-D9CB-4744-8E4E-229768BA9770}"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75FEBFE8-9CD2-4561-BCBB-C3E286180420}"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A3AB4F64-00D3-4BB7-9ED4-00FBC967E9F6}"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195FD5C4-C56C-42C9-8E83-3CFC9C804B79}" type="slidenum">
              <a:rPr lang="it-IT"/>
              <a:pPr>
                <a:defRPr/>
              </a:pPr>
              <a:t>‹N›</a:t>
            </a:fld>
            <a:endParaRPr lang="it-IT"/>
          </a:p>
        </p:txBody>
      </p:sp>
      <p:sp>
        <p:nvSpPr>
          <p:cNvPr id="9"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D06F5280-DC8B-40FF-8E18-FDF639AF61D2}" type="slidenum">
              <a:rPr lang="it-IT"/>
              <a:pPr>
                <a:defRPr/>
              </a:pPr>
              <a:t>‹N›</a:t>
            </a:fld>
            <a:endParaRPr lang="it-IT"/>
          </a:p>
        </p:txBody>
      </p:sp>
      <p:sp>
        <p:nvSpPr>
          <p:cNvPr id="5"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68446EF8-8AF9-4D67-905F-ADF8779403EE}" type="slidenum">
              <a:rPr lang="it-IT"/>
              <a:pPr>
                <a:defRPr/>
              </a:pPr>
              <a:t>‹N›</a:t>
            </a:fld>
            <a:endParaRPr lang="it-IT"/>
          </a:p>
        </p:txBody>
      </p:sp>
      <p:sp>
        <p:nvSpPr>
          <p:cNvPr id="4"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3A1A6CD3-399E-4304-B964-A977F0E83365}"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3FDAAA25-895D-4C92-ACC9-A51C08AC3C9B}"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testatina neg"/>
          <p:cNvPicPr>
            <a:picLocks noChangeAspect="1" noChangeArrowheads="1"/>
          </p:cNvPicPr>
          <p:nvPr/>
        </p:nvPicPr>
        <p:blipFill>
          <a:blip r:embed="rId16" cstate="print"/>
          <a:srcRect l="33275"/>
          <a:stretch>
            <a:fillRect/>
          </a:stretch>
        </p:blipFill>
        <p:spPr bwMode="auto">
          <a:xfrm>
            <a:off x="0" y="0"/>
            <a:ext cx="9139238" cy="1087438"/>
          </a:xfrm>
          <a:prstGeom prst="rect">
            <a:avLst/>
          </a:prstGeom>
          <a:noFill/>
          <a:ln w="9525">
            <a:noFill/>
            <a:miter lim="800000"/>
            <a:headEnd/>
            <a:tailEnd/>
          </a:ln>
        </p:spPr>
      </p:pic>
      <p:sp>
        <p:nvSpPr>
          <p:cNvPr id="337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a:defRPr/>
            </a:pPr>
            <a:endParaRPr lang="it-IT"/>
          </a:p>
        </p:txBody>
      </p:sp>
      <p:sp>
        <p:nvSpPr>
          <p:cNvPr id="337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34" charset="0"/>
              </a:defRPr>
            </a:lvl1pPr>
          </a:lstStyle>
          <a:p>
            <a:pPr>
              <a:defRPr/>
            </a:pPr>
            <a:fld id="{1F59D1E2-2F85-4DC2-8634-02E37AB9434B}" type="slidenum">
              <a:rPr lang="it-IT"/>
              <a:pPr>
                <a:defRPr/>
              </a:pPr>
              <a:t>‹N›</a:t>
            </a:fld>
            <a:endParaRPr lang="it-IT"/>
          </a:p>
        </p:txBody>
      </p:sp>
      <p:sp>
        <p:nvSpPr>
          <p:cNvPr id="1029" name="Rectangle 14"/>
          <p:cNvSpPr>
            <a:spLocks noGrp="1" noChangeArrowheads="1"/>
          </p:cNvSpPr>
          <p:nvPr>
            <p:ph type="title"/>
          </p:nvPr>
        </p:nvSpPr>
        <p:spPr bwMode="auto">
          <a:xfrm>
            <a:off x="250825" y="157163"/>
            <a:ext cx="822960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6512" r:id="rId1"/>
    <p:sldLayoutId id="2147486500" r:id="rId2"/>
    <p:sldLayoutId id="2147486501" r:id="rId3"/>
    <p:sldLayoutId id="2147486502" r:id="rId4"/>
    <p:sldLayoutId id="2147486503" r:id="rId5"/>
    <p:sldLayoutId id="2147486504" r:id="rId6"/>
    <p:sldLayoutId id="2147486505" r:id="rId7"/>
    <p:sldLayoutId id="2147486506" r:id="rId8"/>
    <p:sldLayoutId id="2147486507" r:id="rId9"/>
    <p:sldLayoutId id="2147486508" r:id="rId10"/>
    <p:sldLayoutId id="2147486509" r:id="rId11"/>
    <p:sldLayoutId id="2147486510" r:id="rId12"/>
    <p:sldLayoutId id="2147486511" r:id="rId13"/>
    <p:sldLayoutId id="2147486513" r:id="rId14"/>
  </p:sldLayoutIdLst>
  <p:hf sldNum="0" hdr="0" ftr="0" dt="0"/>
  <p:txStyles>
    <p:titleStyle>
      <a:lvl1pPr algn="l" rtl="0" eaLnBrk="0" fontAlgn="base" hangingPunct="0">
        <a:spcBef>
          <a:spcPct val="0"/>
        </a:spcBef>
        <a:spcAft>
          <a:spcPct val="0"/>
        </a:spcAft>
        <a:defRPr sz="3200">
          <a:solidFill>
            <a:srgbClr val="FFFF00"/>
          </a:solidFill>
          <a:latin typeface="Arial Black" pitchFamily="34" charset="0"/>
          <a:ea typeface="+mj-ea"/>
          <a:cs typeface="+mj-cs"/>
        </a:defRPr>
      </a:lvl1pPr>
      <a:lvl2pPr algn="l" rtl="0" eaLnBrk="0" fontAlgn="base" hangingPunct="0">
        <a:spcBef>
          <a:spcPct val="0"/>
        </a:spcBef>
        <a:spcAft>
          <a:spcPct val="0"/>
        </a:spcAft>
        <a:defRPr sz="3200">
          <a:solidFill>
            <a:srgbClr val="FFFF00"/>
          </a:solidFill>
          <a:latin typeface="Arial Black" pitchFamily="34" charset="0"/>
        </a:defRPr>
      </a:lvl2pPr>
      <a:lvl3pPr algn="l" rtl="0" eaLnBrk="0" fontAlgn="base" hangingPunct="0">
        <a:spcBef>
          <a:spcPct val="0"/>
        </a:spcBef>
        <a:spcAft>
          <a:spcPct val="0"/>
        </a:spcAft>
        <a:defRPr sz="3200">
          <a:solidFill>
            <a:srgbClr val="FFFF00"/>
          </a:solidFill>
          <a:latin typeface="Arial Black" pitchFamily="34" charset="0"/>
        </a:defRPr>
      </a:lvl3pPr>
      <a:lvl4pPr algn="l" rtl="0" eaLnBrk="0" fontAlgn="base" hangingPunct="0">
        <a:spcBef>
          <a:spcPct val="0"/>
        </a:spcBef>
        <a:spcAft>
          <a:spcPct val="0"/>
        </a:spcAft>
        <a:defRPr sz="3200">
          <a:solidFill>
            <a:srgbClr val="FFFF00"/>
          </a:solidFill>
          <a:latin typeface="Arial Black" pitchFamily="34" charset="0"/>
        </a:defRPr>
      </a:lvl4pPr>
      <a:lvl5pPr algn="l" rtl="0" eaLnBrk="0" fontAlgn="base" hangingPunct="0">
        <a:spcBef>
          <a:spcPct val="0"/>
        </a:spcBef>
        <a:spcAft>
          <a:spcPct val="0"/>
        </a:spcAft>
        <a:defRPr sz="3200">
          <a:solidFill>
            <a:srgbClr val="FFFF00"/>
          </a:solidFill>
          <a:latin typeface="Arial Black" pitchFamily="34"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community.marche.it/Mcloud" TargetMode="Externa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asellaDiTesto 5"/>
          <p:cNvSpPr txBox="1">
            <a:spLocks noChangeArrowheads="1"/>
          </p:cNvSpPr>
          <p:nvPr/>
        </p:nvSpPr>
        <p:spPr bwMode="auto">
          <a:xfrm>
            <a:off x="0" y="1290638"/>
            <a:ext cx="9144000" cy="368300"/>
          </a:xfrm>
          <a:prstGeom prst="rect">
            <a:avLst/>
          </a:prstGeom>
          <a:noFill/>
          <a:ln w="9525">
            <a:noFill/>
            <a:miter lim="800000"/>
            <a:headEnd/>
            <a:tailEnd/>
          </a:ln>
        </p:spPr>
        <p:txBody>
          <a:bodyPr>
            <a:spAutoFit/>
          </a:bodyPr>
          <a:lstStyle/>
          <a:p>
            <a:endParaRPr lang="it-IT"/>
          </a:p>
        </p:txBody>
      </p:sp>
      <p:sp>
        <p:nvSpPr>
          <p:cNvPr id="5125" name="TextBox 7"/>
          <p:cNvSpPr txBox="1">
            <a:spLocks noChangeArrowheads="1"/>
          </p:cNvSpPr>
          <p:nvPr/>
        </p:nvSpPr>
        <p:spPr bwMode="auto">
          <a:xfrm>
            <a:off x="1228725" y="5095875"/>
            <a:ext cx="6604000" cy="1016000"/>
          </a:xfrm>
          <a:prstGeom prst="rect">
            <a:avLst/>
          </a:prstGeom>
          <a:noFill/>
          <a:ln w="9525">
            <a:noFill/>
            <a:miter lim="800000"/>
            <a:headEnd/>
            <a:tailEnd/>
          </a:ln>
        </p:spPr>
        <p:txBody>
          <a:bodyPr>
            <a:spAutoFit/>
          </a:bodyPr>
          <a:lstStyle/>
          <a:p>
            <a:pPr algn="ctr"/>
            <a:r>
              <a:rPr lang="it-IT" sz="2000">
                <a:solidFill>
                  <a:srgbClr val="FF0000"/>
                </a:solidFill>
                <a:latin typeface="Impact" pitchFamily="34" charset="0"/>
              </a:rPr>
              <a:t> </a:t>
            </a:r>
          </a:p>
          <a:p>
            <a:pPr algn="ctr"/>
            <a:r>
              <a:rPr lang="it-IT" sz="2000">
                <a:solidFill>
                  <a:srgbClr val="FF0000"/>
                </a:solidFill>
                <a:latin typeface="Impact" pitchFamily="34" charset="0"/>
              </a:rPr>
              <a:t> </a:t>
            </a:r>
          </a:p>
          <a:p>
            <a:pPr algn="ctr"/>
            <a:endParaRPr lang="it-IT" sz="2000">
              <a:solidFill>
                <a:srgbClr val="FF0000"/>
              </a:solidFill>
              <a:latin typeface="Impact" pitchFamily="34" charset="0"/>
            </a:endParaRPr>
          </a:p>
        </p:txBody>
      </p:sp>
      <p:sp>
        <p:nvSpPr>
          <p:cNvPr id="9" name="Rettangolo arrotondato 8"/>
          <p:cNvSpPr/>
          <p:nvPr/>
        </p:nvSpPr>
        <p:spPr>
          <a:xfrm>
            <a:off x="587324" y="1937774"/>
            <a:ext cx="8240712" cy="29178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b="1" dirty="0" smtClean="0">
                <a:solidFill>
                  <a:schemeClr val="bg1"/>
                </a:solidFill>
                <a:latin typeface="Arial Black" pitchFamily="34" charset="0"/>
              </a:rPr>
              <a:t>GIORNATA DELLE MARCHE</a:t>
            </a:r>
          </a:p>
          <a:p>
            <a:pPr algn="ctr">
              <a:defRPr/>
            </a:pPr>
            <a:r>
              <a:rPr lang="it-IT" sz="4000" b="1" dirty="0" smtClean="0">
                <a:solidFill>
                  <a:schemeClr val="bg1"/>
                </a:solidFill>
                <a:latin typeface="Arial Black" pitchFamily="34" charset="0"/>
              </a:rPr>
              <a:t>2011</a:t>
            </a:r>
            <a:endParaRPr lang="it-IT" sz="4000" b="1" dirty="0">
              <a:solidFill>
                <a:schemeClr val="bg1"/>
              </a:solidFill>
              <a:latin typeface="Arial Black" pitchFamily="34" charset="0"/>
            </a:endParaRPr>
          </a:p>
        </p:txBody>
      </p:sp>
      <p:sp>
        <p:nvSpPr>
          <p:cNvPr id="5127" name="CasellaDiTesto 9"/>
          <p:cNvSpPr txBox="1">
            <a:spLocks noChangeArrowheads="1"/>
          </p:cNvSpPr>
          <p:nvPr/>
        </p:nvSpPr>
        <p:spPr bwMode="auto">
          <a:xfrm>
            <a:off x="0" y="5422900"/>
            <a:ext cx="9144000" cy="892175"/>
          </a:xfrm>
          <a:prstGeom prst="rect">
            <a:avLst/>
          </a:prstGeom>
          <a:noFill/>
          <a:ln w="9525">
            <a:noFill/>
            <a:miter lim="800000"/>
            <a:headEnd/>
            <a:tailEnd/>
          </a:ln>
        </p:spPr>
        <p:txBody>
          <a:bodyPr>
            <a:spAutoFit/>
          </a:bodyPr>
          <a:lstStyle/>
          <a:p>
            <a:pPr algn="ctr"/>
            <a:endParaRPr lang="it-IT" sz="2600" dirty="0">
              <a:latin typeface="Arial Black" pitchFamily="34" charset="0"/>
            </a:endParaRPr>
          </a:p>
          <a:p>
            <a:pPr algn="ctr"/>
            <a:r>
              <a:rPr lang="it-IT" sz="2600" dirty="0" smtClean="0">
                <a:latin typeface="Arial Black" pitchFamily="34" charset="0"/>
              </a:rPr>
              <a:t>Recanati, 10 dicembre 2011</a:t>
            </a:r>
            <a:endParaRPr lang="it-IT" sz="2600" dirty="0">
              <a:latin typeface="Arial Black" pitchFamily="34" charset="0"/>
            </a:endParaRPr>
          </a:p>
        </p:txBody>
      </p:sp>
      <p:pic>
        <p:nvPicPr>
          <p:cNvPr id="12" name="Picture 2" descr="F:\DOCUMENTI 2012\POLITICA\GDM 2012 Fano\Immagini\3.jpg"/>
          <p:cNvPicPr>
            <a:picLocks noChangeAspect="1" noChangeArrowheads="1"/>
          </p:cNvPicPr>
          <p:nvPr/>
        </p:nvPicPr>
        <p:blipFill>
          <a:blip r:embed="rId2" cstate="print"/>
          <a:srcRect/>
          <a:stretch>
            <a:fillRect/>
          </a:stretch>
        </p:blipFill>
        <p:spPr bwMode="auto">
          <a:xfrm>
            <a:off x="2128732" y="3136490"/>
            <a:ext cx="5029152" cy="3721510"/>
          </a:xfrm>
          <a:prstGeom prst="rect">
            <a:avLst/>
          </a:prstGeom>
          <a:noFill/>
        </p:spPr>
      </p:pic>
      <p:pic>
        <p:nvPicPr>
          <p:cNvPr id="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9469"/>
            <a:ext cx="8229600" cy="692150"/>
          </a:xfrm>
        </p:spPr>
        <p:txBody>
          <a:bodyPr/>
          <a:lstStyle/>
          <a:p>
            <a:r>
              <a:rPr lang="it-IT" b="1" dirty="0" smtClean="0">
                <a:ea typeface="Verdana" pitchFamily="34" charset="0"/>
                <a:cs typeface="Verdana" pitchFamily="34" charset="0"/>
              </a:rPr>
              <a:t>I TRE IMPEGNI PER IL 2013</a:t>
            </a:r>
            <a:endParaRPr lang="it-IT" sz="2400" b="1" dirty="0">
              <a:ea typeface="Verdana" pitchFamily="34" charset="0"/>
              <a:cs typeface="Verdana" pitchFamily="34" charset="0"/>
            </a:endParaRPr>
          </a:p>
        </p:txBody>
      </p:sp>
      <p:sp>
        <p:nvSpPr>
          <p:cNvPr id="5" name="Segnaposto contenuto 4"/>
          <p:cNvSpPr>
            <a:spLocks noGrp="1"/>
          </p:cNvSpPr>
          <p:nvPr>
            <p:ph idx="1"/>
          </p:nvPr>
        </p:nvSpPr>
        <p:spPr>
          <a:xfrm>
            <a:off x="373626" y="1730476"/>
            <a:ext cx="8386916" cy="3824749"/>
          </a:xfrm>
          <a:solidFill>
            <a:srgbClr val="002060"/>
          </a:solidFill>
        </p:spPr>
        <p:txBody>
          <a:bodyPr/>
          <a:lstStyle/>
          <a:p>
            <a:pPr marL="0" indent="0" algn="ctr">
              <a:spcBef>
                <a:spcPts val="0"/>
              </a:spcBef>
              <a:buNone/>
            </a:pPr>
            <a:endParaRPr lang="it-IT" sz="2000" b="1" dirty="0" smtClean="0">
              <a:solidFill>
                <a:schemeClr val="bg1"/>
              </a:solidFill>
              <a:latin typeface="Arial Black" pitchFamily="34" charset="0"/>
              <a:ea typeface="Verdana" pitchFamily="34" charset="0"/>
              <a:cs typeface="Verdana" pitchFamily="34" charset="0"/>
            </a:endParaRPr>
          </a:p>
          <a:p>
            <a:pPr marL="0" indent="0">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b="1" dirty="0" smtClean="0">
                <a:solidFill>
                  <a:schemeClr val="bg1"/>
                </a:solidFill>
                <a:latin typeface="Arial Black" pitchFamily="34" charset="0"/>
                <a:ea typeface="Verdana" pitchFamily="34" charset="0"/>
                <a:cs typeface="Verdana" pitchFamily="34" charset="0"/>
              </a:rPr>
              <a:t>MARCHE IN RETE</a:t>
            </a: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b="1" dirty="0" smtClean="0">
                <a:solidFill>
                  <a:schemeClr val="bg1"/>
                </a:solidFill>
                <a:latin typeface="Arial Black" pitchFamily="34" charset="0"/>
                <a:ea typeface="Verdana" pitchFamily="34" charset="0"/>
                <a:cs typeface="Verdana" pitchFamily="34" charset="0"/>
              </a:rPr>
              <a:t>ATTRAZIONE </a:t>
            </a:r>
            <a:r>
              <a:rPr lang="it-IT" b="1" dirty="0">
                <a:solidFill>
                  <a:schemeClr val="bg1"/>
                </a:solidFill>
                <a:latin typeface="Arial Black" pitchFamily="34" charset="0"/>
                <a:ea typeface="Verdana" pitchFamily="34" charset="0"/>
                <a:cs typeface="Verdana" pitchFamily="34" charset="0"/>
              </a:rPr>
              <a:t>DEGLI </a:t>
            </a:r>
            <a:r>
              <a:rPr lang="it-IT" b="1" dirty="0" smtClean="0">
                <a:solidFill>
                  <a:schemeClr val="bg1"/>
                </a:solidFill>
                <a:latin typeface="Arial Black" pitchFamily="34" charset="0"/>
                <a:ea typeface="Verdana" pitchFamily="34" charset="0"/>
                <a:cs typeface="Verdana" pitchFamily="34" charset="0"/>
              </a:rPr>
              <a:t>INVESTIMENTI</a:t>
            </a:r>
          </a:p>
          <a:p>
            <a:pPr marL="0" indent="0" algn="ctr">
              <a:spcBef>
                <a:spcPts val="0"/>
              </a:spcBef>
              <a:buNone/>
            </a:pPr>
            <a:endParaRPr lang="it-IT" b="1" dirty="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b="1" dirty="0" smtClean="0">
                <a:solidFill>
                  <a:schemeClr val="bg1"/>
                </a:solidFill>
                <a:latin typeface="Arial Black" pitchFamily="34" charset="0"/>
                <a:ea typeface="Verdana" pitchFamily="34" charset="0"/>
                <a:cs typeface="Verdana" pitchFamily="34" charset="0"/>
              </a:rPr>
              <a:t>ALTA FORMAZIONE E MESTIERI</a:t>
            </a: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p:txBody>
      </p:sp>
    </p:spTree>
    <p:extLst>
      <p:ext uri="{BB962C8B-B14F-4D97-AF65-F5344CB8AC3E}">
        <p14:creationId xmlns:p14="http://schemas.microsoft.com/office/powerpoint/2010/main" val="308882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9469"/>
            <a:ext cx="8229600" cy="692150"/>
          </a:xfrm>
        </p:spPr>
        <p:txBody>
          <a:bodyPr/>
          <a:lstStyle/>
          <a:p>
            <a:r>
              <a:rPr lang="it-IT" b="1" dirty="0" smtClean="0">
                <a:ea typeface="Verdana" pitchFamily="34" charset="0"/>
                <a:cs typeface="Verdana" pitchFamily="34" charset="0"/>
              </a:rPr>
              <a:t>MARCHE IN RETE</a:t>
            </a:r>
            <a:endParaRPr lang="it-IT" sz="2400" b="1" dirty="0">
              <a:ea typeface="Verdana" pitchFamily="34" charset="0"/>
              <a:cs typeface="Verdana" pitchFamily="34" charset="0"/>
            </a:endParaRPr>
          </a:p>
        </p:txBody>
      </p:sp>
      <p:sp>
        <p:nvSpPr>
          <p:cNvPr id="5" name="Segnaposto contenuto 4"/>
          <p:cNvSpPr>
            <a:spLocks noGrp="1"/>
          </p:cNvSpPr>
          <p:nvPr>
            <p:ph idx="1"/>
          </p:nvPr>
        </p:nvSpPr>
        <p:spPr>
          <a:xfrm>
            <a:off x="0" y="1076447"/>
            <a:ext cx="9144000" cy="1921396"/>
          </a:xfrm>
          <a:solidFill>
            <a:srgbClr val="002060"/>
          </a:solidFill>
        </p:spPr>
        <p:txBody>
          <a:bodyPr/>
          <a:lstStyle/>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Difendere e rafforzare con una visione strategia unitaria</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il modello policentrico di città-regione,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con una distribuzione diffusa, equilibrata e in rete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di servizi, attività e infrastrutture,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affinché tutti i cittadini delle Marche continuino a godere di medesimi diritti e opportunità</a:t>
            </a: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p:txBody>
      </p:sp>
      <p:pic>
        <p:nvPicPr>
          <p:cNvPr id="6" name="Immagine 5" descr="turismoTIPI.png"/>
          <p:cNvPicPr>
            <a:picLocks noChangeAspect="1"/>
          </p:cNvPicPr>
          <p:nvPr/>
        </p:nvPicPr>
        <p:blipFill>
          <a:blip r:embed="rId2" cstate="print"/>
          <a:stretch>
            <a:fillRect/>
          </a:stretch>
        </p:blipFill>
        <p:spPr>
          <a:xfrm>
            <a:off x="2430684" y="2951543"/>
            <a:ext cx="4109012" cy="3906456"/>
          </a:xfrm>
          <a:prstGeom prst="rect">
            <a:avLst/>
          </a:prstGeom>
        </p:spPr>
      </p:pic>
      <p:sp>
        <p:nvSpPr>
          <p:cNvPr id="7" name="Segnaposto contenuto 4"/>
          <p:cNvSpPr txBox="1">
            <a:spLocks/>
          </p:cNvSpPr>
          <p:nvPr/>
        </p:nvSpPr>
        <p:spPr bwMode="auto">
          <a:xfrm>
            <a:off x="4734046" y="2951543"/>
            <a:ext cx="1805650" cy="601883"/>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a:spcBef>
                <a:spcPts val="0"/>
              </a:spcBef>
              <a:buFont typeface="Wingdings" pitchFamily="2" charset="2"/>
              <a:buNone/>
            </a:pPr>
            <a:r>
              <a:rPr lang="it-IT" sz="1400" b="1" dirty="0" smtClean="0">
                <a:solidFill>
                  <a:schemeClr val="bg1"/>
                </a:solidFill>
                <a:latin typeface="Arial Black" pitchFamily="34" charset="0"/>
                <a:ea typeface="Verdana" pitchFamily="34" charset="0"/>
                <a:cs typeface="Verdana" pitchFamily="34" charset="0"/>
              </a:rPr>
              <a:t>I «turismi» </a:t>
            </a:r>
          </a:p>
          <a:p>
            <a:pPr marL="0" indent="0" algn="ctr">
              <a:spcBef>
                <a:spcPts val="0"/>
              </a:spcBef>
              <a:buFont typeface="Wingdings" pitchFamily="2" charset="2"/>
              <a:buNone/>
            </a:pPr>
            <a:r>
              <a:rPr lang="it-IT" sz="1400" b="1" dirty="0" smtClean="0">
                <a:solidFill>
                  <a:schemeClr val="bg1"/>
                </a:solidFill>
                <a:latin typeface="Arial Black" pitchFamily="34" charset="0"/>
                <a:ea typeface="Verdana" pitchFamily="34" charset="0"/>
                <a:cs typeface="Verdana" pitchFamily="34" charset="0"/>
              </a:rPr>
              <a:t>in rete</a:t>
            </a: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sz="3000"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sz="3000"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sz="3000" b="1" dirty="0" smtClean="0">
              <a:solidFill>
                <a:schemeClr val="bg1"/>
              </a:solidFill>
              <a:latin typeface="Arial Black" pitchFamily="34" charset="0"/>
              <a:ea typeface="Verdana" pitchFamily="34" charset="0"/>
              <a:cs typeface="Verdana" pitchFamily="34" charset="0"/>
            </a:endParaRPr>
          </a:p>
        </p:txBody>
      </p:sp>
    </p:spTree>
    <p:extLst>
      <p:ext uri="{BB962C8B-B14F-4D97-AF65-F5344CB8AC3E}">
        <p14:creationId xmlns:p14="http://schemas.microsoft.com/office/powerpoint/2010/main" val="305678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9469"/>
            <a:ext cx="8229600" cy="692150"/>
          </a:xfrm>
        </p:spPr>
        <p:txBody>
          <a:bodyPr/>
          <a:lstStyle/>
          <a:p>
            <a:r>
              <a:rPr lang="it-IT" b="1" dirty="0" smtClean="0">
                <a:ea typeface="Verdana" pitchFamily="34" charset="0"/>
                <a:cs typeface="Verdana" pitchFamily="34" charset="0"/>
              </a:rPr>
              <a:t>ATTRAZIONE DEGLI </a:t>
            </a:r>
            <a:br>
              <a:rPr lang="it-IT" b="1" dirty="0" smtClean="0">
                <a:ea typeface="Verdana" pitchFamily="34" charset="0"/>
                <a:cs typeface="Verdana" pitchFamily="34" charset="0"/>
              </a:rPr>
            </a:br>
            <a:r>
              <a:rPr lang="it-IT" b="1" dirty="0" smtClean="0">
                <a:ea typeface="Verdana" pitchFamily="34" charset="0"/>
                <a:cs typeface="Verdana" pitchFamily="34" charset="0"/>
              </a:rPr>
              <a:t>INVESTIMENTI</a:t>
            </a:r>
            <a:endParaRPr lang="it-IT" sz="2400" b="1" dirty="0">
              <a:ea typeface="Verdana" pitchFamily="34" charset="0"/>
              <a:cs typeface="Verdana" pitchFamily="34" charset="0"/>
            </a:endParaRPr>
          </a:p>
        </p:txBody>
      </p:sp>
      <p:sp>
        <p:nvSpPr>
          <p:cNvPr id="5" name="Segnaposto contenuto 4"/>
          <p:cNvSpPr>
            <a:spLocks noGrp="1"/>
          </p:cNvSpPr>
          <p:nvPr>
            <p:ph idx="1"/>
          </p:nvPr>
        </p:nvSpPr>
        <p:spPr>
          <a:xfrm>
            <a:off x="0" y="1076446"/>
            <a:ext cx="9144000" cy="2534855"/>
          </a:xfrm>
          <a:solidFill>
            <a:srgbClr val="002060"/>
          </a:solidFill>
        </p:spPr>
        <p:txBody>
          <a:bodyPr/>
          <a:lstStyle/>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Potenziare, oltre a quella attiva, anche </a:t>
            </a:r>
            <a:endParaRPr lang="it-IT" sz="2000" b="1" dirty="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a:solidFill>
                  <a:schemeClr val="bg1"/>
                </a:solidFill>
                <a:latin typeface="Arial Black" pitchFamily="34" charset="0"/>
                <a:ea typeface="Verdana" pitchFamily="34" charset="0"/>
                <a:cs typeface="Verdana" pitchFamily="34" charset="0"/>
              </a:rPr>
              <a:t>l</a:t>
            </a:r>
            <a:r>
              <a:rPr lang="it-IT" sz="2000" b="1" dirty="0" smtClean="0">
                <a:solidFill>
                  <a:schemeClr val="bg1"/>
                </a:solidFill>
                <a:latin typeface="Arial Black" pitchFamily="34" charset="0"/>
                <a:ea typeface="Verdana" pitchFamily="34" charset="0"/>
                <a:cs typeface="Verdana" pitchFamily="34" charset="0"/>
              </a:rPr>
              <a:t>’internazionalizzazione passiva: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obiettivo è attrarre investimenti internazionali nel nostro territorio per creare reddito, occupazione e sviluppo</a:t>
            </a:r>
          </a:p>
          <a:p>
            <a:pPr marL="0" indent="0" algn="ctr">
              <a:spcBef>
                <a:spcPts val="0"/>
              </a:spcBef>
              <a:buNone/>
            </a:pPr>
            <a:endParaRPr lang="it-IT" sz="2000" b="1" dirty="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a:solidFill>
                  <a:schemeClr val="bg1"/>
                </a:solidFill>
                <a:latin typeface="Arial Black" pitchFamily="34" charset="0"/>
                <a:ea typeface="Verdana" pitchFamily="34" charset="0"/>
                <a:cs typeface="Verdana" pitchFamily="34" charset="0"/>
              </a:rPr>
              <a:t>I</a:t>
            </a:r>
            <a:r>
              <a:rPr lang="it-IT" sz="2000" b="1" dirty="0" smtClean="0">
                <a:solidFill>
                  <a:schemeClr val="bg1"/>
                </a:solidFill>
                <a:latin typeface="Arial Black" pitchFamily="34" charset="0"/>
                <a:ea typeface="Verdana" pitchFamily="34" charset="0"/>
                <a:cs typeface="Verdana" pitchFamily="34" charset="0"/>
              </a:rPr>
              <a:t>stituito uno specifico fondo regionale 2013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per l’attrazione degli investimenti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valorizzando i professionisti marchigiani</a:t>
            </a: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p:txBody>
      </p:sp>
      <p:pic>
        <p:nvPicPr>
          <p:cNvPr id="1026" name="Picture 2" descr="D:\DOCUMENTI 2012\POLITICA\GDM 2012 Fano\Documenti 2012\Intern.ne\Foto investimenti diret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3611300"/>
            <a:ext cx="5715000" cy="324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35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9469"/>
            <a:ext cx="8229600" cy="692150"/>
          </a:xfrm>
        </p:spPr>
        <p:txBody>
          <a:bodyPr/>
          <a:lstStyle/>
          <a:p>
            <a:r>
              <a:rPr lang="it-IT" b="1" dirty="0" smtClean="0">
                <a:ea typeface="Verdana" pitchFamily="34" charset="0"/>
                <a:cs typeface="Verdana" pitchFamily="34" charset="0"/>
              </a:rPr>
              <a:t>ALTA FORMAZIONE E MESTIERI</a:t>
            </a:r>
            <a:endParaRPr lang="it-IT" sz="2400" b="1" dirty="0">
              <a:ea typeface="Verdana" pitchFamily="34" charset="0"/>
              <a:cs typeface="Verdana" pitchFamily="34" charset="0"/>
            </a:endParaRPr>
          </a:p>
        </p:txBody>
      </p:sp>
      <p:sp>
        <p:nvSpPr>
          <p:cNvPr id="5" name="Segnaposto contenuto 4"/>
          <p:cNvSpPr>
            <a:spLocks noGrp="1"/>
          </p:cNvSpPr>
          <p:nvPr>
            <p:ph idx="1"/>
          </p:nvPr>
        </p:nvSpPr>
        <p:spPr>
          <a:xfrm>
            <a:off x="0" y="1064872"/>
            <a:ext cx="9144000" cy="2650602"/>
          </a:xfrm>
          <a:solidFill>
            <a:srgbClr val="002060"/>
          </a:solidFill>
        </p:spPr>
        <p:txBody>
          <a:bodyPr/>
          <a:lstStyle/>
          <a:p>
            <a:pPr marL="0" indent="0" algn="ctr">
              <a:spcBef>
                <a:spcPts val="0"/>
              </a:spcBef>
              <a:buNone/>
            </a:pPr>
            <a:endParaRPr lang="it-IT" sz="2000"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Innalzare la «</a:t>
            </a:r>
            <a:r>
              <a:rPr lang="it-IT" sz="2000" b="1" dirty="0" err="1" smtClean="0">
                <a:solidFill>
                  <a:schemeClr val="bg1"/>
                </a:solidFill>
                <a:latin typeface="Arial Black" pitchFamily="34" charset="0"/>
                <a:ea typeface="Verdana" pitchFamily="34" charset="0"/>
                <a:cs typeface="Verdana" pitchFamily="34" charset="0"/>
              </a:rPr>
              <a:t>smart</a:t>
            </a:r>
            <a:r>
              <a:rPr lang="it-IT" sz="2000" b="1" dirty="0" smtClean="0">
                <a:solidFill>
                  <a:schemeClr val="bg1"/>
                </a:solidFill>
                <a:latin typeface="Arial Black" pitchFamily="34" charset="0"/>
                <a:ea typeface="Verdana" pitchFamily="34" charset="0"/>
                <a:cs typeface="Verdana" pitchFamily="34" charset="0"/>
              </a:rPr>
              <a:t> </a:t>
            </a:r>
            <a:r>
              <a:rPr lang="it-IT" sz="2000" b="1" dirty="0" err="1" smtClean="0">
                <a:solidFill>
                  <a:schemeClr val="bg1"/>
                </a:solidFill>
                <a:latin typeface="Arial Black" pitchFamily="34" charset="0"/>
                <a:ea typeface="Verdana" pitchFamily="34" charset="0"/>
                <a:cs typeface="Verdana" pitchFamily="34" charset="0"/>
              </a:rPr>
              <a:t>specialisation</a:t>
            </a:r>
            <a:r>
              <a:rPr lang="it-IT" sz="2000" b="1" dirty="0" smtClean="0">
                <a:solidFill>
                  <a:schemeClr val="bg1"/>
                </a:solidFill>
                <a:latin typeface="Arial Black" pitchFamily="34" charset="0"/>
                <a:ea typeface="Verdana" pitchFamily="34" charset="0"/>
                <a:cs typeface="Verdana" pitchFamily="34" charset="0"/>
              </a:rPr>
              <a:t>» delle Marche investendo sulla formazione anche internazionale</a:t>
            </a:r>
          </a:p>
          <a:p>
            <a:pPr marL="0" indent="0" algn="ctr">
              <a:spcBef>
                <a:spcPts val="0"/>
              </a:spcBef>
              <a:buNone/>
            </a:pPr>
            <a:r>
              <a:rPr lang="it-IT" sz="2000" b="1" dirty="0">
                <a:solidFill>
                  <a:schemeClr val="bg1"/>
                </a:solidFill>
                <a:latin typeface="Arial Black" pitchFamily="34" charset="0"/>
                <a:ea typeface="Verdana" pitchFamily="34" charset="0"/>
                <a:cs typeface="Verdana" pitchFamily="34" charset="0"/>
              </a:rPr>
              <a:t>e</a:t>
            </a:r>
            <a:r>
              <a:rPr lang="it-IT" sz="2000" b="1" dirty="0" smtClean="0">
                <a:solidFill>
                  <a:schemeClr val="bg1"/>
                </a:solidFill>
                <a:latin typeface="Arial Black" pitchFamily="34" charset="0"/>
                <a:ea typeface="Verdana" pitchFamily="34" charset="0"/>
                <a:cs typeface="Verdana" pitchFamily="34" charset="0"/>
              </a:rPr>
              <a:t> riqualificando i sistemi formativi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tradizionali e indifferenziati  </a:t>
            </a:r>
          </a:p>
          <a:p>
            <a:pPr marL="0" indent="0" algn="ctr">
              <a:spcBef>
                <a:spcPts val="0"/>
              </a:spcBef>
              <a:buNone/>
            </a:pPr>
            <a:endParaRPr lang="it-IT" sz="2000" b="1" dirty="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Potenziare i </a:t>
            </a:r>
            <a:r>
              <a:rPr lang="it-IT" sz="2000" b="1" dirty="0" err="1" smtClean="0">
                <a:solidFill>
                  <a:schemeClr val="bg1"/>
                </a:solidFill>
                <a:latin typeface="Arial Black" pitchFamily="34" charset="0"/>
                <a:ea typeface="Verdana" pitchFamily="34" charset="0"/>
                <a:cs typeface="Verdana" pitchFamily="34" charset="0"/>
              </a:rPr>
              <a:t>saperi</a:t>
            </a:r>
            <a:r>
              <a:rPr lang="it-IT" sz="2000" b="1" dirty="0" smtClean="0">
                <a:solidFill>
                  <a:schemeClr val="bg1"/>
                </a:solidFill>
                <a:latin typeface="Arial Black" pitchFamily="34" charset="0"/>
                <a:ea typeface="Verdana" pitchFamily="34" charset="0"/>
                <a:cs typeface="Verdana" pitchFamily="34" charset="0"/>
              </a:rPr>
              <a:t> tecnici legati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alle esigenze delle piccole imprese</a:t>
            </a: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p:txBody>
      </p:sp>
      <p:pic>
        <p:nvPicPr>
          <p:cNvPr id="1026" name="Picture 2" descr="D:\DOCUMENTI 2012\POLITICA\GDM 2012 Fano\Documenti 2012\Intervento Presidente\Foto mestieri.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7666" y="3819645"/>
            <a:ext cx="3634449" cy="30383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o_becchetti\Pictures\Alta formazione.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3900"/>
            <a:ext cx="4583575" cy="31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6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7316"/>
            <a:ext cx="8475406" cy="1103085"/>
          </a:xfrm>
        </p:spPr>
        <p:txBody>
          <a:bodyPr/>
          <a:lstStyle/>
          <a:p>
            <a:r>
              <a:rPr lang="it-IT" b="1" dirty="0" smtClean="0">
                <a:ea typeface="Verdana" pitchFamily="34" charset="0"/>
                <a:cs typeface="Verdana" pitchFamily="34" charset="0"/>
              </a:rPr>
              <a:t>FANO 10 DICEMBRE 2012:   </a:t>
            </a:r>
            <a:br>
              <a:rPr lang="it-IT" b="1" dirty="0" smtClean="0">
                <a:ea typeface="Verdana" pitchFamily="34" charset="0"/>
                <a:cs typeface="Verdana" pitchFamily="34" charset="0"/>
              </a:rPr>
            </a:br>
            <a:r>
              <a:rPr lang="it-IT" b="1" dirty="0" smtClean="0">
                <a:ea typeface="Verdana" pitchFamily="34" charset="0"/>
                <a:cs typeface="Verdana" pitchFamily="34" charset="0"/>
              </a:rPr>
              <a:t>GIORNATA DELLE MARCHE</a:t>
            </a:r>
            <a:br>
              <a:rPr lang="it-IT" b="1" dirty="0" smtClean="0">
                <a:ea typeface="Verdana" pitchFamily="34" charset="0"/>
                <a:cs typeface="Verdana" pitchFamily="34" charset="0"/>
              </a:rPr>
            </a:br>
            <a:endParaRPr lang="it-IT" b="1" dirty="0">
              <a:ea typeface="Verdana" pitchFamily="34" charset="0"/>
              <a:cs typeface="Verdana" pitchFamily="34" charset="0"/>
            </a:endParaRPr>
          </a:p>
        </p:txBody>
      </p:sp>
      <p:sp>
        <p:nvSpPr>
          <p:cNvPr id="3" name="Segnaposto contenuto 2"/>
          <p:cNvSpPr>
            <a:spLocks noGrp="1"/>
          </p:cNvSpPr>
          <p:nvPr>
            <p:ph idx="1"/>
          </p:nvPr>
        </p:nvSpPr>
        <p:spPr>
          <a:xfrm>
            <a:off x="265471" y="1293780"/>
            <a:ext cx="8603226" cy="2422814"/>
          </a:xfrm>
          <a:solidFill>
            <a:srgbClr val="002060"/>
          </a:solidFill>
        </p:spPr>
        <p:txBody>
          <a:bodyPr/>
          <a:lstStyle/>
          <a:p>
            <a:pPr marL="0" indent="0" algn="ctr">
              <a:spcBef>
                <a:spcPts val="0"/>
              </a:spcBef>
              <a:buNone/>
            </a:pPr>
            <a:r>
              <a:rPr lang="it-IT" sz="2200" b="1" dirty="0" smtClean="0">
                <a:solidFill>
                  <a:schemeClr val="accent3"/>
                </a:solidFill>
                <a:latin typeface="Arial Black" pitchFamily="34" charset="0"/>
              </a:rPr>
              <a:t>Il momento che stiamo vivendo richiede coraggio, intraprendenza, responsabilità,</a:t>
            </a:r>
          </a:p>
          <a:p>
            <a:pPr marL="0" indent="0" algn="ctr">
              <a:spcBef>
                <a:spcPts val="0"/>
              </a:spcBef>
              <a:buNone/>
            </a:pPr>
            <a:r>
              <a:rPr lang="it-IT" sz="2200" b="1" dirty="0" smtClean="0">
                <a:solidFill>
                  <a:schemeClr val="accent3"/>
                </a:solidFill>
                <a:latin typeface="Arial Black" pitchFamily="34" charset="0"/>
              </a:rPr>
              <a:t>sguardo sicuro verso il futuro</a:t>
            </a:r>
            <a:r>
              <a:rPr lang="it-IT" sz="2200" b="1" smtClean="0">
                <a:solidFill>
                  <a:schemeClr val="accent3"/>
                </a:solidFill>
                <a:latin typeface="Arial Black" pitchFamily="34" charset="0"/>
              </a:rPr>
              <a:t>: </a:t>
            </a:r>
            <a:endParaRPr lang="it-IT" sz="2200" b="1" dirty="0" smtClean="0">
              <a:solidFill>
                <a:schemeClr val="accent3"/>
              </a:solidFill>
              <a:latin typeface="Arial Black" pitchFamily="34" charset="0"/>
            </a:endParaRPr>
          </a:p>
          <a:p>
            <a:pPr marL="0" indent="0" algn="ctr">
              <a:spcBef>
                <a:spcPts val="0"/>
              </a:spcBef>
              <a:buNone/>
            </a:pPr>
            <a:r>
              <a:rPr lang="it-IT" sz="2200" b="1" dirty="0" smtClean="0">
                <a:solidFill>
                  <a:schemeClr val="accent3"/>
                </a:solidFill>
                <a:latin typeface="Arial Black" pitchFamily="34" charset="0"/>
              </a:rPr>
              <a:t>sono le stesse virtù che gli atleti marchigiani che hanno partecipato alle Olimpiadi di Londra 2012 hanno dimostrato davanti agli occhi del mondo</a:t>
            </a:r>
            <a:r>
              <a:rPr lang="it-IT" sz="2200" b="1" dirty="0" smtClean="0">
                <a:solidFill>
                  <a:schemeClr val="accent3"/>
                </a:solidFill>
                <a:latin typeface="Arial Black" pitchFamily="34" charset="0"/>
              </a:rPr>
              <a:t> </a:t>
            </a:r>
            <a:endParaRPr lang="it-IT" sz="2200" b="1" dirty="0" smtClean="0">
              <a:solidFill>
                <a:schemeClr val="accent3"/>
              </a:solidFill>
              <a:latin typeface="Arial Black" pitchFamily="34" charset="0"/>
            </a:endParaRPr>
          </a:p>
          <a:p>
            <a:pPr marL="0" indent="0" algn="ctr">
              <a:spcBef>
                <a:spcPts val="0"/>
              </a:spcBef>
              <a:buNone/>
            </a:pPr>
            <a:r>
              <a:rPr lang="it-IT" sz="2200" b="1" dirty="0" smtClean="0">
                <a:solidFill>
                  <a:schemeClr val="accent3"/>
                </a:solidFill>
                <a:latin typeface="Arial Black" pitchFamily="34" charset="0"/>
              </a:rPr>
              <a:t>  </a:t>
            </a:r>
            <a:endParaRPr lang="it-IT" sz="2200" b="1" dirty="0" smtClean="0">
              <a:solidFill>
                <a:schemeClr val="accent3"/>
              </a:solidFill>
              <a:latin typeface="Arial Black" pitchFamily="34" charset="0"/>
            </a:endParaRPr>
          </a:p>
          <a:p>
            <a:pPr algn="ctr">
              <a:spcBef>
                <a:spcPts val="0"/>
              </a:spcBef>
            </a:pPr>
            <a:endParaRPr lang="it-IT" sz="2400" dirty="0">
              <a:latin typeface="Arial Black" pitchFamily="34" charset="0"/>
            </a:endParaRPr>
          </a:p>
        </p:txBody>
      </p:sp>
      <p:pic>
        <p:nvPicPr>
          <p:cNvPr id="6" name="Picture 4" descr="http://t0.gstatic.com/images?q=tbn:ANd9GcTv0GbD9OZaBc_xJe1HmbFSNRVL6oyV3ju4Hw7dqlEsOfYfrQJ_"/>
          <p:cNvPicPr>
            <a:picLocks noChangeAspect="1" noChangeArrowheads="1"/>
          </p:cNvPicPr>
          <p:nvPr/>
        </p:nvPicPr>
        <p:blipFill>
          <a:blip r:embed="rId2" cstate="print"/>
          <a:srcRect/>
          <a:stretch>
            <a:fillRect/>
          </a:stretch>
        </p:blipFill>
        <p:spPr bwMode="auto">
          <a:xfrm>
            <a:off x="4424515" y="3696928"/>
            <a:ext cx="4434349" cy="3161071"/>
          </a:xfrm>
          <a:prstGeom prst="rect">
            <a:avLst/>
          </a:prstGeom>
          <a:noFill/>
        </p:spPr>
      </p:pic>
      <p:sp>
        <p:nvSpPr>
          <p:cNvPr id="108546" name="AutoShape 2" descr="data:image/jpeg;base64,/9j/4AAQSkZJRgABAQAAAQABAAD/2wCEAAkGBhQREBUQEBISFBUUGRkWGBcYGRoVGRcXFRcXFxoWGhUXHyYeGBkjGhgVIC8sIycpLCwtFx8xNTAqNSYrLCkBCQoKDgwOGg8PGjQiHyAqKSosKjUuMC01NTYsLCksNTQsLjAqLCwwLSwqKSwsMCwtLC0tLCwsLCw0LywsLCwpKf/AABEIAKkBKgMBIgACEQEDEQH/xAAcAAEAAgMBAQEAAAAAAAAAAAAABgcEBQgDAQL/xABUEAACAQMCAwUEBQYICQoHAAABAgMABBEFIQcSMQYTQVFhIjJxgQgUUpGhIzVCgrGzFTNicnSSotEWFxgkU7K0wfBUY3N1k6PS0+HxJSY0NkWDlP/EABoBAQADAQEBAAAAAAAAAAAAAAACAwQBBQb/xAA5EQACAQIEAwUFBgUFAAAAAAAAAQIDEQQSITFBUYEFYXGRoRMiMrHBFFKi0eHwM0JDYoIVI3KS8f/aAAwDAQACEQMRAD8AvGlKUApSlAKUpQClKUApSlAKUryu7pYkaSQhVUZJ/wCPGupNuyONpK7PWlQdtbu79ytoDFENi3Q/N98H0XevX/Aec+0bxub9c/jz5rZ9ljD+LNRfLfzseasdKprQpuS56JdL7kzpUGkvL7TyDMe/h6E5Lf2j7Sn45FS7S9US4jEsZyDsR4qfFSPOqquHlTWZO8XxRfQxcasnBpxkuD+nNGXSsXVNTjtoXuJ3CRxgszHoAP2k9ABuSQKpqbtvq2uzPFo6m1tlPKZmPK360uDynoeWMFhnckVnNhd9KpgcDb5vykmsy9516Stv/PMgP4VhXWp652fIkuX+vWmQGYs0mATjeRh3kR8BnK5PjQF6UrTdk+1kGpWy3Ns2VOzKfeRxjKMPA7j0IIIrZX18kMbSysFRBlifAf7z4etNjsYuTst2e9KrCTtRf6pI0enKYYVODIfZPxaTflPjhN/jXuOF903tvqL8/wCu2/8AOLg/hWb27l8Ebrnse0+yoUdMVWUJfds5NeNtiyKVV097qmkkPO31q3zgkktjP8sjnQ+G+V+NT/QNeivIRNCcg7EH3lbxVh51OFZSeV6PkZsV2dOhBVYtTg/5lt4PkzZUpSrjzRSlKAUpSgFKUoBSlKAUpSgFKUoBSlKAUpSgFKUoBSlKAVDO2szTTw2SHHMQzfFiQM/ABjUzqF355NZiZujAY+aOg/tVtwWk3Lik2jze0taUYcJSin4NktsbJIY1ijGFUYH958yete9KVjbbd2ejGKirLZH5liDKVYAgjBB3BB8KhOjKbLUmtgT3cvu5+BZT8RhlqW32oCPYbsfD++ofqTtJqduD74C83p7Tt/q4qeCxcKlWphlr7rb5K22vM8/tGnkVOtxU0l13RFON9/Jd3tlokLcvfMrv5ZdyiZ9FAdiPUeVWvoeiRWdvHbW6hY4xgDxPmxPixOST4k1GdS7QQW97FZzTKLhwrRB1JDc5KAJIQVDEgjcipNZ6lzHkccrfdn+415FPtBZ1TrQcG9r7PrzPWdLS8Xcz687i3WRGjkUMrgqykZDKRggg9QRXpUe7T9rltfyaAPKf0fBQehbH7PH0r0J1I045pbGepUjTjmk9CqOyqHQ+0r6erH6tdYVQT4OC0J9WV8x59TUv4n3jz3NtpsRx3hVm8ssxVc+igM3zHlUC7VTTXPaHTVkyJ17jn25Sv+cSSjIHTERU+eDU3vkuLa4jhN2rTEBkVyzZ5iVHK0qlckgjqDWXETbprR2ZswGMlh6qrQpOdk3ZcNN2u4sPSdKjtoUghXCoMepPix8yTuazKivZ7tmZJPq90vdy5wDjlDH7JB91vwP3CpVWilUhON4GSNdV7zvdvfnfvPxNCHUo4DKwIIIyCDsQR4iqu0FTpmtNaAnuZ8BQfJgWjPqQ2U+Zq1Kq/tke8160VNyvcc2PDErOf7Jz86qxOmWS3TR9B2M3N1aEvhlCTfTVPoWhSlK1HgilKUApSlAKUpQClKUApSlAKUpQClKUApSlAKUpQClKUAqM9tdFaVFnhz3kO+3Ur129QRkfOpNSraVV0pqa4FGIoRr03TlxNH2c7UJcoFJCyge0vTP8pfMfs/Gt1JJygsfAZ+6o/rPYmGdjIhMTnclRkE+ZXz+BFY1j2fuYSxkuDJGEYcpZ/LY8pyPxqWK9kqU6tKVmk3lfhwZmoTxMJRp1YZldLMn80es+sRwK08xy5zyJ4sfP0Hhnw+6sPsbpzyyvfz9Xzyeudiw9APZHzrY2/Z2GdlmlBYoOXl/R2ZmyR4+98KkCrgYGwFYuy5U6OBiqfxTV5Px1La9CpWxOer8MH7q+r+hW3GvsNJe26XdqCbi1ywC+88ZwSFxuXUgMP1gNyK+dh+I8OqQIkjLHfRgB4z7Pe4/Tj+1nrgbqc+GCbLqu+3XBuzvS1yha2mPtM8YBVj5tGcAt6gqT45qGKo061GUKm1t+Xf0NsJOMk0TdtQ5Ldpn/AEFYsOm6g/tx+NVcvai3slk1K+YPKxPcxD3pJNiWA/RVcqMnYb9SAK89L7B6jarJLLqT3NssUg7tnl39nY925KjGPOtt2e4e2l+Iru6DSmANEIifyWRI8nMyjdiQ67E423BrPC05005Zko3vz7/qY6yzYmMXsk3bv/Q0fB7s3PeXsuv3wwZC3cggjJYcpdQeiKnsL55PlvNOJfZd7mFbiAEzQZIC+8ydSBjfmBAI+fiamUcYUBVAAAwANgAOgA8BX6rdUgpxcWenhMTPC1o1obr926lWPrUWpWyuMLexAcyDYyqOpQD3vtYG43HTBqfdmNSM9sjvnnGVfOx5lOCSPXY/Oo/2z7A2sqyXWWgdQXZkAIYjfJQkAsfMEZJ3qPaR2WvriPmg1KUR55faaVDtjPsgkfcawxz0ququ2uHHvNksJ2dXrurRrezclrCSb8mt0T3tJ2qhsYy8rAsR7MYPtOfQeA9TsPwqIcPNGluLl9WuhguT3Y8+b2Sw/khfZHz8qztG4Uwxv3t1I1y+c4PsoT/KGSW+Zx6VOVUAAAAAbADwFaFCdSSlPRLZfmX1MTh8JRlRwrcpT0lO1tOUVvrxv/59pSlaTwxSlKAUpSgFKUoBSlKAUpSgFKUoBSlKAUpSgFKUoBSlKAUpSgFfCM7V9pTcGogk7iQo3unof2H++tsrZGRvXncW6uMMP/SsD+DHX+Lk28un/pXiwjXwN4Qjnp8Lbru70Xtxqat2ZtK1WoXXeERR75O5/wCPCvp0+Vtnk2+Z/Das21sljHs9fEnrSr9pxq9nk9nB7t7tckgstPW92fUtR3fdkZGMH1z1+/eoHpV4dLungmz3LnIb06K/rts3w9N7CrC1bR4rlOSZcjwI2KnzB8K9CpQ92Ps9HHb8jDXpym1OL95GVDMrqGQhlO4IOQR6EV+iahH+BFzAT9UusKfAlk+8LlT9wr4/ZK+m9m4uhyeIDM39nCg/Oue3qbOm79LeZX7eps6bv0t5nztbr/1llsrT2+ZhzEdCRuFB8h1J6bfGpbo2mi3gSEb8o3Pmx3Y/Mk1jaF2aitB+TBZzsXb3j6DyHoPxrbVKlTkpOpPd+iJUaUlJ1Km79EKUpWk0ilKUApSlAKUpQClKUApSlAKUpQClKUApSlAKVDdb4tafZ3D2txK6yRkBgI3YDmUMN1BzsR0qUaZqcdzCk8DiSOQcysOhB+O4Phg7jFAZVKUoBStXr3ae2sU7y7njiU9OY+02PsoMs3yBqA3f0iNORiqR3cg+0qIoPw53B/CgLSpVbaXx+0yZuVzPB6yJlfviLY+dWDY6hHPGJYJEkRujIwZT8CNqAyKUqD3/ABm0yCeS3lmdXido3/JSEBkYqdwpyMg9KAnFKxtO1GO4iSeB1kjcZVlOQR/75HoQRWTQClR3tZ29tNMMYvHZO95uTCM+eTlz7o294VsOzvaGG+t1ubZi0bFgCVKnKkqdjv1FAbKlQ3XuLWn2Vw9rcSuskeOYCN2A5lDDcDB2YVgf49tK/wBPJ/2Un91AWDSofpvF3S525UvY1J/0geEf1pFC/jUuilDAMpBBGQQcgg+II6igP1SlKAUqIdpeK2nWLGOW4DyL1jiHeMCPA49lT6MQai/+UdYZ/iLzHnyxfs7ygLXpUO7OcWtOvWEcdwI5G6RyjumJPQAn2WPoGJqY0ApWv17XYrK3e6uGKxx45iAWI5mVBsNzuwqPaFxa028mW3huMSOcKro8fMfIMw5cnwGcnwoCY0pSgFKhb8XtOF0bMyyd6Je5x3b47wPyY5sYxzeNTSgFKUoBSlKAUpWNe3YQcoeMSMG5A5wGYD7yMkZx50vYXsay8vLyJ2KxR3EeSRynkkUHwIOxx6CsQ9vI0OJ4Z4m8io/3kH8KjtzxIaA//FNMvbZhsZYQJ4jjx7xSB8tzXrFxZ0yQYGoLv+jLFJ+JKYqLxTi7ToZlzjKz6p2XkZpYepvTq27mrr8/UpLi/KG1q6YdGMZHwMERFXTwl1+G30SzWZ+UsJiBys2wuJR+iDVJ8WpVbWLh0IKt3TKR0Km3iII9MYqwuy3a2xs9HsVveUuyTMo7tpDy/WZhsRsN89TXXVhTWacW1yVrls41HG1NrN33t6FpHt1a/bb+o391eN724hMTiCRVlweQyJJyBvAsEGSB5Dr5jrVdJxLs3P5HT7mQeYt4wPvLV6f4ZI3/AOKkHxaBPwzWeXaeGX9GfVwX1Mb+0x+KrTXn+ZEtZ4a3t7O08uo2U8jndnkeMgZ6BXjACjyXp4CpxoP0erERg3E8tw56lGEcf6oAJ+9vkKxV7RQN79hMv8ySJvw7xaz7CW2Y5hmnt2/lAr/aGx/rVFdpYJ754eKUl+Ft+gjWrrjCXhKz9V9TU9rfo7J3Zk02V+cDPdSkEP6LIAOU+XNkeoqseyHbW60e5Jj5gA3LNA+Qr8pwVZT7rjcA9QfMZB6IsdUu4+jxXSepCN8m6feTVLcctOC36XKxtF9aiDujbESIzRsdvMKh9c58a1RlTnHNSmpLufzW66o006uZ5ZRcX3r5PZ9GdF6BrsV7bR3UBzHKvMM9QehU+TAgg+orkvt9+db7+kz/AL16tz6Nurs0N1asfZjZJV9O8DKw+HsKfmaq3tVCH1y5RhlWvZAR5gzkEbeldLyTcF+JP1Cf6pcti2mbYnpDIdg+fBG2DeWx8DnpWuSuJPYRtLuygy0EhJhfrsOsbH7a5APnkHxxU84Z9u3vbYaXPOySRDMbdTNCo3i8y6AbY95cjG2/dFrJ2Xhf0WpCcmotxV3y29SWcTdJstQmgE0k0hgEg7uHlHM0hTZpSDgDk6KCd/CsrQLme0gW3srSOKFclVdmY+0cklncE5JJqO3XamOD8nbLg9ObAaQ/LoPh+FbCx7PX9zhzH3anxuJHBPwjjwy/OsP+pSm7Yairc53b/wCsWkvNkYdm42vBVZyyxezuoLo5Jyl4qNjD7V8P49Qke4ubeWGZ8c08DiYeyoUF7csfZCge6VO1YnZz6PVvLbq9zcylyW3hZO7ZQxCsvMhIyuMg9DkV+tQ7S21hcNbz3zJLGcOIoZ2CkgN7zSEHYjopqc9ktZ540uUcTW85I71FZPbBK5eJgCrcwKkgYO3THtaIVpz/AIsFF809Oqd2vN9CPs50HZyzrz9bRv5dSs+1n0d3ijaXT5zMVGe6kADkD7LrszehA+NQjsNxGutJmAUs8PNiS3YnlO+/KD/Fv6jxG4NdZRyBgGUgg7gg5BHoRXL3HLR1t9YkKAATok2B9psqx+bIzfFjVpfsdLaNq8d3bx3MDc0cqhlPofAjwIOQR4EGqY408V5FkfTbFygX2Z5VOGLeMSsPdA/SI3J22AOcrgl2maLRb4nf6n3kyg+RiL8vw5kY/rGqLd2kkJYlndsknqWY7kn1JoCd8NuEk2qjv5HMNsDjnxlpCOqop2wOhY7A7YODi1f8nvTeTlzdZ+13i5+OOTl/CpVMV0yxhtrdQWUJDGMdWxuxHiSck+Zb1qO6jdrFg32oyK7b8iNjHwVdyPULiuzlSpQU608qe27btyS1Ms68s7hThma32SXi2VHxI4QzaWPrEb9/bE458YaMk7CRRtg7AMNs7EDIzI+DXFmRJY9OvnLxuQkMjHLRsdljYncoTsM+6cDp0lw7SW0gMKamjBxymK6Csrg/okTAZHwBrW6jw+tZRzPp6ZO4ks5GjPnkRe0v9kVGnUo1XanUTfJ+6/KVvQPESgr1INLmveXnG/qSzjT+Y7v4Rfv4q5UViCCDgjcGunO2Wpx3+mS2HeNDK6xqGnU4JSRHJYxA7nlPRep6VWek8G+aOdJruz7wqPq7JI38aG91ldVPKwyM+BwfDBvlh6sd4vyOwxdCfwzXmWfwf4jjUrfuJ2H1qBRz/wDOp0EoHn0DepB/SAqw64zsL250u9DrmKe3cgqfMbMjAdVIyD5g11BoHEi2urKO8HMOY8joBzGOUAZRiPvBOMjf0quMXJ2juXznGEc0nZI53u//ALif/rBv9qNdaVyZeD/5if8A6wb/AGo10FqNpczOwmuVij5mASPdiuds8uPDHUn4VzNSis1Wagub+nMrqznGyhByb4L6vgb3U+0sEGzPzP05E9pifLA6fPFZWm3LyRh5IzGTn2SckDO2fI439K0Wn6XFbIZEVYwoy08xGQPE5OFUfhW00DXoLuIyW0veojGMuAcMygE4JHtDcbjbrUI4ijV0oxbX3npfwXLvOU4V081Vpf2rXzfPyNnSlKkXioZrdteHKz2lvexgkqY3MMij1DeOPs9amdKhOCmrMupVIwupwUk+D/Rp+pU8uqxQdV1azPljKfiVJFYNzr9rJ/GXLyf9JaRSH72Y1c1eL2aE5KIT6qDWX7K1s/mvk0XJdnPejJeFRr0s/mcncUiP4VmKnI5YMHAXb6tDj2Rsu3gOlWB2YjB0rTyLS4uH5Jsd3sAPrU2xIjY5+6oPxjGNbuwPtR/uY6nXDrjPZWGmwWk6XJkj5+YoilfbldxglwejDwrRUp545WZ6fsVL/dhnj91tr1WptodKvpP4nTUQecpJI+Urhf7NY2qyXVmVW6vrGzZhzKuEVsZIziGInGQfurb/AOUTpv8Ao7z/ALNP/MrH7TWUXajTzPZRzJLbMRE0oVBISAXiBDHY4Xc4AYDf3sURwkFxfy+R6EcfTpaUcPTj/jd+bbPHs8t3fh/qmqW03d45xh9ubOMh4h1w3h4VspeyGpj3vqE36iqf6wjQ/jVG9me0l1o16ZFUq6ZSWJwRzLndGHUHYEHwIB38b30fj3psyAzPJbP4q6M4z6NEGyPiB8Km8NB8X5iXaTn8dKm/8Ea2TRLyL2msHH8q2lyf6hLsfwqt+MepF7i3gLMWhgBfmGGV5maXkYeDCMxA1Yna76QdtHGyacrTSkYDupSNf5WGwzn0wB6+FUzoWgXWr3hSMNJLIxeSRui8xy0jt4D9vQDwrlLCwpzzrfYxVZ0Za06Sg+OW9n0ba8iwOCMAjtrmeVHZZpYYU5Mhsx80jHbwHNF99QvtH+f7j+nSf7Qa6O07hvZxWsFs0ZcW4PK3Mykux5nchTjLNv4+A6Cuce0n5+uP6dJ/tBq9Zszu9OCKnGCSlF6vfTys76+SsW32x1CyuBPYzJyo8rlpASzRyhmAmVcnoeo2ypIqjtU0yfTrsxuTHNCwZXU+WGSRG8QdmBrru17NW0cjTJBGJGYuXI5m5mJJIZskbnwqJ8W+HA1O27yEAXUIJjPTvF6mEn16rnofIE1XRhUjfPLNd+JZONCMVGjfvvZeSS06ttlR61xPzbRS2axwXkpkF1Iq5cMAmHiY7RLJzOTygEEEZ8Tb3BGdn0aJ3ZmZnmJZiWJJlbck7k1y3LEVYqwIIJBBGCCNiCD0NdQ8C/zJD/Pm/etVySWxCdSdR3m2+GupRvF7893n89f3aVeHBqHn7Pwp9rv1++WQVR/F7893n89f3aVZHC7irp9lpcNrczOsqGQsBG7Ac0rsN1BB2IrpW1dWJho2sGBw7E92xQTA9B34/JXA8jzfk38zhuuc01x31RZtYdUIPcxpESPtDLkfIvj4g1v9c4v20EYXT1eaYR913sqBIgAwYOImyzsCARnAB336VBex3Yq61i6ITmKluaadskLzHLEk+853IHUnyGSKaUZRuntd28Lu3mrMlGpKdOOde8lq/l1W1+KSLQ4L9mml0O+GMG872JM7ZAiMYOfLndh+qaooEo+4wVPQ+YPQj412loujx2lvHbQLyxxKFUeO3iT4knJJ8STVD8beGLwzPqVqhaGQl5lXfunPvPj7DHfPgSegIq44XDezLdW9texe0o5ZR/MkTc/Fcgny5TUJ0nsfc3xefvFhRmPtleZ3IOCQuw5QQV6+G21QLhfxibTU+q3SNLbZJXlxzxFjk8oOzKTk4yMEkjyqyrDjLpsZbF0nck8yRiGYSLzbsuych9rmPX9L0xWevQjWlFz4Jr6/vocpKNObnlUr8Gk1fRXs9G7K2t7a9PLV+GkkULyPeRNGis797FhQqgkk4LbYHlUVsdHlRTLYsWQbl7GYSJ+tb7gfrIK1XE/jOdRjNpaI8VuT7bNjnlwchcAkKmd8ZJOB06H04I8O5ri5TUZQ8dvCeZDkqZnHQLjcxg7k9Djl33xVLA0mrLQ1qvB/HSj0WR/gy+qZvrbtvdr7LPbXIG3LKpgf4ZXmTP6grLHbJT/HaUfjE0L/AO9D+FTHikIYdOmvHtoZniCY5wQSGlRCOdCGGzHofKq57BRW2sPJHbi4s5I1Dkc4njIJA22Rgc+efjWb7JVpfwpNeEpR9E0hKhha389u6cFP8UbP8JhdudMTV0a5trW6hurdAXWWPl+sQrt7LAsGljGNicsvTPKKhnDztw+mXQkILwSYWaPrzKDs4B251ySPmNs1dP8Ai0vonDwXMLFSCpYFDkdOit+2q64u8OZLUrqCxKkcx/LJGeZIpj4rttG/UfZJK/Zrbh3PLlmnpxbvfqRq4d043c4yT+638nGLRGxdpNr3extzJJfc6tvur3PMDg77gire1XWtVaaVY202yjEjBZHYTzFQxwwRTJgkb4KjrVGdlP8A6+1/6eH96tdES9gr5ppHWa1RWdmHsCRgGYke9H1wfA1zERvZqKk16HKNGVW6jUjD/lf0sncj9t2ZiuJA95NfaxIpyFOYbdT/ADAcj8AfEVM7bWBaFfrMtraRRjC2sIDN0IAKpkgDP6I618i4eSOMXWoXUi/YQ90nw5ckY+QreaP2RtbXeCBA32z7T/1myR8sVyMa0neX76L8yz7NhqetSs5vlFZV5vX0ZsrO57yNZArKHAYBhhgDuMjwNe1KVrMrtfQUpShwUpSgK47U8ELa/u5byS4uEaUglV5OUcqqm2VJ6KK1P+TdZ/8AKrr/ALv/AMNW7SgKi/ybrP8A5Vdf93/4atDRdHjtLeO2gXljiUKo+HUnzYnJJ8STWbSgI52s4fWWpD/OoQXAwJV9iRR5c46j0bI9Kri9+jTGWJhvnVfAPEHP9ZXXP3VdVKAp/Sfo32yNm5uppgP0UVYQfQnLnHwIqz9C7O29lEIbSFIk8lG7HzZj7TH1JJrY1ga/qwtLWa6ZSwhjeQqDgnkUnGT06UBn1Wl9wJtZbx71ri4DvM05UcnKGZ+fA9nOM7VW+q8eNTuX5bUJAPBY0Er49WkByfgorXLxg1m3kHeztnqUlhQZHw5AwHwIoDqSlQHhfxTTVlaKRBFcxjmZBnlddhzpncAEgEHOMjc52n1AQLtZwXsdQna5fvoZG98xFQHP2mVlIz0zjGfHfepH2P7LJptolnE7uqFiGfHN7bFj7oA8arDt/wAfe6ka30xUkK5Vp29pcjr3aj3gPtHY+AI3qCf43NaUd+biTkPiYY+7Ppnu8fdQFt9puBttfXct3JcXCtKQxVeTlGFC7ZUnwrWL9G+yzvc3eP8A9Y/Hkpw646LdyLa6gqRSuQqSrtG7HYKyknkY+Bzgny2zYna/XvqNjcXeATFGWUN0Ln2UBxvguVHzoCrYOGWm2wSRoJ58mTIml2UxCQ4KxKnNvH4nFWv2ZgVLOALHHGDGjFI1CKCyhiAo6bmudbrjjdvn/NrEZLN/Fu27ghj7chG4J8PE1eXC/Xpb3SoLmcqZHMgPKoQYSV0UBRsMKoqqMZqcm3pd2XJcuh2DtTyy1emvT6vUldfGGdjVKcR+ONxa3ctlZwxoYm5Glf2yTgHKpsq9fHm+VQefirrYHetcTKvn3Eap8N48VacLf7TcC9Pu2MkYe1c7nuschPmYmGB+ry1Ez9GcZ/OBx5dxv+9xXzh9x7keZLbUwmHIVZ1HJysTgd4o9nlJ8RjHiCNxeVAVN2G4PacGZ5Y55pIm5Ss/KFDDziTY/rMwIINWvHGFAVQAAMADYADoAPAVotL1xZbuRFA5WUlWH6XdFVZs+Iy4A9Erf1GPJ7rQjGSksy2e3majtX2cTULOSzlZ0WXlyy45hyur7ZBHVQK0PYPhZBpMsksM00hkUIQ/LgANzZHKBvU1pUiQrH1DT47iJ4JkDxyAqynoQf8Aj5VkUoCsbfgBZRXCTxTXSmORZApZGX2GDAZ5M4yPPNWdSlAKUpQClKUApSlAKUpQClKUApSlAKUpQCsPWNLS5t5baTPJKjRtg4PKwwcHwOKzKUBrtE7PW9nGIrWGOJR4KNz6s3Vj6kk1BuP0MR0gtIF7wSRiInqGZvaAPrGHz8PSrIdwASSABuSdgAPHNcvcYOIP8J3fdwn/ADa3JWP/AJxjs0vwOML6DO3MRQH54Gh/4bt+TOOWXn/m90/X9bk+eKtzjr2saz07uYm5ZLsmPI2IjAzIR8QVX4OaxuBvD1rKA3twvLPcKAqnrHDswB8mY4YjwAUbHIqJ/SUlP1m0X9EROR8S4B/1VoDT8DOw0d/dvcXKB4bYKeQjKvI+eUEeKgKSR58udsiukpLdWUoyqVI5SpAKkdMEHbGKqv6OCD+DZ28TcsD8BFFj9p++rYoDlnjH2KXTb/8AIDlgnXvIx4Ic4eMegOCPIOB4VdvCPtOdR0tDP7ckJ7mQtvzFMFXOepKlCT5g1DfpLxjurJvENMB8CsZP4gV+fo0SHkvV/RDQkfEiUH8AtAR/6RiganCAAP8ANl/fT1ZPBbUY00a1jd1Vm74gMcZ/LyjYnYn0qt/pHfnOH+jL++nqUdgbc/wHaylfyYEwZgpkC4uJT+UjG7R7+8vtIcncE4hOeRZrX9P3+9VudUJz0p78uf6/vV6Fj6f2LtIrmW8WFWnmbnMrYdhnwQn3B8N/MmtzcW6yIyOoZWBVlYZDA7EEHYjFVn3aIAzGWBW6SROZIW9Vdc/d1Feoskcb37Eepz+BkquOOwX9So4Pk4P6XXqYHXxCbiqabX9yXpKz9Cpl4SXBmczGO0h5jymVg0nJzHGIUJcnGPe5fjVzrq013GtvEzLEiqksxGGfAAO2di32QT13OM1hLZ2UO7yGQ+XMMf1Y9/xrWdoe2Y5O6iHIvQKAASD4BR7oP3mq6va+Gpq2ETnPhJq0V32er8CEKOKxc1Slpf8Aki80n3NrRLm9NDedlrhZNU5Yh+ThgdR8OeMA58cnm+OM1YNRDh12be2haacYmnwSv2EHurjwO5J+Q6ipfXcJCUKSzat6vqexXpxpNUotPKrO219W7dybsu5IUpStRQKUpQClKUApSlAKUpQClKUApSlAKUpQClKUApSlAKUqCcVe2c1lb9zZRSyXMwwrIjOIl6GQkAjm6hR57npggQrjnxNxzaVaP6XLj9wD/rf1ftCtVwQ4ZfWZF1K7T8jGfyKEbSyKffPmikfNh5Ag1q/Z27YljbXJJ3JMUhJJ8Scdaltt2016NFjjN2qIAqqLZQFVRgADutgBQHUVU/8ASN0BpLSC8QZ7hyj48Em5cMfQOqj9eoTYdsO0U0qRI91zOwUc0CqAScZLGPCjzJ6V0BbaHzWQtL1zdF0KSuwC94W97AUDlG+2Nxgb53oCmvo5dplSWewkbBlxLFnxZAQ6jzJXlPwRqvuuXe2/Cu80qYz24lkgVueOaPPPHg5HPy7ow29obH06DHk4z6q0Xc/WuoxzhEEhHT3wMg+o39aA3v0hO0q3F9HaxkMLVWDEeEspUsvyVU+ZI8KsDgB2fNvphncYa6cuPA92g5E+8hyPRhVa8O+D1xfyrcXqSRW2eZi+Vkm8cKD7QB8WPntk9Ok4IFjRURQqqAqqBgBVGAAPAAbUBzv9I785w/0Zf309WhwP/Mdt8Zv38lV19IPSJptShaKGaQC2UEojMM97McZUYzuPvqf8Lrn6l2fikuI5V7rvmKcjGQ5mkwBHjJJyMfGgPnESSx02P6y7z28krcoW2IDSn9ImIkIwAOSTjqBnJFRLQAuqOUsb1HcLzMslqYSo6ZLorJnJ+1k4qvu295qGp3bXM1rcge7HH3chEcYOyj2dz4k+JJ9APz2e1PV7BGjs0uYlc8zYt8ljjAyzRknHxwMnzNUTw9Oe6NkcbUtaaU1/dGMvmm/UuGHhRdMcS3caj+QGY/d7P7alPZzh3bWjCTDSyjcO+DynzVRsD67n1qi/8Pe0H27z/wDnH/lVcXCiPUXtjdapPIzS/wAXEyqnIg/TYBQeZvAHoPjtyGGpQd0iyfaNZwdOFoRe6jFR87JE7pSlaDzxSlKAUpSgFKUoBSlKAUpSgFKUoBSlKAUpSgFKUoBSlKAUpSgFKUoBSlKAV4iyjDc4ROb7XKM/f1r2pQClKUApSlAKUpQClKUApSlAKUpQClKUApSlAKUpQClKUB//2Q=="/>
          <p:cNvSpPr>
            <a:spLocks noChangeAspect="1" noChangeArrowheads="1"/>
          </p:cNvSpPr>
          <p:nvPr/>
        </p:nvSpPr>
        <p:spPr bwMode="auto">
          <a:xfrm>
            <a:off x="63500" y="-782638"/>
            <a:ext cx="2838450" cy="16097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8548" name="AutoShape 4" descr="data:image/jpeg;base64,/9j/4AAQSkZJRgABAQAAAQABAAD/2wCEAAkGBhQREBUQEBISFBUUGRkWGBcYGRoVGRcXFRcXFxoWGhUXHyYeGBkjGhgVIC8sIycpLCwtFx8xNTAqNSYrLCkBCQoKDgwOGg8PGjQiHyAqKSosKjUuMC01NTYsLCksNTQsLjAqLCwwLSwqKSwsMCwtLC0tLCwsLCw0LywsLCwpKf/AABEIAKkBKgMBIgACEQEDEQH/xAAcAAEAAgMBAQEAAAAAAAAAAAAABgcEBQgDAQL/xABUEAACAQMCAwUEBQYICQoHAAABAgMABBEFIQcSMQYTQVFhIjJxgQgUUpGhIzVCgrGzFTNicnSSotEWFxgkU7K0wfBUY3N1k6PS0+HxJSY0NkWDlP/EABoBAQADAQEBAAAAAAAAAAAAAAACAwQBBQb/xAA5EQACAQIEAwUFBgUFAAAAAAAAAQIDEQQSITFBUYEFYXGRoRMiMrHBFFKi0eHwM0JDYoIVI3KS8f/aAAwDAQACEQMRAD8AvGlKUApSlAKUpQClKUApSlAKUryu7pYkaSQhVUZJ/wCPGupNuyONpK7PWlQdtbu79ytoDFENi3Q/N98H0XevX/Aec+0bxub9c/jz5rZ9ljD+LNRfLfzseasdKprQpuS56JdL7kzpUGkvL7TyDMe/h6E5Lf2j7Sn45FS7S9US4jEsZyDsR4qfFSPOqquHlTWZO8XxRfQxcasnBpxkuD+nNGXSsXVNTjtoXuJ3CRxgszHoAP2k9ABuSQKpqbtvq2uzPFo6m1tlPKZmPK360uDynoeWMFhnckVnNhd9KpgcDb5vykmsy9516Stv/PMgP4VhXWp652fIkuX+vWmQGYs0mATjeRh3kR8BnK5PjQF6UrTdk+1kGpWy3Ns2VOzKfeRxjKMPA7j0IIIrZX18kMbSysFRBlifAf7z4etNjsYuTst2e9KrCTtRf6pI0enKYYVODIfZPxaTflPjhN/jXuOF903tvqL8/wCu2/8AOLg/hWb27l8Ebrnse0+yoUdMVWUJfds5NeNtiyKVV097qmkkPO31q3zgkktjP8sjnQ+G+V+NT/QNeivIRNCcg7EH3lbxVh51OFZSeV6PkZsV2dOhBVYtTg/5lt4PkzZUpSrjzRSlKAUpSgFKUoBSlKAUpSgFKUoBSlKAUpSgFKUoBSlKAVDO2szTTw2SHHMQzfFiQM/ABjUzqF355NZiZujAY+aOg/tVtwWk3Lik2jze0taUYcJSin4NktsbJIY1ijGFUYH958yete9KVjbbd2ejGKirLZH5liDKVYAgjBB3BB8KhOjKbLUmtgT3cvu5+BZT8RhlqW32oCPYbsfD++ofqTtJqduD74C83p7Tt/q4qeCxcKlWphlr7rb5K22vM8/tGnkVOtxU0l13RFON9/Jd3tlokLcvfMrv5ZdyiZ9FAdiPUeVWvoeiRWdvHbW6hY4xgDxPmxPixOST4k1GdS7QQW97FZzTKLhwrRB1JDc5KAJIQVDEgjcipNZ6lzHkccrfdn+415FPtBZ1TrQcG9r7PrzPWdLS8Xcz687i3WRGjkUMrgqykZDKRggg9QRXpUe7T9rltfyaAPKf0fBQehbH7PH0r0J1I045pbGepUjTjmk9CqOyqHQ+0r6erH6tdYVQT4OC0J9WV8x59TUv4n3jz3NtpsRx3hVm8ssxVc+igM3zHlUC7VTTXPaHTVkyJ17jn25Sv+cSSjIHTERU+eDU3vkuLa4jhN2rTEBkVyzZ5iVHK0qlckgjqDWXETbprR2ZswGMlh6qrQpOdk3ZcNN2u4sPSdKjtoUghXCoMepPix8yTuazKivZ7tmZJPq90vdy5wDjlDH7JB91vwP3CpVWilUhON4GSNdV7zvdvfnfvPxNCHUo4DKwIIIyCDsQR4iqu0FTpmtNaAnuZ8BQfJgWjPqQ2U+Zq1Kq/tke8160VNyvcc2PDErOf7Jz86qxOmWS3TR9B2M3N1aEvhlCTfTVPoWhSlK1HgilKUApSlAKUpQClKUApSlAKUpQClKUApSlAKUpQClKUAqM9tdFaVFnhz3kO+3Ur129QRkfOpNSraVV0pqa4FGIoRr03TlxNH2c7UJcoFJCyge0vTP8pfMfs/Gt1JJygsfAZ+6o/rPYmGdjIhMTnclRkE+ZXz+BFY1j2fuYSxkuDJGEYcpZ/LY8pyPxqWK9kqU6tKVmk3lfhwZmoTxMJRp1YZldLMn80es+sRwK08xy5zyJ4sfP0Hhnw+6sPsbpzyyvfz9Xzyeudiw9APZHzrY2/Z2GdlmlBYoOXl/R2ZmyR4+98KkCrgYGwFYuy5U6OBiqfxTV5Px1La9CpWxOer8MH7q+r+hW3GvsNJe26XdqCbi1ywC+88ZwSFxuXUgMP1gNyK+dh+I8OqQIkjLHfRgB4z7Pe4/Tj+1nrgbqc+GCbLqu+3XBuzvS1yha2mPtM8YBVj5tGcAt6gqT45qGKo061GUKm1t+Xf0NsJOMk0TdtQ5Ldpn/AEFYsOm6g/tx+NVcvai3slk1K+YPKxPcxD3pJNiWA/RVcqMnYb9SAK89L7B6jarJLLqT3NssUg7tnl39nY925KjGPOtt2e4e2l+Iru6DSmANEIifyWRI8nMyjdiQ67E423BrPC05005Zko3vz7/qY6yzYmMXsk3bv/Q0fB7s3PeXsuv3wwZC3cggjJYcpdQeiKnsL55PlvNOJfZd7mFbiAEzQZIC+8ydSBjfmBAI+fiamUcYUBVAAAwANgAOgA8BX6rdUgpxcWenhMTPC1o1obr926lWPrUWpWyuMLexAcyDYyqOpQD3vtYG43HTBqfdmNSM9sjvnnGVfOx5lOCSPXY/Oo/2z7A2sqyXWWgdQXZkAIYjfJQkAsfMEZJ3qPaR2WvriPmg1KUR55faaVDtjPsgkfcawxz0ququ2uHHvNksJ2dXrurRrezclrCSb8mt0T3tJ2qhsYy8rAsR7MYPtOfQeA9TsPwqIcPNGluLl9WuhguT3Y8+b2Sw/khfZHz8qztG4Uwxv3t1I1y+c4PsoT/KGSW+Zx6VOVUAAAAAbADwFaFCdSSlPRLZfmX1MTh8JRlRwrcpT0lO1tOUVvrxv/59pSlaTwxSlKAUpSgFKUoBSlKAUpSgFKUoBSlKAUpSgFKUoBSlKAUpSgFfCM7V9pTcGogk7iQo3unof2H++tsrZGRvXncW6uMMP/SsD+DHX+Lk28un/pXiwjXwN4Qjnp8Lbru70Xtxqat2ZtK1WoXXeERR75O5/wCPCvp0+Vtnk2+Z/Das21sljHs9fEnrSr9pxq9nk9nB7t7tckgstPW92fUtR3fdkZGMH1z1+/eoHpV4dLungmz3LnIb06K/rts3w9N7CrC1bR4rlOSZcjwI2KnzB8K9CpQ92Ps9HHb8jDXpym1OL95GVDMrqGQhlO4IOQR6EV+iahH+BFzAT9UusKfAlk+8LlT9wr4/ZK+m9m4uhyeIDM39nCg/Oue3qbOm79LeZX7eps6bv0t5nztbr/1llsrT2+ZhzEdCRuFB8h1J6bfGpbo2mi3gSEb8o3Pmx3Y/Mk1jaF2aitB+TBZzsXb3j6DyHoPxrbVKlTkpOpPd+iJUaUlJ1Km79EKUpWk0ilKUApSlAKUpQClKUApSlAKUpQClKUApSlAKVDdb4tafZ3D2txK6yRkBgI3YDmUMN1BzsR0qUaZqcdzCk8DiSOQcysOhB+O4Phg7jFAZVKUoBStXr3ae2sU7y7njiU9OY+02PsoMs3yBqA3f0iNORiqR3cg+0qIoPw53B/CgLSpVbaXx+0yZuVzPB6yJlfviLY+dWDY6hHPGJYJEkRujIwZT8CNqAyKUqD3/ABm0yCeS3lmdXido3/JSEBkYqdwpyMg9KAnFKxtO1GO4iSeB1kjcZVlOQR/75HoQRWTQClR3tZ29tNMMYvHZO95uTCM+eTlz7o294VsOzvaGG+t1ubZi0bFgCVKnKkqdjv1FAbKlQ3XuLWn2Vw9rcSuskeOYCN2A5lDDcDB2YVgf49tK/wBPJ/2Un91AWDSofpvF3S525UvY1J/0geEf1pFC/jUuilDAMpBBGQQcgg+II6igP1SlKAUqIdpeK2nWLGOW4DyL1jiHeMCPA49lT6MQai/+UdYZ/iLzHnyxfs7ygLXpUO7OcWtOvWEcdwI5G6RyjumJPQAn2WPoGJqY0ApWv17XYrK3e6uGKxx45iAWI5mVBsNzuwqPaFxa028mW3huMSOcKro8fMfIMw5cnwGcnwoCY0pSgFKhb8XtOF0bMyyd6Je5x3b47wPyY5sYxzeNTSgFKUoBSlKAUpWNe3YQcoeMSMG5A5wGYD7yMkZx50vYXsay8vLyJ2KxR3EeSRynkkUHwIOxx6CsQ9vI0OJ4Z4m8io/3kH8KjtzxIaA//FNMvbZhsZYQJ4jjx7xSB8tzXrFxZ0yQYGoLv+jLFJ+JKYqLxTi7ToZlzjKz6p2XkZpYepvTq27mrr8/UpLi/KG1q6YdGMZHwMERFXTwl1+G30SzWZ+UsJiBys2wuJR+iDVJ8WpVbWLh0IKt3TKR0Km3iII9MYqwuy3a2xs9HsVveUuyTMo7tpDy/WZhsRsN89TXXVhTWacW1yVrls41HG1NrN33t6FpHt1a/bb+o391eN724hMTiCRVlweQyJJyBvAsEGSB5Dr5jrVdJxLs3P5HT7mQeYt4wPvLV6f4ZI3/AOKkHxaBPwzWeXaeGX9GfVwX1Mb+0x+KrTXn+ZEtZ4a3t7O08uo2U8jndnkeMgZ6BXjACjyXp4CpxoP0erERg3E8tw56lGEcf6oAJ+9vkKxV7RQN79hMv8ySJvw7xaz7CW2Y5hmnt2/lAr/aGx/rVFdpYJ754eKUl+Ft+gjWrrjCXhKz9V9TU9rfo7J3Zk02V+cDPdSkEP6LIAOU+XNkeoqseyHbW60e5Jj5gA3LNA+Qr8pwVZT7rjcA9QfMZB6IsdUu4+jxXSepCN8m6feTVLcctOC36XKxtF9aiDujbESIzRsdvMKh9c58a1RlTnHNSmpLufzW66o006uZ5ZRcX3r5PZ9GdF6BrsV7bR3UBzHKvMM9QehU+TAgg+orkvt9+db7+kz/AL16tz6Nurs0N1asfZjZJV9O8DKw+HsKfmaq3tVCH1y5RhlWvZAR5gzkEbeldLyTcF+JP1Cf6pcti2mbYnpDIdg+fBG2DeWx8DnpWuSuJPYRtLuygy0EhJhfrsOsbH7a5APnkHxxU84Z9u3vbYaXPOySRDMbdTNCo3i8y6AbY95cjG2/dFrJ2Xhf0WpCcmotxV3y29SWcTdJstQmgE0k0hgEg7uHlHM0hTZpSDgDk6KCd/CsrQLme0gW3srSOKFclVdmY+0cklncE5JJqO3XamOD8nbLg9ObAaQ/LoPh+FbCx7PX9zhzH3anxuJHBPwjjwy/OsP+pSm7Yairc53b/wCsWkvNkYdm42vBVZyyxezuoLo5Jyl4qNjD7V8P49Qke4ubeWGZ8c08DiYeyoUF7csfZCge6VO1YnZz6PVvLbq9zcylyW3hZO7ZQxCsvMhIyuMg9DkV+tQ7S21hcNbz3zJLGcOIoZ2CkgN7zSEHYjopqc9ktZ540uUcTW85I71FZPbBK5eJgCrcwKkgYO3THtaIVpz/AIsFF809Oqd2vN9CPs50HZyzrz9bRv5dSs+1n0d3ijaXT5zMVGe6kADkD7LrszehA+NQjsNxGutJmAUs8PNiS3YnlO+/KD/Fv6jxG4NdZRyBgGUgg7gg5BHoRXL3HLR1t9YkKAATok2B9psqx+bIzfFjVpfsdLaNq8d3bx3MDc0cqhlPofAjwIOQR4EGqY408V5FkfTbFygX2Z5VOGLeMSsPdA/SI3J22AOcrgl2maLRb4nf6n3kyg+RiL8vw5kY/rGqLd2kkJYlndsknqWY7kn1JoCd8NuEk2qjv5HMNsDjnxlpCOqop2wOhY7A7YODi1f8nvTeTlzdZ+13i5+OOTl/CpVMV0yxhtrdQWUJDGMdWxuxHiSck+Zb1qO6jdrFg32oyK7b8iNjHwVdyPULiuzlSpQU608qe27btyS1Ms68s7hThma32SXi2VHxI4QzaWPrEb9/bE458YaMk7CRRtg7AMNs7EDIzI+DXFmRJY9OvnLxuQkMjHLRsdljYncoTsM+6cDp0lw7SW0gMKamjBxymK6Csrg/okTAZHwBrW6jw+tZRzPp6ZO4ks5GjPnkRe0v9kVGnUo1XanUTfJ+6/KVvQPESgr1INLmveXnG/qSzjT+Y7v4Rfv4q5UViCCDgjcGunO2Wpx3+mS2HeNDK6xqGnU4JSRHJYxA7nlPRep6VWek8G+aOdJruz7wqPq7JI38aG91ldVPKwyM+BwfDBvlh6sd4vyOwxdCfwzXmWfwf4jjUrfuJ2H1qBRz/wDOp0EoHn0DepB/SAqw64zsL250u9DrmKe3cgqfMbMjAdVIyD5g11BoHEi2urKO8HMOY8joBzGOUAZRiPvBOMjf0quMXJ2juXznGEc0nZI53u//ALif/rBv9qNdaVyZeD/5if8A6wb/AGo10FqNpczOwmuVij5mASPdiuds8uPDHUn4VzNSis1Wagub+nMrqznGyhByb4L6vgb3U+0sEGzPzP05E9pifLA6fPFZWm3LyRh5IzGTn2SckDO2fI439K0Wn6XFbIZEVYwoy08xGQPE5OFUfhW00DXoLuIyW0veojGMuAcMygE4JHtDcbjbrUI4ijV0oxbX3npfwXLvOU4V081Vpf2rXzfPyNnSlKkXioZrdteHKz2lvexgkqY3MMij1DeOPs9amdKhOCmrMupVIwupwUk+D/Rp+pU8uqxQdV1azPljKfiVJFYNzr9rJ/GXLyf9JaRSH72Y1c1eL2aE5KIT6qDWX7K1s/mvk0XJdnPejJeFRr0s/mcncUiP4VmKnI5YMHAXb6tDj2Rsu3gOlWB2YjB0rTyLS4uH5Jsd3sAPrU2xIjY5+6oPxjGNbuwPtR/uY6nXDrjPZWGmwWk6XJkj5+YoilfbldxglwejDwrRUp545WZ6fsVL/dhnj91tr1WptodKvpP4nTUQecpJI+Urhf7NY2qyXVmVW6vrGzZhzKuEVsZIziGInGQfurb/AOUTpv8Ao7z/ALNP/MrH7TWUXajTzPZRzJLbMRE0oVBISAXiBDHY4Xc4AYDf3sURwkFxfy+R6EcfTpaUcPTj/jd+bbPHs8t3fh/qmqW03d45xh9ubOMh4h1w3h4VspeyGpj3vqE36iqf6wjQ/jVG9me0l1o16ZFUq6ZSWJwRzLndGHUHYEHwIB38b30fj3psyAzPJbP4q6M4z6NEGyPiB8Km8NB8X5iXaTn8dKm/8Ea2TRLyL2msHH8q2lyf6hLsfwqt+MepF7i3gLMWhgBfmGGV5maXkYeDCMxA1Yna76QdtHGyacrTSkYDupSNf5WGwzn0wB6+FUzoWgXWr3hSMNJLIxeSRui8xy0jt4D9vQDwrlLCwpzzrfYxVZ0Za06Sg+OW9n0ba8iwOCMAjtrmeVHZZpYYU5Mhsx80jHbwHNF99QvtH+f7j+nSf7Qa6O07hvZxWsFs0ZcW4PK3Mykux5nchTjLNv4+A6Cuce0n5+uP6dJ/tBq9Zszu9OCKnGCSlF6vfTys76+SsW32x1CyuBPYzJyo8rlpASzRyhmAmVcnoeo2ypIqjtU0yfTrsxuTHNCwZXU+WGSRG8QdmBrru17NW0cjTJBGJGYuXI5m5mJJIZskbnwqJ8W+HA1O27yEAXUIJjPTvF6mEn16rnofIE1XRhUjfPLNd+JZONCMVGjfvvZeSS06ttlR61xPzbRS2axwXkpkF1Iq5cMAmHiY7RLJzOTygEEEZ8Tb3BGdn0aJ3ZmZnmJZiWJJlbck7k1y3LEVYqwIIJBBGCCNiCD0NdQ8C/zJD/Pm/etVySWxCdSdR3m2+GupRvF7893n89f3aVeHBqHn7Pwp9rv1++WQVR/F7893n89f3aVZHC7irp9lpcNrczOsqGQsBG7Ac0rsN1BB2IrpW1dWJho2sGBw7E92xQTA9B34/JXA8jzfk38zhuuc01x31RZtYdUIPcxpESPtDLkfIvj4g1v9c4v20EYXT1eaYR913sqBIgAwYOImyzsCARnAB336VBex3Yq61i6ITmKluaadskLzHLEk+853IHUnyGSKaUZRuntd28Lu3mrMlGpKdOOde8lq/l1W1+KSLQ4L9mml0O+GMG872JM7ZAiMYOfLndh+qaooEo+4wVPQ+YPQj412loujx2lvHbQLyxxKFUeO3iT4knJJ8STVD8beGLwzPqVqhaGQl5lXfunPvPj7DHfPgSegIq44XDezLdW9texe0o5ZR/MkTc/Fcgny5TUJ0nsfc3xefvFhRmPtleZ3IOCQuw5QQV6+G21QLhfxibTU+q3SNLbZJXlxzxFjk8oOzKTk4yMEkjyqyrDjLpsZbF0nck8yRiGYSLzbsuych9rmPX9L0xWevQjWlFz4Jr6/vocpKNObnlUr8Gk1fRXs9G7K2t7a9PLV+GkkULyPeRNGis797FhQqgkk4LbYHlUVsdHlRTLYsWQbl7GYSJ+tb7gfrIK1XE/jOdRjNpaI8VuT7bNjnlwchcAkKmd8ZJOB06H04I8O5ri5TUZQ8dvCeZDkqZnHQLjcxg7k9Djl33xVLA0mrLQ1qvB/HSj0WR/gy+qZvrbtvdr7LPbXIG3LKpgf4ZXmTP6grLHbJT/HaUfjE0L/AO9D+FTHikIYdOmvHtoZniCY5wQSGlRCOdCGGzHofKq57BRW2sPJHbi4s5I1Dkc4njIJA22Rgc+efjWb7JVpfwpNeEpR9E0hKhha389u6cFP8UbP8JhdudMTV0a5trW6hurdAXWWPl+sQrt7LAsGljGNicsvTPKKhnDztw+mXQkILwSYWaPrzKDs4B251ySPmNs1dP8Ai0vonDwXMLFSCpYFDkdOit+2q64u8OZLUrqCxKkcx/LJGeZIpj4rttG/UfZJK/Zrbh3PLlmnpxbvfqRq4d043c4yT+638nGLRGxdpNr3extzJJfc6tvur3PMDg77gire1XWtVaaVY202yjEjBZHYTzFQxwwRTJgkb4KjrVGdlP8A6+1/6eH96tdES9gr5ppHWa1RWdmHsCRgGYke9H1wfA1zERvZqKk16HKNGVW6jUjD/lf0sncj9t2ZiuJA95NfaxIpyFOYbdT/ADAcj8AfEVM7bWBaFfrMtraRRjC2sIDN0IAKpkgDP6I618i4eSOMXWoXUi/YQ90nw5ckY+QreaP2RtbXeCBA32z7T/1myR8sVyMa0neX76L8yz7NhqetSs5vlFZV5vX0ZsrO57yNZArKHAYBhhgDuMjwNe1KVrMrtfQUpShwUpSgK47U8ELa/u5byS4uEaUglV5OUcqqm2VJ6KK1P+TdZ/8AKrr/ALv/AMNW7SgKi/ybrP8A5Vdf93/4atDRdHjtLeO2gXljiUKo+HUnzYnJJ8STWbSgI52s4fWWpD/OoQXAwJV9iRR5c46j0bI9Kri9+jTGWJhvnVfAPEHP9ZXXP3VdVKAp/Sfo32yNm5uppgP0UVYQfQnLnHwIqz9C7O29lEIbSFIk8lG7HzZj7TH1JJrY1ga/qwtLWa6ZSwhjeQqDgnkUnGT06UBn1Wl9wJtZbx71ri4DvM05UcnKGZ+fA9nOM7VW+q8eNTuX5bUJAPBY0Er49WkByfgorXLxg1m3kHeztnqUlhQZHw5AwHwIoDqSlQHhfxTTVlaKRBFcxjmZBnlddhzpncAEgEHOMjc52n1AQLtZwXsdQna5fvoZG98xFQHP2mVlIz0zjGfHfepH2P7LJptolnE7uqFiGfHN7bFj7oA8arDt/wAfe6ka30xUkK5Vp29pcjr3aj3gPtHY+AI3qCf43NaUd+biTkPiYY+7Ppnu8fdQFt9puBttfXct3JcXCtKQxVeTlGFC7ZUnwrWL9G+yzvc3eP8A9Y/Hkpw646LdyLa6gqRSuQqSrtG7HYKyknkY+Bzgny2zYna/XvqNjcXeATFGWUN0Ln2UBxvguVHzoCrYOGWm2wSRoJ58mTIml2UxCQ4KxKnNvH4nFWv2ZgVLOALHHGDGjFI1CKCyhiAo6bmudbrjjdvn/NrEZLN/Fu27ghj7chG4J8PE1eXC/Xpb3SoLmcqZHMgPKoQYSV0UBRsMKoqqMZqcm3pd2XJcuh2DtTyy1emvT6vUldfGGdjVKcR+ONxa3ctlZwxoYm5Glf2yTgHKpsq9fHm+VQefirrYHetcTKvn3Eap8N48VacLf7TcC9Pu2MkYe1c7nuschPmYmGB+ry1Ez9GcZ/OBx5dxv+9xXzh9x7keZLbUwmHIVZ1HJysTgd4o9nlJ8RjHiCNxeVAVN2G4PacGZ5Y55pIm5Ss/KFDDziTY/rMwIINWvHGFAVQAAMADYADoAPAVotL1xZbuRFA5WUlWH6XdFVZs+Iy4A9Erf1GPJ7rQjGSksy2e3majtX2cTULOSzlZ0WXlyy45hyur7ZBHVQK0PYPhZBpMsksM00hkUIQ/LgANzZHKBvU1pUiQrH1DT47iJ4JkDxyAqynoQf8Aj5VkUoCsbfgBZRXCTxTXSmORZApZGX2GDAZ5M4yPPNWdSlAKUpQClKUApSlAKUpQClKUApSlAKUpQCsPWNLS5t5baTPJKjRtg4PKwwcHwOKzKUBrtE7PW9nGIrWGOJR4KNz6s3Vj6kk1BuP0MR0gtIF7wSRiInqGZvaAPrGHz8PSrIdwASSABuSdgAPHNcvcYOIP8J3fdwn/ADa3JWP/AJxjs0vwOML6DO3MRQH54Gh/4bt+TOOWXn/m90/X9bk+eKtzjr2saz07uYm5ZLsmPI2IjAzIR8QVX4OaxuBvD1rKA3twvLPcKAqnrHDswB8mY4YjwAUbHIqJ/SUlP1m0X9EROR8S4B/1VoDT8DOw0d/dvcXKB4bYKeQjKvI+eUEeKgKSR58udsiukpLdWUoyqVI5SpAKkdMEHbGKqv6OCD+DZ28TcsD8BFFj9p++rYoDlnjH2KXTb/8AIDlgnXvIx4Ic4eMegOCPIOB4VdvCPtOdR0tDP7ckJ7mQtvzFMFXOepKlCT5g1DfpLxjurJvENMB8CsZP4gV+fo0SHkvV/RDQkfEiUH8AtAR/6RiganCAAP8ANl/fT1ZPBbUY00a1jd1Vm74gMcZ/LyjYnYn0qt/pHfnOH+jL++nqUdgbc/wHaylfyYEwZgpkC4uJT+UjG7R7+8vtIcncE4hOeRZrX9P3+9VudUJz0p78uf6/vV6Fj6f2LtIrmW8WFWnmbnMrYdhnwQn3B8N/MmtzcW6yIyOoZWBVlYZDA7EEHYjFVn3aIAzGWBW6SROZIW9Vdc/d1Feoskcb37Eepz+BkquOOwX9So4Pk4P6XXqYHXxCbiqabX9yXpKz9Cpl4SXBmczGO0h5jymVg0nJzHGIUJcnGPe5fjVzrq013GtvEzLEiqksxGGfAAO2di32QT13OM1hLZ2UO7yGQ+XMMf1Y9/xrWdoe2Y5O6iHIvQKAASD4BR7oP3mq6va+Gpq2ETnPhJq0V32er8CEKOKxc1Slpf8Aki80n3NrRLm9NDedlrhZNU5Yh+ThgdR8OeMA58cnm+OM1YNRDh12be2haacYmnwSv2EHurjwO5J+Q6ipfXcJCUKSzat6vqexXpxpNUotPKrO219W7dybsu5IUpStRQKUpQClKUApSlAKUpQClKUApSlAKUpQClKUApSlAKUqCcVe2c1lb9zZRSyXMwwrIjOIl6GQkAjm6hR57npggQrjnxNxzaVaP6XLj9wD/rf1ftCtVwQ4ZfWZF1K7T8jGfyKEbSyKffPmikfNh5Ag1q/Z27YljbXJJ3JMUhJJ8Scdaltt2016NFjjN2qIAqqLZQFVRgADutgBQHUVU/8ASN0BpLSC8QZ7hyj48Em5cMfQOqj9eoTYdsO0U0qRI91zOwUc0CqAScZLGPCjzJ6V0BbaHzWQtL1zdF0KSuwC94W97AUDlG+2Nxgb53oCmvo5dplSWewkbBlxLFnxZAQ6jzJXlPwRqvuuXe2/Cu80qYz24lkgVueOaPPPHg5HPy7ow29obH06DHk4z6q0Xc/WuoxzhEEhHT3wMg+o39aA3v0hO0q3F9HaxkMLVWDEeEspUsvyVU+ZI8KsDgB2fNvphncYa6cuPA92g5E+8hyPRhVa8O+D1xfyrcXqSRW2eZi+Vkm8cKD7QB8WPntk9Ok4IFjRURQqqAqqBgBVGAAPAAbUBzv9I785w/0Zf309WhwP/Mdt8Zv38lV19IPSJptShaKGaQC2UEojMM97McZUYzuPvqf8Lrn6l2fikuI5V7rvmKcjGQ5mkwBHjJJyMfGgPnESSx02P6y7z28krcoW2IDSn9ImIkIwAOSTjqBnJFRLQAuqOUsb1HcLzMslqYSo6ZLorJnJ+1k4qvu295qGp3bXM1rcge7HH3chEcYOyj2dz4k+JJ9APz2e1PV7BGjs0uYlc8zYt8ljjAyzRknHxwMnzNUTw9Oe6NkcbUtaaU1/dGMvmm/UuGHhRdMcS3caj+QGY/d7P7alPZzh3bWjCTDSyjcO+DynzVRsD67n1qi/8Pe0H27z/wDnH/lVcXCiPUXtjdapPIzS/wAXEyqnIg/TYBQeZvAHoPjtyGGpQd0iyfaNZwdOFoRe6jFR87JE7pSlaDzxSlKAUpSgFKUoBSlKAUpSgFKUoBSlKAUpSgFKUoBSlKAUpSgFKUoBSlKAV4iyjDc4ROb7XKM/f1r2pQClKUApSlAKUpQClKUApSlAKUpQClKUApSlAKUpQClKUB//2Q=="/>
          <p:cNvSpPr>
            <a:spLocks noChangeAspect="1" noChangeArrowheads="1"/>
          </p:cNvSpPr>
          <p:nvPr/>
        </p:nvSpPr>
        <p:spPr bwMode="auto">
          <a:xfrm>
            <a:off x="63500" y="-782638"/>
            <a:ext cx="2838450" cy="16097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9570" name="AutoShape 2" descr="data:image/jpeg;base64,/9j/4AAQSkZJRgABAQAAAQABAAD/2wCEAAkGBhQSERUUEhQWFRUVGBUVFBUUFxgVFBQUFRYVFBcUFxUXGyYeFxokGRYWHy8gIycpLCwsFR4xNTAqNSYrLCkBCQoKDgwOGg8PGikkHyQpKSopLSwsKSksLCwpKSwvKSkpLCwpKSkpKSkpKSkpLCwpLCkpLCwsLCwpLCkpLCwsKf/AABEIALQBGAMBIgACEQEDEQH/xAAcAAABBQEBAQAAAAAAAAAAAAAAAQIDBAUGBwj/xABCEAABAwIDBAYIBQIFAwUAAAABAAIRAyEEEjEFQVFhBhMiMnGRBxVCU4GSwdEUI1KhsWLwM3KC4fEWJJNDY3Ojsv/EABkBAAMBAQEAAAAAAAAAAAAAAAABAwIEBf/EAC0RAAICAQMCBQMEAwEAAAAAAAABAhEDEiExBFETIjJBcTNh8CNCgZEUUuEF/9oADAMBAAIRAxEAPwDn/WFX3tT53fdHrCr72p87vuq6JXvaV2OGyz6wq+9qfO77oG0Kvvanzu+6roRpXYCwdoVfe1Pnd90fj6vvanzu+6gSI0rsFlj1hV97U+d33R6wq+9qfO77qvKE9K7BZY/H1fe1Pnd902ptKqAT1lTQ+277qIBUtquikR+qB53+ixLSh7mp6wq+9qfO77o9YVfe1Pnd91Twr8zAf6QfopJTWlgWPWNX3tT53fdHrCr72p87vuq0ola0rsKyz6wq+8qfO77o9YVfe1Pnd91XSSjSuwWWfWFX3tT53fdINoVfe1Pnd91BKSUtK7BZZ9YVfe1Pnd90nrCr72p87vuq6E9K7BZY/H1fe1Pnd90esKvvanzu+6roRpXYLLHrCr72p87vug7Qq+9qfO77qukcUtK7DsnqbSqAT1tT53fdO9YVfe1Pnd91k7Wf+UeZH3+itNqy0HjB81ny29gLnrCr72p87vuj1hV97U+d33VeUi1pXYVlj1hV97U+d33R6wq+9qfO77quiUaV2Cyx6xq+9qfO77o9YVfe1Pnd91VlLKKj2Cyx6wq+9qfO77o9Y1fe1Pnd91WJRKNK7BZZ9YVfe1Pnd90KskRpXYLHpU1LKLAAnSmJUAORKahMdCyiUiEhEOMfDCd+7zWTXxjqwgDulxP0C3/wzXsdnExljkS6OKg6K0KPWHrnmmxzql2sDrNDYETcG64M+SpNF4R2Rl4PFnqw0atJ8LgmFrUqkgHkFWwuEZkeSJiq/LI1blBH1VlrABA8fCbx5Qngy3KvsLJGkPlASIXcRFlEpJSFOwHShNKVFiBCQolKxiyhJKJTsBVX2hUim7wjzU0qLGNBY6Ru4LGSVRY4rcxsVjjVhoEZdTMyYTmbQOQMiC0iTO4FRsdlc8gakAaaKeg0FzyRbsRobkwVweIy2lcG0DKCmMsE8L0Yu0Qa3CUkpCUFyLChHOv5/RLKpV8U5ru60zYG/jfgrVNxjtQDy/3WVJMdD0SkJQtCCUqalQA5EpJSys2OhUSkQgKFSpAiUWAqREpAUWMlDZY/W2XQkTffCynV2NDSGjvEWc+1pnxWh11nAf03OmulkmHdTiHjNEgAPqDh/SvMzP8AUZ0Q9I2nUY6nYaOM9p3Mfwq2z3vMiATJPe3HSIBlWcgi0dp3F0xeBdtlt4ynTw7w0sLjlY4EPLdRO6VnFJqVR5Ca23KA2bWmMjJMR2+Ons7zbmbapX7LrNaXua3KLS12bWw9nSd/Iq2zaVHfQcdNMRUBtfhxuozj6JEdQbxbr6kW+C6bzk6gVxs2sYytaQRIOYi2kxl428U0YGrBszh3jrIEd3jbxsp/xlL3J/8ANU8vO6Di6XuT/wCap4ovP+UHkIW4Cpq4MjfDieX6f1W1W7/09hxgn13Yj8xoimwCA+pBIBFzB4rFOKp69UZ51Xn+ed0gq0iDNEm1vzXwLibRe30WJRzyadm4ygk1RUNOoAHFrIO/MeMcONlAa7uDPm1/ZXjUp+7/APsf/CYeq90Pncq/q/lGPKRBr4bIb2u7cxrFzHFSVMJVAJIpwNe07iB+niQE4Op2/KFv63J9OpSkTSBFpGd4kTcTNk/1vyheQTD7MrVBLQyDaxcdDBFm8YHiQEzamy6tIEV2hvZlovJMgHUDQyDwIIUtStTk5aQAmwL3mBMgTN1TxhDgYbBAmxc7fzKnPxqdvY0tHsjMLQZgARxBg8hxKkpAQZAN7WOghT4am322B9tCypre9tUrgO0WtA0gZX2Bi0kclzaipYZoEqgwtcERoRaPqpyvUi/Kjlktxjjy470lSwkCeU+eqRzhMfdOIsfBabBGaGFwzG1xbgCORWiKYWNWxBAcb99wb3TEATK1sJWzMaeIE+KlBqzTJGhOTUqqZCUqbKEAPlLKbKUFIBZRKREpALKJQkLo/v8AuUAOlD2mPhPONxPAfyrFDBkkCMziJyaxp3uIk33BWMTSbBAIdla5xcPacHNbPPWBuEKbneyHRV2ZTGYg6mInx4LoPwDZjrALttIsXnK0XdeYP0BWVsDBdbXYwGJncHabodZd8zoqJjM3gYw9A+Oo/deZ1clGZ04l5TlMVg2hkhwdDomR3pLSLHcR4+Cyds1ZqX9lrG25Cfr+y7XbHRkCi9zXjs8KVFptulrbLg8d3z4N/wDyE+iac7DN6SCUJCghescwqRBSJoQqJSShOxCpESgpWAEpU2UBFgxylwTgH3iC1wvpuKgJU+zqOeqGyRIdpE6TvspZvps3j5RLiMQyM2doEkQC3QfvvVb8S3JU7TTHGDcRpyv+yuVsLltmqE3/AEa/KqNUfl1O07u78vH/ACryVwdRVrYaQCLOACdRqSBNidOB+x5KWk7sieAV0U2ZWgtBL2SZJALs7hM6B0CJ03HiPW9NNHKzAq1z1mUA2i5iLxz5q3B3xpP++qqYmjFRzgDAeG9rvtjJ2XD9p5FXonnaPgf+EQd2DMSpGUuscz3/AMmDzWhsxv5bY8eepHHks04VpbAMQLDiZP0TsNhQLl7gdw3Hh/fNSi2madG2yd5GvxUkprShdJgVCRCBEiSVjDar3WgDwuSq7sc+LgDw/wCVHxV7GtLOhCcsWjhqzhmh8EgAgEydwHFa+Dw7AAaj3u72YNLbuZrTaHazpKPGQUT0cO9/dbPPdA1PhzV7BYUeyAX37b+42BOd0iI1hu+/JQDaADRLoaW1ZbDQ7K0Xpi8CBv3md4CoM23LbDKxza/Zad0DXjr+yx4moaRtnEtAqCnBzMqS8gBxIyiRGm/lfRZ9OsII35XCPFzD9llux7hTOUESyrc7rt04LK/EkNBm/bvN+8wo1pcDSO+6Fu/72lvubSBu4khes4mtVh2QQZpxNWmLBzy/2rWLbb1456Ltpzj6OaCAHAk3kkAXHiQvoEPZNw3UDdMmdfJcHUNSyfwi8NonO7bxBOGr5gPbI/MpmG5nEe1bs7l4rirvPw/hfQ+12AYesYFqdQ6Dc0r50zSG3ElgPyi/8Fb6RaZszldxGlBKY2qDPiQiV6iZAdKRNLkjqkapiHolRh6j/FCYQBPKAVEao4hJ1o4hKwomKRND0nW2J4RPxsEwofKt7KdFZumju8QBpxKpsePutzo3hoxdAzLagqlsjc3My/xaVDPJKDNwW6DF1nGmWtc0G/8A6g1zTeOSo4qrmp1ZI0JHbB1y28wV1m1Q1jHPcBYk6wT2oueHwWDtKq1tOoBfskTGt2687k/FeTGWyOlo58vhkjgPoq+KxsdWXZoyx2BJgPcdPikrYpobc6x9FUq17Dlb95+q9aUuDmSE9Yi5yvzWLpvOVzY8IAEHUSeKedsl5kUw0mzspsT+rLu+CpCoJdfvD/dMwzIfJt4cCFHjgdFhmKmBwG4J9HEX7Mz4KtnYPa43j4JH12jQzuT1MKOhpvBAg+X7py51ldrR2XRyE66qwNuAAAkn+oBWWVe5nSbTikULawLJkGQkW3IEhtDYT4vUpi5HfAiAM01CMtswETcmBKs0tm02BssfEmTnAeYy5YBEMaZPgBrOsdXa3YAeasNcZcMgcSWtEO3QIEeJUQ2hRLWNcazgxznAF7Zl7Wh89k2lrY/1arh3Nlw4gNDHCoZJqhuUiWgBuZrb9kARGupOqrHaRLKRH/vibycrWlvhBM7pkplPF4cBrYqdguI7bZlzQ18nJeSBHC+sqy2lSbRpvNKr1eao1jusaO1laKrZyc2kcOadB8mc18sYSSSRidde4I/lI0xTp824geYYtfZ2Ep1uxToufka58Gs1kNygVDmcADJggaiEuNw1OgRTrUDLROUVw7KHtBdJZI7UNMTaOaVew7MEVj1LeDhW/YtUD2/ltP8A8n8tXY7L2VTr0yWYUOZTsc2IyAEglwlzhmzZZgTGXmquN6PSaWWnTbTLqbS1tdtR01RmBgPLu0LnhG5DdAZ3Q3GupYlrm3NgATAkuaAvTNkel3EOnNQpuAOWXvcHZp3uDT+qNLALzrbOy3YSsWZSx7DoTpo4Eg+CyX7TqAiHRBBAAAEjTMAId8VBrW7RRNLZns2N9Kld1Ko12Ea2espOisTk0bmgs7U5xpGi83dicNlphznh4o12mGyA9zSKRF7i7pjgFjUcbUdMvcZub6kmZ8VuUujz3tb2QC5ocCSbA6ExeNYWoQakkuWKU0otvgwKeKI0UrMcQF1FLYWFpACq5rjIaTcDMToYJjhdaA6O4Vxyta1ruye00kGbjUgSfGdy9FYprba/lHE+ohzvXwcN+LdzSOrEm5XZ7X2SzCAXYKbnBo7BBm5OcTE6CAbg7iIWGzHYcEyGOIaRLaIPaLTFnEaOi86KDlJbNFouMlaMXrolFTEAiIGut53W1iLTxur42lS1LGgCDPVs485n6rObtRxceqpNdr32NIgxu0CTmaSTJW42Cey0y2LzY/rEHvftyUbsRIA3Cf3N1PSxtYOBOGoPgzl6sCdLa8t3Eqxg9oUqhyuZTpuGrXUzMnWIFoAtPFZ8R8DpGeK/93Tg8xmvHHn47tF0VDZjHQclCHEg90FpJgm7hIa2Da8mySphMoc38OyZgAMORxccoymYJABdbTMtuTEqbpHPCvG8rvsJ0kwVKnQLOsc+jQNOXNy/mPq9Y494yO05vkufrbMpA9sMEmzWggGYEambqxj9nmmAHjIHAEQYEHQyuTLmi/LuejDoppbtJ9m9xm1OmD3AtAe2STq0xJmwEgWItKzau189OoDIMTc6yRaFR2pshzBLRLddIIHGN45hWcP0ezYSpiXVGDIWNbTkF78xDZjcBIvvQlD2OfLCeN1JGQ+N4/1FOJkXuBeI5zbionm0TO+Z47lGA7ib2XTZzjzSA9mN8kaJ9KrqSbboCfQzGS64NgFKYGghP7isj/Et/sFNOIH78FOSoC2MxO4iPCyASsY/FCP9vCVBWc0kTvPDcpH0zkHE2+yrYgyTyMLEnRpGphaZLBkIjQDfa8IVbZWKIc0ASMwJBdlaeRIIgGI1HihCyGlGy3j9nhkAElxJAEbt3x1ty5q2ej5hkEuc5oMAQGuPskk3tvA3fFDtmsI7t54u04apfVrI7o+JJ+qNDMWVcZsp1KpDHZgbZrNk7wAT5clWrF4AlstuJgEZhdzQR8PNag2c39DfJTtwogQALnQLWj7hZh4epUnssDovdoOm9Oruq6FmXkGhut5gfytynh09uH5rXhruZ1GPhMLiMpqMpksBDXOyy0O1AM8pWjsOtWGKoOqCGCrTLrAAAOB3aACVdZShpHFQMpS4N0kgZuE7/gsvEqY9Tsu+kTbgxGMrVKYlpcAHxGZrQ1oMeIPwXIE8Vu7a6MuZiHUqVQ1AIhxbkJkAmWyYM80+h6PcY/Ro+YLmi1BJFKbKOxGl1VjQ0OJMAHSTx5LuNvHqsO5rHjPlhxntCMoBPAEWHIRZUui/Quvh8XTdXywRUygOntAD6Eqv0q2Tle4trveamZzm5QwNdm7gucwAi66oz04tUOW6/g5nF5MumXCV/wBnNCpiILWS1skgNgfGdf3TWYOq/vOPGSc1/NatFtlYZhwd8KqjFbs1ub3RDH9cPweLPWNqDLTfo4ECQ2eNpadZC5HafRh9CtUpvfOUkTHeGod8QQfiut/6bc0YaphS6tUec+Rre0w03giYNmmDcwLLpunnQavia3WUAy9MNOZ4YczS7lwIusZOpxRVyfBKOOcclRWzPGaWF62oW+wzX+py06WCa0yJ8/otR3Q7E4On+fSc2SSXCHs4DttJA03qAUDw+iOnljlHUnZ0TUlsQpmLwXXNtas0TSfMEkX6tx3zBjgYGhU7qUax5p+Ew73vDabS957rWgkmOQV8mmUWmSvTuUMBi+sYHb9HeI/ufit/CUBSodc4XfZgOkXjzgk/BQdGuh1avVxdJjQx1J/aa90ZXvzgNsDoWmY4LpulfRmsynSDWFzKbe0WdoNIDRJAvoNYXDLKp6YN/J29NlxYnOdrUl5fl+/8HG1Xl5lxJNuW+f5Wz056RU6rMM2n2jToBtQwIzyJAOrogzNu0sOq06AaqHpD0ebQo0qoqF2eA5rhBa+5AEaiAn1Ci5RonBydtj+j+0M7jSeTBH5ZJsx82b/lMxCqbdwZaSQSQZLQbZdJHnKxeuLTImLEbjYgrsdssDxRJuHl07p7E/yo+maa9ztxvxcM0/2q1/e5xrsSeXxv/srGzMW4vOaDAkAwBIIhXMTs6mNG/wAqo7CNGkj4q9SZw7GtUwYqEHMGSBYQRc3MzzWPijlBg743eaR7i2CNyrVHybo4ETspjWb/AFRVOoB1H72VYvRnQpAW6zBDY4ibplSk2dLQfOVXDkj3IbETUapY7eG+cc0KMnsg+IQgZ1OZGZMNQJWHMQAC4kwAGkkk7gALrudEKY4uS5yqFLaQc4NDSSQ628ETYgaaKCptoD2P3tCm8kDWhmt1h4pRU5lZdLa4c1xynszbjp5apo2sI7t82XW2oT1xFpZssdPZEkmwAEkk2AEJmcA+Cza20XBpLCWODw0EG8Sb8kzaG0XMcA0iCJ0m88VlzS3NKLZ0WExoD8x84+kLqKnSdtOhUcyC9rSWhwMEjiBu+K872RtAveQ4iw4QNeK3cQ0GjUgeyZIcYA8N65MsIy3KxbWx1uytu9dXomoGMgnt5iGw6m5sHNxOUDnCodNtndTiSCIDxnadxB18nT5hQbBwzalFkjVoGtuHDkvQG4GljqHUYmxbBpVRALToLn2t0HvCN6t5YxSXBzSclk1L4Z5UwDitHYWwXYqsKTHZTq4wTlYCMzvI24kha20vRZjKTj1bW1m7nMcGujmx5EfCV1XQHolXoYbEOc3qsRVOSmX3yNa3su7M2zuc74BT6jLWNvG9y+NW9yXZ2KZSr08HgmA5TNeqe1DWd6SO+/dJsCYA3DmenPSWp+Nc2jWe1tKGFrHkNLxJeYFiZJHwWptHaOH2Rh3UcM7rcXU79Uwch/U6LCJJDOJkry98kkkkk3M6knUnmpdN0kIxd73zfv8AcMk7lZ2HRj0jVqVR9DGE1mAwS4DrAxwEOFgKjbix1Dgr3THopTpsGKwzgaFQt7LQS1uaYc07mmAI3ExyXC1GGpldnitTAbTc6Cx9MT+U/gLwN0EgxYrq+jHTGizCV8Fjs1EPa7qszXOa1zgSQHAE5c4a4GN5uovD/jzUobd+zLKetUzI2PskYjEMo5wwvJAcWl14JAhvhqu02hj6Gx6fUUA1+ILQ+vUcNBEyfH2WaCQTrfO9E1Kn12IrlzX9RRmxmC/MXeHZYR/qXA4/F1cVUfVqy1tRxqEOs+oSZFtzRYDw37uuUtbpHLKF8k2z9pVSalXrHtdWeajsri2SSTJyxvJheqs27VGEpYmmTUY0A1Wu1c2MryHaggieGtl5CBzXWdCOl/4R5ZV7dF+oGrD+trTrwI3p5cC0quUVxuG8ZLZm70q2FRr4c47C6a1GNAg9oBziPZc3eBrr48N0vxD6lGnTbTe5jYLniDmcN0Tmhs8NeC9j6NbKw35z8NVFTDVx26TYc1lQyCW72S0wWEbhHBed4v0WYyoS17qbWz3s7nHKNIAbOkWkKOtNU3wUwYpRTgt+xwGysG6sWMAJe4xfx3/ALrekWx2OaxudoFECWHMHOzBoaWuFjvJHBb2F6O4fZ1I9WRVrPBBeYMAGCYB7LAbRqTbw5vF1HOcXOu53eMRJ0mNBbh91uENck2tlwdUpLBhcE7lLn7Jf9OcrU2trBpaS2BIBMyZFj5KtjcOab3Nv2SRztxCbt6rFXf3W/VUfxh/UZ5qjlUjgJi4qm91ypHYgnemF/gptjRGSmkqWRyTCkMJRqlSpiJKYsRykfC6EUzBCFoDexO1g5zchjvNMyLGN50BgrYp4inA/NbI3teG+V1yY2Kf1HfpyUvqT+oqqc026G37WbtSqxtenlJMTFRtUDJmkEW4gKv8AgMOajmEEN16zrBB5C3ErFOyTI7RTvVPZnOZmMsbomdVlyf8AqCZtYXZ2HJcJywYk1AcwG8SN4UdPB4dzHEktjtR1jCSeAMWWU7Y3ZaRVJJzZmwezBgX3yOCMTsbLGWrnlrSbEQ4i7SCdx80tb7BSNkU8O9oLqmUiOzmaRIGvduTvnVTYr8DlIfiHvgvI/KNy1vY0NpJLTwEG+iwMV0fc1xa1+cWgxF3CdJV7BdAq1VmZhaf8a15/JYX66dqIEkXSeR0tgrchf0gAIDe6ALTEEbp1iFIekDj2BEOGW5lxnwssRuznHctHZGzy2pmdE+yOLjZNOUtgtI9S9HtMPw7ZEkOeNJ9on6r1jZ+yGdUWuYDnEOBAgtIggjguH9HWEczIGjsiZPE3JK1cL6TWO2hVwrg1rKecNfNz1YBe9xMNawAO56aqE5eyFGFuznOlzsdsuoOpxFU4d5PVZyKmQ69U7ODoNDvHgVp4TbVfGbExLzUJrszS5nYdlYW1I7EaszC2qo+l/a7agwoY4OY5rqwI0LXQ1hHIiVi+jbpW3C13MqkChWADidGOFmuI4XIPK+5bcdWNSoFtKjjXuPOPFNyn+yuw6fdCH4Mvq0m5sMZc1w1pzpTdy4Hf468NR2m21rnXcF0ePCrsFik3sWshXo/oy2ZTOHxVXEU2VKTAIFQB7QWtc50B1gYjTivP+kO0/wDu3udUZWBDBnpDKyzQLMgRwPMLs8X0yw52WcNgswGZrKr6gDH1A6XOc1oJ72WDwEBc880ciUUWjgmnwaXojyubjKQDWvexugAJBDm6jcC4ea8yr4dzHFrrOaS1065mktM/EFbPRjb5weJZWbcCz2j2mGxHjvHMLsemnQ4Yxox+A/MbUE1Kbe8XCxe1v6rQ5usieKtGsUt+Gc0raPMciVtNSVKWUkOBaRYh1iDwIK09h9Gq+LeG0GF3F5tTbzc/QeGq6XJJWSOt9DmEIxFasbMp04cd0kyJPgHFYOCZido4l7RUquaTUq9X1rhLM05GhzgB3gOQXU9JMXS2ZgTgaD81er/jvFiA4DMTwJHZA3AknnxnRPaPUYulUki+U/5XDKf5XLFam5/0WV0dPiujtdgh9PK4wA0EQ1os1ggxAWJtbAPp95pHxC9lxRp1qbHzN2jTjBjkuF6e4LLMA66rHis2onkm1aEvkjcNVmVcKF0G1adxP96rMe1UVTjZiXldGM/DhQmnC1n01WqUFNwNJlAtPFIWlWnUuSZkU9I7ILok81abR3pRhTuT0MLK2Y80qsjDFKnpkGxvqSibhRHxT2G69AgFRt1EaakeRKaHeKKAAxIKadKXMikFklEdpp5hWG1AHmTaHwROpEDTcqzHpxfCw42O9ijVIY0uOg5X1hMwPSGkHhxaTl00E8OKuVWMc0h+h1XJYugGuIa7MOIn6rmzScdkUikz3bo56bcDQotY6jVa4TJGVwJ11kEA6fFcvV2xgHYxlVzwW1Q6tUDAAadd7r0XvIHZAynMJvK8rCeCVy8lVtwevekHpBhqtamaFWnUY2k1nZcG5S0mRBAFyZtuXO4DaFPrGgkDM4NlxBa0EjtEg92Jk81wRemgraySS0oTim7PX8H0zxOGovwxfSr0H03sgvJyBzS05HwCBfukEcIXCUtqvAbkp0ZFM03Zmh+YluXre1o8jeNCCdVj4Wg6A8glskQN8R91sP6R0BScxuEaKpLYrGq8luVwJysEAZhLTrryU2k95I2nXBVw1R7H5rEZS05gHWczKSA4a3kHUWK0cLVNi8uaC4mWgEANEzpExv8AFZdPajSf8ET/AJif5Vmpteo+h+HcXBvWiqB7MhpZu3xC26SuIvszofw9Dq8xxcPInq+qqz/kByZA7fOYhT9GumNfCg1MPVLZLQ6i5rnsfLQ7MQGwI0kEG2sLgMQ1wguJ7UkCTxuIKhzp+JJrcm4Huo9MzHNmvhKT3AayY8n03EeZVDa3pjr1GmnQDKDSLPY4Et5dsCPFoELxmUQs2Z0HTbT2+Zs4Oce87MXGb3M6kk8VfG2sKKWfr3daBPUnD2ziYHXCpAGl8vKFxgpncClGHcfZK14kzaSPRdmemSrRYWw105SOzYObzLlHtj00YjENLX06MEz/AIcO8w5cI3ZtQ6Md5FDtnPGoWd2O0T4jbr3VXVP1CMvst8B/eqv4GuXsl2skWWM3BO4LY2dQLWEHir4E9RibtEhbyUb28lO4JhHiupomVo5JwCkjmUZRzWKCwDAnZUganBbSEw6pCeEJ0gLB8EoPJJm8U4LZkHFIlJQECYkoRKVAMAnOSBKQkxoZUZYrLq4EcFrFttVBUapySZtbDtlbAbUiR/Flq7O6CNqVAIsdxdE/vryUuwRGhHMLtdgCHhx0G8Tx5cv4UfDFKbRidNPRXQotYaAcHFoLhOaTF9bi6oYb0e0qGCrYquMxp03uDM3tGG0xlDd5cJM/dei9Mq4eG5XF8AAgmY8I3z5p2A2g6jhHOFEvcxhOkzG6/eIN9Vx9bFwwxcebL9LLVNpnzZUxDwMpJEHTSJ5blXLlr9KNoHEYqtWLQ01Hlxa2Yk6xN7m/xWRkRvW5tg15GhUpxLiIkqLKn02IQjZ6O7Ndi67aDibixgEgMBIAnQRP+6tVeiFQF8ewQCHCIldb6Htlk1313h0NZkZ2SRciTmi1hr4ro9tUWte+wEumCDf5tbLKl56POzdS45NMTyUbGO9v7re2N0Ra+7xbhx+K0qlKTu8/20sug2Qzs6R4LqlSjsi0ZPIqJ3dC6LsPIpthnaHVjt89dT4rjMJslvXENBAnQRIHAggXXq+AbDD2hMEC2lt4hcG61YmxEyfHzO9QwbtplOlhvJNlvaezmZWwNANLarlNq4USYXXV6zSycsGRMOkfuVzm1r6CPgujSdDic82hBN1Nm5qQhMJ8PJdMFSOaXJGXc/4TXX/sJx+Hkmk+CbERnx/hJPP+EH4Ib8FgZKHCP+Eo/vRNjkEo8AqCJAhIELQizlTg1CEwEhJlQhAC5UuRCECY4MSObzQhJjXABiZUp3QhTZpGzsOiHa+Y1XZ7BwTeuAiLm4189yEJrglM2OldFrXsaBqJLjLndm4uSVpbBAfhi0tbBkEAWuOGiELz/wD0foR+S/R/UZ4P092ayliDkESTN+ZXOYegC4A7ykQj2Ly9Q/F0QHEAQAYt5qxszCNdUaDoSAUIRHgJcnq3Q2kGMOW2WI5yDY8QptsViT4tnnrxN0IUv3nhZfrs5w97XetTA4pwt9/ohC65cHpdL6jq8HVPVi508rgWOoXIYxxFcgGI+M8zKEKOD1M6MXqY+tULmSTe24LC2le5v4oQup8lpcGVUao3MshCt7HE+SMMlMLUIWRjSxK1iRCQD8qf1YQhb9xC5IQhC0C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9572" name="AutoShape 4" descr="data:image/jpeg;base64,/9j/4AAQSkZJRgABAQAAAQABAAD/2wCEAAkGBhQSERUUEhQWFRUVGBUVFBUUFxgVFBQUFRYVFBcUFxUXGyYeFxokGRYWHy8gIycpLCwsFR4xNTAqNSYrLCkBCQoKDgwOGg8PGikkHyQpKSopLSwsKSksLCwpKSwvKSkpLCwpKSkpKSkpKSkpLCwpLCkpLCwsLCwpLCkpLCwsKf/AABEIALQBGAMBIgACEQEDEQH/xAAcAAABBQEBAQAAAAAAAAAAAAAAAQIDBAUGBwj/xABCEAABAwIDBAYIBQIFAwUAAAABAAIRAyEEEjEFQVFhBhMiMnGRBxVCU4GSwdEUI1KhsWLwM3KC4fEWJJNDY3Ojsv/EABkBAAMBAQEAAAAAAAAAAAAAAAABAwIEBf/EAC0RAAICAQMCBQMEAwEAAAAAAAABAhEDEiExBFETIjJBcTNh8CNCgZEUUuEF/9oADAMBAAIRAxEAPwDn/WFX3tT53fdHrCr72p87vuq6JXvaV2OGyz6wq+9qfO77oG0Kvvanzu+6roRpXYCwdoVfe1Pnd90fj6vvanzu+6gSI0rsFlj1hV97U+d33R6wq+9qfO77qvKE9K7BZY/H1fe1Pnd902ptKqAT1lTQ+277qIBUtquikR+qB53+ixLSh7mp6wq+9qfO77o9YVfe1Pnd91Twr8zAf6QfopJTWlgWPWNX3tT53fdHrCr72p87vuq0ola0rsKyz6wq+8qfO77o9YVfe1Pnd91XSSjSuwWWfWFX3tT53fdINoVfe1Pnd91BKSUtK7BZZ9YVfe1Pnd90nrCr72p87vuq6E9K7BZY/H1fe1Pnd90esKvvanzu+6roRpXYLLHrCr72p87vug7Qq+9qfO77qukcUtK7DsnqbSqAT1tT53fdO9YVfe1Pnd91k7Wf+UeZH3+itNqy0HjB81ny29gLnrCr72p87vuj1hV97U+d33VeUi1pXYVlj1hV97U+d33R6wq+9qfO77quiUaV2Cyx6xq+9qfO77o9YVfe1Pnd91VlLKKj2Cyx6wq+9qfO77o9Y1fe1Pnd91WJRKNK7BZZ9YVfe1Pnd90KskRpXYLHpU1LKLAAnSmJUAORKahMdCyiUiEhEOMfDCd+7zWTXxjqwgDulxP0C3/wzXsdnExljkS6OKg6K0KPWHrnmmxzql2sDrNDYETcG64M+SpNF4R2Rl4PFnqw0atJ8LgmFrUqkgHkFWwuEZkeSJiq/LI1blBH1VlrABA8fCbx5Qngy3KvsLJGkPlASIXcRFlEpJSFOwHShNKVFiBCQolKxiyhJKJTsBVX2hUim7wjzU0qLGNBY6Ru4LGSVRY4rcxsVjjVhoEZdTMyYTmbQOQMiC0iTO4FRsdlc8gakAaaKeg0FzyRbsRobkwVweIy2lcG0DKCmMsE8L0Yu0Qa3CUkpCUFyLChHOv5/RLKpV8U5ru60zYG/jfgrVNxjtQDy/3WVJMdD0SkJQtCCUqalQA5EpJSys2OhUSkQgKFSpAiUWAqREpAUWMlDZY/W2XQkTffCynV2NDSGjvEWc+1pnxWh11nAf03OmulkmHdTiHjNEgAPqDh/SvMzP8AUZ0Q9I2nUY6nYaOM9p3Mfwq2z3vMiATJPe3HSIBlWcgi0dp3F0xeBdtlt4ynTw7w0sLjlY4EPLdRO6VnFJqVR5Ca23KA2bWmMjJMR2+Ons7zbmbapX7LrNaXua3KLS12bWw9nSd/Iq2zaVHfQcdNMRUBtfhxuozj6JEdQbxbr6kW+C6bzk6gVxs2sYytaQRIOYi2kxl428U0YGrBszh3jrIEd3jbxsp/xlL3J/8ANU8vO6Di6XuT/wCap4ovP+UHkIW4Cpq4MjfDieX6f1W1W7/09hxgn13Yj8xoimwCA+pBIBFzB4rFOKp69UZ51Xn+ed0gq0iDNEm1vzXwLibRe30WJRzyadm4ygk1RUNOoAHFrIO/MeMcONlAa7uDPm1/ZXjUp+7/APsf/CYeq90Pncq/q/lGPKRBr4bIb2u7cxrFzHFSVMJVAJIpwNe07iB+niQE4Op2/KFv63J9OpSkTSBFpGd4kTcTNk/1vyheQTD7MrVBLQyDaxcdDBFm8YHiQEzamy6tIEV2hvZlovJMgHUDQyDwIIUtStTk5aQAmwL3mBMgTN1TxhDgYbBAmxc7fzKnPxqdvY0tHsjMLQZgARxBg8hxKkpAQZAN7WOghT4am322B9tCypre9tUrgO0WtA0gZX2Bi0kclzaipYZoEqgwtcERoRaPqpyvUi/Kjlktxjjy470lSwkCeU+eqRzhMfdOIsfBabBGaGFwzG1xbgCORWiKYWNWxBAcb99wb3TEATK1sJWzMaeIE+KlBqzTJGhOTUqqZCUqbKEAPlLKbKUFIBZRKREpALKJQkLo/v8AuUAOlD2mPhPONxPAfyrFDBkkCMziJyaxp3uIk33BWMTSbBAIdla5xcPacHNbPPWBuEKbneyHRV2ZTGYg6mInx4LoPwDZjrALttIsXnK0XdeYP0BWVsDBdbXYwGJncHabodZd8zoqJjM3gYw9A+Oo/deZ1clGZ04l5TlMVg2hkhwdDomR3pLSLHcR4+Cyds1ZqX9lrG25Cfr+y7XbHRkCi9zXjs8KVFptulrbLg8d3z4N/wDyE+iac7DN6SCUJCghescwqRBSJoQqJSShOxCpESgpWAEpU2UBFgxylwTgH3iC1wvpuKgJU+zqOeqGyRIdpE6TvspZvps3j5RLiMQyM2doEkQC3QfvvVb8S3JU7TTHGDcRpyv+yuVsLltmqE3/AEa/KqNUfl1O07u78vH/ACryVwdRVrYaQCLOACdRqSBNidOB+x5KWk7sieAV0U2ZWgtBL2SZJALs7hM6B0CJ03HiPW9NNHKzAq1z1mUA2i5iLxz5q3B3xpP++qqYmjFRzgDAeG9rvtjJ2XD9p5FXonnaPgf+EQd2DMSpGUuscz3/AMmDzWhsxv5bY8eepHHks04VpbAMQLDiZP0TsNhQLl7gdw3Hh/fNSi2madG2yd5GvxUkprShdJgVCRCBEiSVjDar3WgDwuSq7sc+LgDw/wCVHxV7GtLOhCcsWjhqzhmh8EgAgEydwHFa+Dw7AAaj3u72YNLbuZrTaHazpKPGQUT0cO9/dbPPdA1PhzV7BYUeyAX37b+42BOd0iI1hu+/JQDaADRLoaW1ZbDQ7K0Xpi8CBv3md4CoM23LbDKxza/Zad0DXjr+yx4moaRtnEtAqCnBzMqS8gBxIyiRGm/lfRZ9OsII35XCPFzD9llux7hTOUESyrc7rt04LK/EkNBm/bvN+8wo1pcDSO+6Fu/72lvubSBu4khes4mtVh2QQZpxNWmLBzy/2rWLbb1456Ltpzj6OaCAHAk3kkAXHiQvoEPZNw3UDdMmdfJcHUNSyfwi8NonO7bxBOGr5gPbI/MpmG5nEe1bs7l4rirvPw/hfQ+12AYesYFqdQ6Dc0r50zSG3ElgPyi/8Fb6RaZszldxGlBKY2qDPiQiV6iZAdKRNLkjqkapiHolRh6j/FCYQBPKAVEao4hJ1o4hKwomKRND0nW2J4RPxsEwofKt7KdFZumju8QBpxKpsePutzo3hoxdAzLagqlsjc3My/xaVDPJKDNwW6DF1nGmWtc0G/8A6g1zTeOSo4qrmp1ZI0JHbB1y28wV1m1Q1jHPcBYk6wT2oueHwWDtKq1tOoBfskTGt2687k/FeTGWyOlo58vhkjgPoq+KxsdWXZoyx2BJgPcdPikrYpobc6x9FUq17Dlb95+q9aUuDmSE9Yi5yvzWLpvOVzY8IAEHUSeKedsl5kUw0mzspsT+rLu+CpCoJdfvD/dMwzIfJt4cCFHjgdFhmKmBwG4J9HEX7Mz4KtnYPa43j4JH12jQzuT1MKOhpvBAg+X7py51ldrR2XRyE66qwNuAAAkn+oBWWVe5nSbTikULawLJkGQkW3IEhtDYT4vUpi5HfAiAM01CMtswETcmBKs0tm02BssfEmTnAeYy5YBEMaZPgBrOsdXa3YAeasNcZcMgcSWtEO3QIEeJUQ2hRLWNcazgxznAF7Zl7Wh89k2lrY/1arh3Nlw4gNDHCoZJqhuUiWgBuZrb9kARGupOqrHaRLKRH/vibycrWlvhBM7pkplPF4cBrYqdguI7bZlzQ18nJeSBHC+sqy2lSbRpvNKr1eao1jusaO1laKrZyc2kcOadB8mc18sYSSSRidde4I/lI0xTp824geYYtfZ2Ep1uxToufka58Gs1kNygVDmcADJggaiEuNw1OgRTrUDLROUVw7KHtBdJZI7UNMTaOaVew7MEVj1LeDhW/YtUD2/ltP8A8n8tXY7L2VTr0yWYUOZTsc2IyAEglwlzhmzZZgTGXmquN6PSaWWnTbTLqbS1tdtR01RmBgPLu0LnhG5DdAZ3Q3GupYlrm3NgATAkuaAvTNkel3EOnNQpuAOWXvcHZp3uDT+qNLALzrbOy3YSsWZSx7DoTpo4Eg+CyX7TqAiHRBBAAAEjTMAId8VBrW7RRNLZns2N9Kld1Ko12Ea2espOisTk0bmgs7U5xpGi83dicNlphznh4o12mGyA9zSKRF7i7pjgFjUcbUdMvcZub6kmZ8VuUujz3tb2QC5ocCSbA6ExeNYWoQakkuWKU0otvgwKeKI0UrMcQF1FLYWFpACq5rjIaTcDMToYJjhdaA6O4Vxyta1ruye00kGbjUgSfGdy9FYprba/lHE+ohzvXwcN+LdzSOrEm5XZ7X2SzCAXYKbnBo7BBm5OcTE6CAbg7iIWGzHYcEyGOIaRLaIPaLTFnEaOi86KDlJbNFouMlaMXrolFTEAiIGut53W1iLTxur42lS1LGgCDPVs485n6rObtRxceqpNdr32NIgxu0CTmaSTJW42Cey0y2LzY/rEHvftyUbsRIA3Cf3N1PSxtYOBOGoPgzl6sCdLa8t3Eqxg9oUqhyuZTpuGrXUzMnWIFoAtPFZ8R8DpGeK/93Tg8xmvHHn47tF0VDZjHQclCHEg90FpJgm7hIa2Da8mySphMoc38OyZgAMORxccoymYJABdbTMtuTEqbpHPCvG8rvsJ0kwVKnQLOsc+jQNOXNy/mPq9Y494yO05vkufrbMpA9sMEmzWggGYEambqxj9nmmAHjIHAEQYEHQyuTLmi/LuejDoppbtJ9m9xm1OmD3AtAe2STq0xJmwEgWItKzau189OoDIMTc6yRaFR2pshzBLRLddIIHGN45hWcP0ezYSpiXVGDIWNbTkF78xDZjcBIvvQlD2OfLCeN1JGQ+N4/1FOJkXuBeI5zbionm0TO+Z47lGA7ib2XTZzjzSA9mN8kaJ9KrqSbboCfQzGS64NgFKYGghP7isj/Et/sFNOIH78FOSoC2MxO4iPCyASsY/FCP9vCVBWc0kTvPDcpH0zkHE2+yrYgyTyMLEnRpGphaZLBkIjQDfa8IVbZWKIc0ASMwJBdlaeRIIgGI1HihCyGlGy3j9nhkAElxJAEbt3x1ty5q2ej5hkEuc5oMAQGuPskk3tvA3fFDtmsI7t54u04apfVrI7o+JJ+qNDMWVcZsp1KpDHZgbZrNk7wAT5clWrF4AlstuJgEZhdzQR8PNag2c39DfJTtwogQALnQLWj7hZh4epUnssDovdoOm9Oruq6FmXkGhut5gfytynh09uH5rXhruZ1GPhMLiMpqMpksBDXOyy0O1AM8pWjsOtWGKoOqCGCrTLrAAAOB3aACVdZShpHFQMpS4N0kgZuE7/gsvEqY9Tsu+kTbgxGMrVKYlpcAHxGZrQ1oMeIPwXIE8Vu7a6MuZiHUqVQ1AIhxbkJkAmWyYM80+h6PcY/Ro+YLmi1BJFKbKOxGl1VjQ0OJMAHSTx5LuNvHqsO5rHjPlhxntCMoBPAEWHIRZUui/Quvh8XTdXywRUygOntAD6Eqv0q2Tle4trveamZzm5QwNdm7gucwAi66oz04tUOW6/g5nF5MumXCV/wBnNCpiILWS1skgNgfGdf3TWYOq/vOPGSc1/NatFtlYZhwd8KqjFbs1ub3RDH9cPweLPWNqDLTfo4ECQ2eNpadZC5HafRh9CtUpvfOUkTHeGod8QQfiut/6bc0YaphS6tUec+Rre0w03giYNmmDcwLLpunnQavia3WUAy9MNOZ4YczS7lwIusZOpxRVyfBKOOcclRWzPGaWF62oW+wzX+py06WCa0yJ8/otR3Q7E4On+fSc2SSXCHs4DttJA03qAUDw+iOnljlHUnZ0TUlsQpmLwXXNtas0TSfMEkX6tx3zBjgYGhU7qUax5p+Ew73vDabS957rWgkmOQV8mmUWmSvTuUMBi+sYHb9HeI/ufit/CUBSodc4XfZgOkXjzgk/BQdGuh1avVxdJjQx1J/aa90ZXvzgNsDoWmY4LpulfRmsynSDWFzKbe0WdoNIDRJAvoNYXDLKp6YN/J29NlxYnOdrUl5fl+/8HG1Xl5lxJNuW+f5Wz056RU6rMM2n2jToBtQwIzyJAOrogzNu0sOq06AaqHpD0ebQo0qoqF2eA5rhBa+5AEaiAn1Ci5RonBydtj+j+0M7jSeTBH5ZJsx82b/lMxCqbdwZaSQSQZLQbZdJHnKxeuLTImLEbjYgrsdssDxRJuHl07p7E/yo+maa9ztxvxcM0/2q1/e5xrsSeXxv/srGzMW4vOaDAkAwBIIhXMTs6mNG/wAqo7CNGkj4q9SZw7GtUwYqEHMGSBYQRc3MzzWPijlBg743eaR7i2CNyrVHybo4ETspjWb/AFRVOoB1H72VYvRnQpAW6zBDY4ibplSk2dLQfOVXDkj3IbETUapY7eG+cc0KMnsg+IQgZ1OZGZMNQJWHMQAC4kwAGkkk7gALrudEKY4uS5yqFLaQc4NDSSQ628ETYgaaKCptoD2P3tCm8kDWhmt1h4pRU5lZdLa4c1xynszbjp5apo2sI7t82XW2oT1xFpZssdPZEkmwAEkk2AEJmcA+Cza20XBpLCWODw0EG8Sb8kzaG0XMcA0iCJ0m88VlzS3NKLZ0WExoD8x84+kLqKnSdtOhUcyC9rSWhwMEjiBu+K872RtAveQ4iw4QNeK3cQ0GjUgeyZIcYA8N65MsIy3KxbWx1uytu9dXomoGMgnt5iGw6m5sHNxOUDnCodNtndTiSCIDxnadxB18nT5hQbBwzalFkjVoGtuHDkvQG4GljqHUYmxbBpVRALToLn2t0HvCN6t5YxSXBzSclk1L4Z5UwDitHYWwXYqsKTHZTq4wTlYCMzvI24kha20vRZjKTj1bW1m7nMcGujmx5EfCV1XQHolXoYbEOc3qsRVOSmX3yNa3su7M2zuc74BT6jLWNvG9y+NW9yXZ2KZSr08HgmA5TNeqe1DWd6SO+/dJsCYA3DmenPSWp+Nc2jWe1tKGFrHkNLxJeYFiZJHwWptHaOH2Rh3UcM7rcXU79Uwch/U6LCJJDOJkry98kkkkk3M6knUnmpdN0kIxd73zfv8AcMk7lZ2HRj0jVqVR9DGE1mAwS4DrAxwEOFgKjbix1Dgr3THopTpsGKwzgaFQt7LQS1uaYc07mmAI3ExyXC1GGpldnitTAbTc6Cx9MT+U/gLwN0EgxYrq+jHTGizCV8Fjs1EPa7qszXOa1zgSQHAE5c4a4GN5uovD/jzUobd+zLKetUzI2PskYjEMo5wwvJAcWl14JAhvhqu02hj6Gx6fUUA1+ILQ+vUcNBEyfH2WaCQTrfO9E1Kn12IrlzX9RRmxmC/MXeHZYR/qXA4/F1cVUfVqy1tRxqEOs+oSZFtzRYDw37uuUtbpHLKF8k2z9pVSalXrHtdWeajsri2SSTJyxvJheqs27VGEpYmmTUY0A1Wu1c2MryHaggieGtl5CBzXWdCOl/4R5ZV7dF+oGrD+trTrwI3p5cC0quUVxuG8ZLZm70q2FRr4c47C6a1GNAg9oBziPZc3eBrr48N0vxD6lGnTbTe5jYLniDmcN0Tmhs8NeC9j6NbKw35z8NVFTDVx26TYc1lQyCW72S0wWEbhHBed4v0WYyoS17qbWz3s7nHKNIAbOkWkKOtNU3wUwYpRTgt+xwGysG6sWMAJe4xfx3/ALrekWx2OaxudoFECWHMHOzBoaWuFjvJHBb2F6O4fZ1I9WRVrPBBeYMAGCYB7LAbRqTbw5vF1HOcXOu53eMRJ0mNBbh91uENck2tlwdUpLBhcE7lLn7Jf9OcrU2trBpaS2BIBMyZFj5KtjcOab3Nv2SRztxCbt6rFXf3W/VUfxh/UZ5qjlUjgJi4qm91ypHYgnemF/gptjRGSmkqWRyTCkMJRqlSpiJKYsRykfC6EUzBCFoDexO1g5zchjvNMyLGN50BgrYp4inA/NbI3teG+V1yY2Kf1HfpyUvqT+oqqc026G37WbtSqxtenlJMTFRtUDJmkEW4gKv8AgMOajmEEN16zrBB5C3ErFOyTI7RTvVPZnOZmMsbomdVlyf8AqCZtYXZ2HJcJywYk1AcwG8SN4UdPB4dzHEktjtR1jCSeAMWWU7Y3ZaRVJJzZmwezBgX3yOCMTsbLGWrnlrSbEQ4i7SCdx80tb7BSNkU8O9oLqmUiOzmaRIGvduTvnVTYr8DlIfiHvgvI/KNy1vY0NpJLTwEG+iwMV0fc1xa1+cWgxF3CdJV7BdAq1VmZhaf8a15/JYX66dqIEkXSeR0tgrchf0gAIDe6ALTEEbp1iFIekDj2BEOGW5lxnwssRuznHctHZGzy2pmdE+yOLjZNOUtgtI9S9HtMPw7ZEkOeNJ9on6r1jZ+yGdUWuYDnEOBAgtIggjguH9HWEczIGjsiZPE3JK1cL6TWO2hVwrg1rKecNfNz1YBe9xMNawAO56aqE5eyFGFuznOlzsdsuoOpxFU4d5PVZyKmQ69U7ODoNDvHgVp4TbVfGbExLzUJrszS5nYdlYW1I7EaszC2qo+l/a7agwoY4OY5rqwI0LXQ1hHIiVi+jbpW3C13MqkChWADidGOFmuI4XIPK+5bcdWNSoFtKjjXuPOPFNyn+yuw6fdCH4Mvq0m5sMZc1w1pzpTdy4Hf468NR2m21rnXcF0ePCrsFik3sWshXo/oy2ZTOHxVXEU2VKTAIFQB7QWtc50B1gYjTivP+kO0/wDu3udUZWBDBnpDKyzQLMgRwPMLs8X0yw52WcNgswGZrKr6gDH1A6XOc1oJ72WDwEBc880ciUUWjgmnwaXojyubjKQDWvexugAJBDm6jcC4ea8yr4dzHFrrOaS1065mktM/EFbPRjb5weJZWbcCz2j2mGxHjvHMLsemnQ4Yxox+A/MbUE1Kbe8XCxe1v6rQ5usieKtGsUt+Gc0raPMciVtNSVKWUkOBaRYh1iDwIK09h9Gq+LeG0GF3F5tTbzc/QeGq6XJJWSOt9DmEIxFasbMp04cd0kyJPgHFYOCZido4l7RUquaTUq9X1rhLM05GhzgB3gOQXU9JMXS2ZgTgaD81er/jvFiA4DMTwJHZA3AknnxnRPaPUYulUki+U/5XDKf5XLFam5/0WV0dPiujtdgh9PK4wA0EQ1os1ggxAWJtbAPp95pHxC9lxRp1qbHzN2jTjBjkuF6e4LLMA66rHis2onkm1aEvkjcNVmVcKF0G1adxP96rMe1UVTjZiXldGM/DhQmnC1n01WqUFNwNJlAtPFIWlWnUuSZkU9I7ILok81abR3pRhTuT0MLK2Y80qsjDFKnpkGxvqSibhRHxT2G69AgFRt1EaakeRKaHeKKAAxIKadKXMikFklEdpp5hWG1AHmTaHwROpEDTcqzHpxfCw42O9ijVIY0uOg5X1hMwPSGkHhxaTl00E8OKuVWMc0h+h1XJYugGuIa7MOIn6rmzScdkUikz3bo56bcDQotY6jVa4TJGVwJ11kEA6fFcvV2xgHYxlVzwW1Q6tUDAAadd7r0XvIHZAynMJvK8rCeCVy8lVtwevekHpBhqtamaFWnUY2k1nZcG5S0mRBAFyZtuXO4DaFPrGgkDM4NlxBa0EjtEg92Jk81wRemgraySS0oTim7PX8H0zxOGovwxfSr0H03sgvJyBzS05HwCBfukEcIXCUtqvAbkp0ZFM03Zmh+YluXre1o8jeNCCdVj4Wg6A8glskQN8R91sP6R0BScxuEaKpLYrGq8luVwJysEAZhLTrryU2k95I2nXBVw1R7H5rEZS05gHWczKSA4a3kHUWK0cLVNi8uaC4mWgEANEzpExv8AFZdPajSf8ET/AJif5Vmpteo+h+HcXBvWiqB7MhpZu3xC26SuIvszofw9Dq8xxcPInq+qqz/kByZA7fOYhT9GumNfCg1MPVLZLQ6i5rnsfLQ7MQGwI0kEG2sLgMQ1wguJ7UkCTxuIKhzp+JJrcm4Huo9MzHNmvhKT3AayY8n03EeZVDa3pjr1GmnQDKDSLPY4Et5dsCPFoELxmUQs2Z0HTbT2+Zs4Oce87MXGb3M6kk8VfG2sKKWfr3daBPUnD2ziYHXCpAGl8vKFxgpncClGHcfZK14kzaSPRdmemSrRYWw105SOzYObzLlHtj00YjENLX06MEz/AIcO8w5cI3ZtQ6Md5FDtnPGoWd2O0T4jbr3VXVP1CMvst8B/eqv4GuXsl2skWWM3BO4LY2dQLWEHir4E9RibtEhbyUb28lO4JhHiupomVo5JwCkjmUZRzWKCwDAnZUganBbSEw6pCeEJ0gLB8EoPJJm8U4LZkHFIlJQECYkoRKVAMAnOSBKQkxoZUZYrLq4EcFrFttVBUapySZtbDtlbAbUiR/Flq7O6CNqVAIsdxdE/vryUuwRGhHMLtdgCHhx0G8Tx5cv4UfDFKbRidNPRXQotYaAcHFoLhOaTF9bi6oYb0e0qGCrYquMxp03uDM3tGG0xlDd5cJM/dei9Mq4eG5XF8AAgmY8I3z5p2A2g6jhHOFEvcxhOkzG6/eIN9Vx9bFwwxcebL9LLVNpnzZUxDwMpJEHTSJ5blXLlr9KNoHEYqtWLQ01Hlxa2Yk6xN7m/xWRkRvW5tg15GhUpxLiIkqLKn02IQjZ6O7Ndi67aDibixgEgMBIAnQRP+6tVeiFQF8ewQCHCIldb6Htlk1313h0NZkZ2SRciTmi1hr4ro9tUWte+wEumCDf5tbLKl56POzdS45NMTyUbGO9v7re2N0Ra+7xbhx+K0qlKTu8/20sug2Qzs6R4LqlSjsi0ZPIqJ3dC6LsPIpthnaHVjt89dT4rjMJslvXENBAnQRIHAggXXq+AbDD2hMEC2lt4hcG61YmxEyfHzO9QwbtplOlhvJNlvaezmZWwNANLarlNq4USYXXV6zSycsGRMOkfuVzm1r6CPgujSdDic82hBN1Nm5qQhMJ8PJdMFSOaXJGXc/4TXX/sJx+Hkmk+CbERnx/hJPP+EH4Ib8FgZKHCP+Eo/vRNjkEo8AqCJAhIELQizlTg1CEwEhJlQhAC5UuRCECY4MSObzQhJjXABiZUp3QhTZpGzsOiHa+Y1XZ7BwTeuAiLm4189yEJrglM2OldFrXsaBqJLjLndm4uSVpbBAfhi0tbBkEAWuOGiELz/wD0foR+S/R/UZ4P092ayliDkESTN+ZXOYegC4A7ykQj2Ly9Q/F0QHEAQAYt5qxszCNdUaDoSAUIRHgJcnq3Q2kGMOW2WI5yDY8QptsViT4tnnrxN0IUv3nhZfrs5w97XetTA4pwt9/ohC65cHpdL6jq8HVPVi508rgWOoXIYxxFcgGI+M8zKEKOD1M6MXqY+tULmSTe24LC2le5v4oQup8lpcGVUao3MshCt7HE+SMMlMLUIWRjSxK1iRCQD8qf1YQhb9xC5IQhC0C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9574" name="AutoShape 6" descr="data:image/jpeg;base64,/9j/4AAQSkZJRgABAQAAAQABAAD/2wCEAAkGBhQSERUUEhQWFRUVGBUVFBUUFxgVFBQUFRYVFBcUFxUXGyYeFxokGRYWHy8gIycpLCwsFR4xNTAqNSYrLCkBCQoKDgwOGg8PGikkHyQpKSopLSwsKSksLCwpKSwvKSkpLCwpKSkpKSkpKSkpLCwpLCkpLCwsLCwpLCkpLCwsKf/AABEIALQBGAMBIgACEQEDEQH/xAAcAAABBQEBAQAAAAAAAAAAAAAAAQIDBAUGBwj/xABCEAABAwIDBAYIBQIFAwUAAAABAAIRAyEEEjEFQVFhBhMiMnGRBxVCU4GSwdEUI1KhsWLwM3KC4fEWJJNDY3Ojsv/EABkBAAMBAQEAAAAAAAAAAAAAAAABAwIEBf/EAC0RAAICAQMCBQMEAwEAAAAAAAABAhEDEiExBFETIjJBcTNh8CNCgZEUUuEF/9oADAMBAAIRAxEAPwDn/WFX3tT53fdHrCr72p87vuq6JXvaV2OGyz6wq+9qfO77oG0Kvvanzu+6roRpXYCwdoVfe1Pnd90fj6vvanzu+6gSI0rsFlj1hV97U+d33R6wq+9qfO77qvKE9K7BZY/H1fe1Pnd902ptKqAT1lTQ+277qIBUtquikR+qB53+ixLSh7mp6wq+9qfO77o9YVfe1Pnd91Twr8zAf6QfopJTWlgWPWNX3tT53fdHrCr72p87vuq0ola0rsKyz6wq+8qfO77o9YVfe1Pnd91XSSjSuwWWfWFX3tT53fdINoVfe1Pnd91BKSUtK7BZZ9YVfe1Pnd90nrCr72p87vuq6E9K7BZY/H1fe1Pnd90esKvvanzu+6roRpXYLLHrCr72p87vug7Qq+9qfO77qukcUtK7DsnqbSqAT1tT53fdO9YVfe1Pnd91k7Wf+UeZH3+itNqy0HjB81ny29gLnrCr72p87vuj1hV97U+d33VeUi1pXYVlj1hV97U+d33R6wq+9qfO77quiUaV2Cyx6xq+9qfO77o9YVfe1Pnd91VlLKKj2Cyx6wq+9qfO77o9Y1fe1Pnd91WJRKNK7BZZ9YVfe1Pnd90KskRpXYLHpU1LKLAAnSmJUAORKahMdCyiUiEhEOMfDCd+7zWTXxjqwgDulxP0C3/wzXsdnExljkS6OKg6K0KPWHrnmmxzql2sDrNDYETcG64M+SpNF4R2Rl4PFnqw0atJ8LgmFrUqkgHkFWwuEZkeSJiq/LI1blBH1VlrABA8fCbx5Qngy3KvsLJGkPlASIXcRFlEpJSFOwHShNKVFiBCQolKxiyhJKJTsBVX2hUim7wjzU0qLGNBY6Ru4LGSVRY4rcxsVjjVhoEZdTMyYTmbQOQMiC0iTO4FRsdlc8gakAaaKeg0FzyRbsRobkwVweIy2lcG0DKCmMsE8L0Yu0Qa3CUkpCUFyLChHOv5/RLKpV8U5ru60zYG/jfgrVNxjtQDy/3WVJMdD0SkJQtCCUqalQA5EpJSys2OhUSkQgKFSpAiUWAqREpAUWMlDZY/W2XQkTffCynV2NDSGjvEWc+1pnxWh11nAf03OmulkmHdTiHjNEgAPqDh/SvMzP8AUZ0Q9I2nUY6nYaOM9p3Mfwq2z3vMiATJPe3HSIBlWcgi0dp3F0xeBdtlt4ynTw7w0sLjlY4EPLdRO6VnFJqVR5Ca23KA2bWmMjJMR2+Ons7zbmbapX7LrNaXua3KLS12bWw9nSd/Iq2zaVHfQcdNMRUBtfhxuozj6JEdQbxbr6kW+C6bzk6gVxs2sYytaQRIOYi2kxl428U0YGrBszh3jrIEd3jbxsp/xlL3J/8ANU8vO6Di6XuT/wCap4ovP+UHkIW4Cpq4MjfDieX6f1W1W7/09hxgn13Yj8xoimwCA+pBIBFzB4rFOKp69UZ51Xn+ed0gq0iDNEm1vzXwLibRe30WJRzyadm4ygk1RUNOoAHFrIO/MeMcONlAa7uDPm1/ZXjUp+7/APsf/CYeq90Pncq/q/lGPKRBr4bIb2u7cxrFzHFSVMJVAJIpwNe07iB+niQE4Op2/KFv63J9OpSkTSBFpGd4kTcTNk/1vyheQTD7MrVBLQyDaxcdDBFm8YHiQEzamy6tIEV2hvZlovJMgHUDQyDwIIUtStTk5aQAmwL3mBMgTN1TxhDgYbBAmxc7fzKnPxqdvY0tHsjMLQZgARxBg8hxKkpAQZAN7WOghT4am322B9tCypre9tUrgO0WtA0gZX2Bi0kclzaipYZoEqgwtcERoRaPqpyvUi/Kjlktxjjy470lSwkCeU+eqRzhMfdOIsfBabBGaGFwzG1xbgCORWiKYWNWxBAcb99wb3TEATK1sJWzMaeIE+KlBqzTJGhOTUqqZCUqbKEAPlLKbKUFIBZRKREpALKJQkLo/v8AuUAOlD2mPhPONxPAfyrFDBkkCMziJyaxp3uIk33BWMTSbBAIdla5xcPacHNbPPWBuEKbneyHRV2ZTGYg6mInx4LoPwDZjrALttIsXnK0XdeYP0BWVsDBdbXYwGJncHabodZd8zoqJjM3gYw9A+Oo/deZ1clGZ04l5TlMVg2hkhwdDomR3pLSLHcR4+Cyds1ZqX9lrG25Cfr+y7XbHRkCi9zXjs8KVFptulrbLg8d3z4N/wDyE+iac7DN6SCUJCghescwqRBSJoQqJSShOxCpESgpWAEpU2UBFgxylwTgH3iC1wvpuKgJU+zqOeqGyRIdpE6TvspZvps3j5RLiMQyM2doEkQC3QfvvVb8S3JU7TTHGDcRpyv+yuVsLltmqE3/AEa/KqNUfl1O07u78vH/ACryVwdRVrYaQCLOACdRqSBNidOB+x5KWk7sieAV0U2ZWgtBL2SZJALs7hM6B0CJ03HiPW9NNHKzAq1z1mUA2i5iLxz5q3B3xpP++qqYmjFRzgDAeG9rvtjJ2XD9p5FXonnaPgf+EQd2DMSpGUuscz3/AMmDzWhsxv5bY8eepHHks04VpbAMQLDiZP0TsNhQLl7gdw3Hh/fNSi2madG2yd5GvxUkprShdJgVCRCBEiSVjDar3WgDwuSq7sc+LgDw/wCVHxV7GtLOhCcsWjhqzhmh8EgAgEydwHFa+Dw7AAaj3u72YNLbuZrTaHazpKPGQUT0cO9/dbPPdA1PhzV7BYUeyAX37b+42BOd0iI1hu+/JQDaADRLoaW1ZbDQ7K0Xpi8CBv3md4CoM23LbDKxza/Zad0DXjr+yx4moaRtnEtAqCnBzMqS8gBxIyiRGm/lfRZ9OsII35XCPFzD9llux7hTOUESyrc7rt04LK/EkNBm/bvN+8wo1pcDSO+6Fu/72lvubSBu4khes4mtVh2QQZpxNWmLBzy/2rWLbb1456Ltpzj6OaCAHAk3kkAXHiQvoEPZNw3UDdMmdfJcHUNSyfwi8NonO7bxBOGr5gPbI/MpmG5nEe1bs7l4rirvPw/hfQ+12AYesYFqdQ6Dc0r50zSG3ElgPyi/8Fb6RaZszldxGlBKY2qDPiQiV6iZAdKRNLkjqkapiHolRh6j/FCYQBPKAVEao4hJ1o4hKwomKRND0nW2J4RPxsEwofKt7KdFZumju8QBpxKpsePutzo3hoxdAzLagqlsjc3My/xaVDPJKDNwW6DF1nGmWtc0G/8A6g1zTeOSo4qrmp1ZI0JHbB1y28wV1m1Q1jHPcBYk6wT2oueHwWDtKq1tOoBfskTGt2687k/FeTGWyOlo58vhkjgPoq+KxsdWXZoyx2BJgPcdPikrYpobc6x9FUq17Dlb95+q9aUuDmSE9Yi5yvzWLpvOVzY8IAEHUSeKedsl5kUw0mzspsT+rLu+CpCoJdfvD/dMwzIfJt4cCFHjgdFhmKmBwG4J9HEX7Mz4KtnYPa43j4JH12jQzuT1MKOhpvBAg+X7py51ldrR2XRyE66qwNuAAAkn+oBWWVe5nSbTikULawLJkGQkW3IEhtDYT4vUpi5HfAiAM01CMtswETcmBKs0tm02BssfEmTnAeYy5YBEMaZPgBrOsdXa3YAeasNcZcMgcSWtEO3QIEeJUQ2hRLWNcazgxznAF7Zl7Wh89k2lrY/1arh3Nlw4gNDHCoZJqhuUiWgBuZrb9kARGupOqrHaRLKRH/vibycrWlvhBM7pkplPF4cBrYqdguI7bZlzQ18nJeSBHC+sqy2lSbRpvNKr1eao1jusaO1laKrZyc2kcOadB8mc18sYSSSRidde4I/lI0xTp824geYYtfZ2Ep1uxToufka58Gs1kNygVDmcADJggaiEuNw1OgRTrUDLROUVw7KHtBdJZI7UNMTaOaVew7MEVj1LeDhW/YtUD2/ltP8A8n8tXY7L2VTr0yWYUOZTsc2IyAEglwlzhmzZZgTGXmquN6PSaWWnTbTLqbS1tdtR01RmBgPLu0LnhG5DdAZ3Q3GupYlrm3NgATAkuaAvTNkel3EOnNQpuAOWXvcHZp3uDT+qNLALzrbOy3YSsWZSx7DoTpo4Eg+CyX7TqAiHRBBAAAEjTMAId8VBrW7RRNLZns2N9Kld1Ko12Ea2espOisTk0bmgs7U5xpGi83dicNlphznh4o12mGyA9zSKRF7i7pjgFjUcbUdMvcZub6kmZ8VuUujz3tb2QC5ocCSbA6ExeNYWoQakkuWKU0otvgwKeKI0UrMcQF1FLYWFpACq5rjIaTcDMToYJjhdaA6O4Vxyta1ruye00kGbjUgSfGdy9FYprba/lHE+ohzvXwcN+LdzSOrEm5XZ7X2SzCAXYKbnBo7BBm5OcTE6CAbg7iIWGzHYcEyGOIaRLaIPaLTFnEaOi86KDlJbNFouMlaMXrolFTEAiIGut53W1iLTxur42lS1LGgCDPVs485n6rObtRxceqpNdr32NIgxu0CTmaSTJW42Cey0y2LzY/rEHvftyUbsRIA3Cf3N1PSxtYOBOGoPgzl6sCdLa8t3Eqxg9oUqhyuZTpuGrXUzMnWIFoAtPFZ8R8DpGeK/93Tg8xmvHHn47tF0VDZjHQclCHEg90FpJgm7hIa2Da8mySphMoc38OyZgAMORxccoymYJABdbTMtuTEqbpHPCvG8rvsJ0kwVKnQLOsc+jQNOXNy/mPq9Y494yO05vkufrbMpA9sMEmzWggGYEambqxj9nmmAHjIHAEQYEHQyuTLmi/LuejDoppbtJ9m9xm1OmD3AtAe2STq0xJmwEgWItKzau189OoDIMTc6yRaFR2pshzBLRLddIIHGN45hWcP0ezYSpiXVGDIWNbTkF78xDZjcBIvvQlD2OfLCeN1JGQ+N4/1FOJkXuBeI5zbionm0TO+Z47lGA7ib2XTZzjzSA9mN8kaJ9KrqSbboCfQzGS64NgFKYGghP7isj/Et/sFNOIH78FOSoC2MxO4iPCyASsY/FCP9vCVBWc0kTvPDcpH0zkHE2+yrYgyTyMLEnRpGphaZLBkIjQDfa8IVbZWKIc0ASMwJBdlaeRIIgGI1HihCyGlGy3j9nhkAElxJAEbt3x1ty5q2ej5hkEuc5oMAQGuPskk3tvA3fFDtmsI7t54u04apfVrI7o+JJ+qNDMWVcZsp1KpDHZgbZrNk7wAT5clWrF4AlstuJgEZhdzQR8PNag2c39DfJTtwogQALnQLWj7hZh4epUnssDovdoOm9Oruq6FmXkGhut5gfytynh09uH5rXhruZ1GPhMLiMpqMpksBDXOyy0O1AM8pWjsOtWGKoOqCGCrTLrAAAOB3aACVdZShpHFQMpS4N0kgZuE7/gsvEqY9Tsu+kTbgxGMrVKYlpcAHxGZrQ1oMeIPwXIE8Vu7a6MuZiHUqVQ1AIhxbkJkAmWyYM80+h6PcY/Ro+YLmi1BJFKbKOxGl1VjQ0OJMAHSTx5LuNvHqsO5rHjPlhxntCMoBPAEWHIRZUui/Quvh8XTdXywRUygOntAD6Eqv0q2Tle4trveamZzm5QwNdm7gucwAi66oz04tUOW6/g5nF5MumXCV/wBnNCpiILWS1skgNgfGdf3TWYOq/vOPGSc1/NatFtlYZhwd8KqjFbs1ub3RDH9cPweLPWNqDLTfo4ECQ2eNpadZC5HafRh9CtUpvfOUkTHeGod8QQfiut/6bc0YaphS6tUec+Rre0w03giYNmmDcwLLpunnQavia3WUAy9MNOZ4YczS7lwIusZOpxRVyfBKOOcclRWzPGaWF62oW+wzX+py06WCa0yJ8/otR3Q7E4On+fSc2SSXCHs4DttJA03qAUDw+iOnljlHUnZ0TUlsQpmLwXXNtas0TSfMEkX6tx3zBjgYGhU7qUax5p+Ew73vDabS957rWgkmOQV8mmUWmSvTuUMBi+sYHb9HeI/ufit/CUBSodc4XfZgOkXjzgk/BQdGuh1avVxdJjQx1J/aa90ZXvzgNsDoWmY4LpulfRmsynSDWFzKbe0WdoNIDRJAvoNYXDLKp6YN/J29NlxYnOdrUl5fl+/8HG1Xl5lxJNuW+f5Wz056RU6rMM2n2jToBtQwIzyJAOrogzNu0sOq06AaqHpD0ebQo0qoqF2eA5rhBa+5AEaiAn1Ci5RonBydtj+j+0M7jSeTBH5ZJsx82b/lMxCqbdwZaSQSQZLQbZdJHnKxeuLTImLEbjYgrsdssDxRJuHl07p7E/yo+maa9ztxvxcM0/2q1/e5xrsSeXxv/srGzMW4vOaDAkAwBIIhXMTs6mNG/wAqo7CNGkj4q9SZw7GtUwYqEHMGSBYQRc3MzzWPijlBg743eaR7i2CNyrVHybo4ETspjWb/AFRVOoB1H72VYvRnQpAW6zBDY4ibplSk2dLQfOVXDkj3IbETUapY7eG+cc0KMnsg+IQgZ1OZGZMNQJWHMQAC4kwAGkkk7gALrudEKY4uS5yqFLaQc4NDSSQ628ETYgaaKCptoD2P3tCm8kDWhmt1h4pRU5lZdLa4c1xynszbjp5apo2sI7t82XW2oT1xFpZssdPZEkmwAEkk2AEJmcA+Cza20XBpLCWODw0EG8Sb8kzaG0XMcA0iCJ0m88VlzS3NKLZ0WExoD8x84+kLqKnSdtOhUcyC9rSWhwMEjiBu+K872RtAveQ4iw4QNeK3cQ0GjUgeyZIcYA8N65MsIy3KxbWx1uytu9dXomoGMgnt5iGw6m5sHNxOUDnCodNtndTiSCIDxnadxB18nT5hQbBwzalFkjVoGtuHDkvQG4GljqHUYmxbBpVRALToLn2t0HvCN6t5YxSXBzSclk1L4Z5UwDitHYWwXYqsKTHZTq4wTlYCMzvI24kha20vRZjKTj1bW1m7nMcGujmx5EfCV1XQHolXoYbEOc3qsRVOSmX3yNa3su7M2zuc74BT6jLWNvG9y+NW9yXZ2KZSr08HgmA5TNeqe1DWd6SO+/dJsCYA3DmenPSWp+Nc2jWe1tKGFrHkNLxJeYFiZJHwWptHaOH2Rh3UcM7rcXU79Uwch/U6LCJJDOJkry98kkkkk3M6knUnmpdN0kIxd73zfv8AcMk7lZ2HRj0jVqVR9DGE1mAwS4DrAxwEOFgKjbix1Dgr3THopTpsGKwzgaFQt7LQS1uaYc07mmAI3ExyXC1GGpldnitTAbTc6Cx9MT+U/gLwN0EgxYrq+jHTGizCV8Fjs1EPa7qszXOa1zgSQHAE5c4a4GN5uovD/jzUobd+zLKetUzI2PskYjEMo5wwvJAcWl14JAhvhqu02hj6Gx6fUUA1+ILQ+vUcNBEyfH2WaCQTrfO9E1Kn12IrlzX9RRmxmC/MXeHZYR/qXA4/F1cVUfVqy1tRxqEOs+oSZFtzRYDw37uuUtbpHLKF8k2z9pVSalXrHtdWeajsri2SSTJyxvJheqs27VGEpYmmTUY0A1Wu1c2MryHaggieGtl5CBzXWdCOl/4R5ZV7dF+oGrD+trTrwI3p5cC0quUVxuG8ZLZm70q2FRr4c47C6a1GNAg9oBziPZc3eBrr48N0vxD6lGnTbTe5jYLniDmcN0Tmhs8NeC9j6NbKw35z8NVFTDVx26TYc1lQyCW72S0wWEbhHBed4v0WYyoS17qbWz3s7nHKNIAbOkWkKOtNU3wUwYpRTgt+xwGysG6sWMAJe4xfx3/ALrekWx2OaxudoFECWHMHOzBoaWuFjvJHBb2F6O4fZ1I9WRVrPBBeYMAGCYB7LAbRqTbw5vF1HOcXOu53eMRJ0mNBbh91uENck2tlwdUpLBhcE7lLn7Jf9OcrU2trBpaS2BIBMyZFj5KtjcOab3Nv2SRztxCbt6rFXf3W/VUfxh/UZ5qjlUjgJi4qm91ypHYgnemF/gptjRGSmkqWRyTCkMJRqlSpiJKYsRykfC6EUzBCFoDexO1g5zchjvNMyLGN50BgrYp4inA/NbI3teG+V1yY2Kf1HfpyUvqT+oqqc026G37WbtSqxtenlJMTFRtUDJmkEW4gKv8AgMOajmEEN16zrBB5C3ErFOyTI7RTvVPZnOZmMsbomdVlyf8AqCZtYXZ2HJcJywYk1AcwG8SN4UdPB4dzHEktjtR1jCSeAMWWU7Y3ZaRVJJzZmwezBgX3yOCMTsbLGWrnlrSbEQ4i7SCdx80tb7BSNkU8O9oLqmUiOzmaRIGvduTvnVTYr8DlIfiHvgvI/KNy1vY0NpJLTwEG+iwMV0fc1xa1+cWgxF3CdJV7BdAq1VmZhaf8a15/JYX66dqIEkXSeR0tgrchf0gAIDe6ALTEEbp1iFIekDj2BEOGW5lxnwssRuznHctHZGzy2pmdE+yOLjZNOUtgtI9S9HtMPw7ZEkOeNJ9on6r1jZ+yGdUWuYDnEOBAgtIggjguH9HWEczIGjsiZPE3JK1cL6TWO2hVwrg1rKecNfNz1YBe9xMNawAO56aqE5eyFGFuznOlzsdsuoOpxFU4d5PVZyKmQ69U7ODoNDvHgVp4TbVfGbExLzUJrszS5nYdlYW1I7EaszC2qo+l/a7agwoY4OY5rqwI0LXQ1hHIiVi+jbpW3C13MqkChWADidGOFmuI4XIPK+5bcdWNSoFtKjjXuPOPFNyn+yuw6fdCH4Mvq0m5sMZc1w1pzpTdy4Hf468NR2m21rnXcF0ePCrsFik3sWshXo/oy2ZTOHxVXEU2VKTAIFQB7QWtc50B1gYjTivP+kO0/wDu3udUZWBDBnpDKyzQLMgRwPMLs8X0yw52WcNgswGZrKr6gDH1A6XOc1oJ72WDwEBc880ciUUWjgmnwaXojyubjKQDWvexugAJBDm6jcC4ea8yr4dzHFrrOaS1065mktM/EFbPRjb5weJZWbcCz2j2mGxHjvHMLsemnQ4Yxox+A/MbUE1Kbe8XCxe1v6rQ5usieKtGsUt+Gc0raPMciVtNSVKWUkOBaRYh1iDwIK09h9Gq+LeG0GF3F5tTbzc/QeGq6XJJWSOt9DmEIxFasbMp04cd0kyJPgHFYOCZido4l7RUquaTUq9X1rhLM05GhzgB3gOQXU9JMXS2ZgTgaD81er/jvFiA4DMTwJHZA3AknnxnRPaPUYulUki+U/5XDKf5XLFam5/0WV0dPiujtdgh9PK4wA0EQ1os1ggxAWJtbAPp95pHxC9lxRp1qbHzN2jTjBjkuF6e4LLMA66rHis2onkm1aEvkjcNVmVcKF0G1adxP96rMe1UVTjZiXldGM/DhQmnC1n01WqUFNwNJlAtPFIWlWnUuSZkU9I7ILok81abR3pRhTuT0MLK2Y80qsjDFKnpkGxvqSibhRHxT2G69AgFRt1EaakeRKaHeKKAAxIKadKXMikFklEdpp5hWG1AHmTaHwROpEDTcqzHpxfCw42O9ijVIY0uOg5X1hMwPSGkHhxaTl00E8OKuVWMc0h+h1XJYugGuIa7MOIn6rmzScdkUikz3bo56bcDQotY6jVa4TJGVwJ11kEA6fFcvV2xgHYxlVzwW1Q6tUDAAadd7r0XvIHZAynMJvK8rCeCVy8lVtwevekHpBhqtamaFWnUY2k1nZcG5S0mRBAFyZtuXO4DaFPrGgkDM4NlxBa0EjtEg92Jk81wRemgraySS0oTim7PX8H0zxOGovwxfSr0H03sgvJyBzS05HwCBfukEcIXCUtqvAbkp0ZFM03Zmh+YluXre1o8jeNCCdVj4Wg6A8glskQN8R91sP6R0BScxuEaKpLYrGq8luVwJysEAZhLTrryU2k95I2nXBVw1R7H5rEZS05gHWczKSA4a3kHUWK0cLVNi8uaC4mWgEANEzpExv8AFZdPajSf8ET/AJif5Vmpteo+h+HcXBvWiqB7MhpZu3xC26SuIvszofw9Dq8xxcPInq+qqz/kByZA7fOYhT9GumNfCg1MPVLZLQ6i5rnsfLQ7MQGwI0kEG2sLgMQ1wguJ7UkCTxuIKhzp+JJrcm4Huo9MzHNmvhKT3AayY8n03EeZVDa3pjr1GmnQDKDSLPY4Et5dsCPFoELxmUQs2Z0HTbT2+Zs4Oce87MXGb3M6kk8VfG2sKKWfr3daBPUnD2ziYHXCpAGl8vKFxgpncClGHcfZK14kzaSPRdmemSrRYWw105SOzYObzLlHtj00YjENLX06MEz/AIcO8w5cI3ZtQ6Md5FDtnPGoWd2O0T4jbr3VXVP1CMvst8B/eqv4GuXsl2skWWM3BO4LY2dQLWEHir4E9RibtEhbyUb28lO4JhHiupomVo5JwCkjmUZRzWKCwDAnZUganBbSEw6pCeEJ0gLB8EoPJJm8U4LZkHFIlJQECYkoRKVAMAnOSBKQkxoZUZYrLq4EcFrFttVBUapySZtbDtlbAbUiR/Flq7O6CNqVAIsdxdE/vryUuwRGhHMLtdgCHhx0G8Tx5cv4UfDFKbRidNPRXQotYaAcHFoLhOaTF9bi6oYb0e0qGCrYquMxp03uDM3tGG0xlDd5cJM/dei9Mq4eG5XF8AAgmY8I3z5p2A2g6jhHOFEvcxhOkzG6/eIN9Vx9bFwwxcebL9LLVNpnzZUxDwMpJEHTSJ5blXLlr9KNoHEYqtWLQ01Hlxa2Yk6xN7m/xWRkRvW5tg15GhUpxLiIkqLKn02IQjZ6O7Ndi67aDibixgEgMBIAnQRP+6tVeiFQF8ewQCHCIldb6Htlk1313h0NZkZ2SRciTmi1hr4ro9tUWte+wEumCDf5tbLKl56POzdS45NMTyUbGO9v7re2N0Ra+7xbhx+K0qlKTu8/20sug2Qzs6R4LqlSjsi0ZPIqJ3dC6LsPIpthnaHVjt89dT4rjMJslvXENBAnQRIHAggXXq+AbDD2hMEC2lt4hcG61YmxEyfHzO9QwbtplOlhvJNlvaezmZWwNANLarlNq4USYXXV6zSycsGRMOkfuVzm1r6CPgujSdDic82hBN1Nm5qQhMJ8PJdMFSOaXJGXc/4TXX/sJx+Hkmk+CbERnx/hJPP+EH4Ib8FgZKHCP+Eo/vRNjkEo8AqCJAhIELQizlTg1CEwEhJlQhAC5UuRCECY4MSObzQhJjXABiZUp3QhTZpGzsOiHa+Y1XZ7BwTeuAiLm4189yEJrglM2OldFrXsaBqJLjLndm4uSVpbBAfhi0tbBkEAWuOGiELz/wD0foR+S/R/UZ4P092ayliDkESTN+ZXOYegC4A7ykQj2Ly9Q/F0QHEAQAYt5qxszCNdUaDoSAUIRHgJcnq3Q2kGMOW2WI5yDY8QptsViT4tnnrxN0IUv3nhZfrs5w97XetTA4pwt9/ohC65cHpdL6jq8HVPVi508rgWOoXIYxxFcgGI+M8zKEKOD1M6MXqY+tULmSTe24LC2le5v4oQup8lpcGVUao3MshCt7HE+SMMlMLUIWRjSxK1iRCQD8qf1YQhb9xC5IQhC0CP/9k="/>
          <p:cNvSpPr>
            <a:spLocks noChangeAspect="1" noChangeArrowheads="1"/>
          </p:cNvSpPr>
          <p:nvPr/>
        </p:nvSpPr>
        <p:spPr bwMode="auto">
          <a:xfrm>
            <a:off x="63500" y="-836613"/>
            <a:ext cx="2667000" cy="17145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3666" name="AutoShape 2" descr="data:image/jpeg;base64,/9j/4AAQSkZJRgABAQAAAQABAAD/2wCEAAkGBhQSEBQUEhQVFRUVFBQWFxUQFRcVFRQUFBQVFBQUFBUYHCYeFxkjGRUVHzAgIycpLS0sFR4xNTAqNSYrLCkBCQoKDgwOGg8PGiokHCQsLDAtLCkpLCwtMiwqLzYsLyosKSwsKSwsLCwsLCkpLCkqLCksLCwsLCkpLCksLCwsLP/AABEIALcBEwMBIgACEQEDEQH/xAAbAAABBQEBAAAAAAAAAAAAAAABAAIEBQYDB//EAEQQAAIBAgQDBgMFBgMGBwEAAAECEQADBBIhMQVBUQYTImFxgTJCkRQjUqGxB2KSwdHwFTNyQ4Kis+HxNFNjg6PC4iT/xAAaAQACAwEBAAAAAAAAAAAAAAAAAgEDBAUG/8QAMREAAgIBBAEBBgQHAQEAAAAAAAECEQMEEiExUUETYXGBobEFIpHwFCMyUsHR4UMV/9oADAMBAAIRAxEAPwDzNVroopKKeBXpkjmsQFOApAUasQgoo0qVOkQKjFICnCmIGxRijSoIBFGlSqQFSpUqABFKKNKgkFKlSoAVA06gaAG0qVGgBtKjQqAFQijSoJG0qMUjUEjIoU4ihSNEoYRTSK6GmmlGOTCubCuxFMYVVJDI4xRp8UKShrJoFOoCnAVeilsIoxQiiKdCipRSp1OAKIoxSFSQIilFGlFSQClSpUAClSpUAKlSpGgkVKlSoAFKlSoABpCjQoARoUWoVBIqVKkKABSNGgaAGmhTqBpWShhoU4ihVbHGGmEV0IppFKyRkUqdFKq6JJQo0hRFXFQhRpClTIgMUQKQo05AqVKlUgKkKNCggVCjSoJBQo0qABRpUqAAKVGKBoAFEUqVAApUTQoJE1Np5ptAApUaVABAppp1TuE8MN43Qqlili7dgGCMkagc4nallJRVsErK6mmnUIoZI00KcaFIxkMNNinmm0jJG0KdFClJJVEUIp1WFYqNKlUogIp1NFOFPZAqFE0KkAihSomgAUqVKgBUqVJRJigkVOa0QFJGjTB5HKYaPQmm1YYzG22w2HQWSlxA5NwHw3UZm5T8UgaxVU8uyUV5YyjabK+gaNA1cIClSpVBIjSo0KAFQiiKFAApUYpUAdGSFB6z7QaWEvut1RbYoxDCV5hlIKnqCJ0rlYUs7hRmyoXMR4UT4mPkBXWxaa1iEcqWghssGTA1EDymsWecp4W4IvxxqXJzvADbYae40NC7aKkqwIIiQdCJAIkehB96Iw75WJEHOgAfRma7mAygiDBXXpmFT+0rlsXdJjcDwiBAUDb86fHm3VF91z9P9iyhVsrDTadQq1iIaaEU6hSsY50qNClsklUaAo1KYrQaNAU4U6FAKNIUamyBUqVI1NgCiaFGiwBSpUaLAFB3gSNxt68qJqbwfAC87KdcqFx5kMqgf8VDuSpdkqk+StvX/DPUb+tXfDMPbfDBXdVeLpXNoIRTcIn0Dn0Bpy2bAvi2QO5BXlOr2gswTpF0keWWdqssbhsN9lEkd6Q/dqGjMWBtuC0HTu3OhIB1rBq8UpJTi+q/U1QqPHkz3DFVhdLKTGHuMvk/hyk6cpNRq1XZTgMozBlAIIZLnxAS4JOums/SsppyMjkevnV2DP7Ry8cf9KZw20KiywY6Uq69yWu5Bu1zKJ6s2UT7mtG4ro5Cgat8Z2Xv2rS3XQqpts7FgQFyuVC7aMRDAGNJqpUyfY/pSLLGStMbY0+QChTlQ/hb+Fv6V2uYFwYyknXQcoIGs+ZFN7ReSNr8EemXGgEjkKlrw66fkI8yVHXz8j9KZc4ZdiYWP9UnboBQpWNsZoruAVXu7eK29m342j7RcZcisCYCRM6Rp6VD4FiVZh3mzqyjNlOW4cpVz4fgjN561zw12b/3r92kNDONASBHKedNtYq0LZFm8zOxWBBgxqfEQYMxoCJ86uyxcckcfNSq+PuyyMbg22ScSbReyIUff2szQilFziXBCgQJnX8PKKidqrajF3Qrlxm+I5defy6c6iLZdXi4YkH4zvqs7+RrhdUKcomQSDPkYqrLp0tVOXhL6h/5pHKKFOIoGoZShpoHaiaDbUjGOdKjSpCSQKIptOFQmQGnCmiiKdMih1KKVGmsigRSijSmiyKBRWkRSqbChtGiwoGiwoBo2bzqTk3joDp7+1MZqtLvDmsLaZzF27J7szKWuTPBEMT8p/UEVdpXeaJPCHvdOc5ScpsKoK2wAbpVQR8PIzqPUV0w/AcRiFtXCwUKpCl7qAksSHOVjM+EDUda4XhcKAG6CFIIXxGCpkCc/tNW/Z7G5rNy2zMuZMua0crJMnMN9d4ptVjjjwuUvN9GhNtknD9lcQCxGIy95PeFSpLbmJRCRqTMEe9HCdjEVSrXrRmQScxIzKRpK6dakYoWljMS7AKAr5hCqpGYkHXl69ayrdobpGgRf9Kn/wCzGuVHE541KLpP3BKVOmjTL2JwwibwOvyqW23GraDQ/wBjWZhux1jS5bLMyurhu7SMynMJhidwCYrJYDidxu9ZmzZLTMFIGrSFEwJgZpPpXbhd6+bV253xtJA+8+HxKygkIg8SjMAdIlhVGTHOKtz+hCyJuqPR8Sgv/dsFQOZJkh7og5sgC/i8UjrVdieDYVPkaV08VxlPU8gT/e1YbiC3++ZcwC/5iOIYZM2VHDAFncmF/EWkeVSuL37wsK1u8xW21wXCrkMG70oB1KL4VEH5gec1kUZcKM+y1Tjbu+P38jT37FhB4MPnXcGGZZ23FzpziuGgGY2cOmnzQT13ZjWMxpuLZsFmcPc71iCxDG3KC2zDzPeQT0qvdAddz1O9a8WCTVuQuV7ZUv3wby5xgKf8zDrryXD9Rzgkf9KaO1ij/bWv91svX/yxWDy0MtbYwS7+yKXJsv8AGY9rjnLLN3ockZNYYtBJaYP5iljbl93QtplM+FramNj8I109ai8Hxc3ERmhWYZmY5VA7snV+Wqj61Je4sKwY5u6zbPOYFYGvzQdvXSu4nF7Wn6EVwRXt/ab9tHIUliM10tlllAVYgbkAepFROJ8NfDuLdxcjjNK5g2gchSI3BjfyPMRSa13txlYEnMsK3OSxMDnppp1A51peGYwX3XDYmGu2pVDeXW8MsZCW+C8IABOjjRtQrDHqc0VklFdUvj/30GUW42ZCm1acZ4KbLkoHNvSC6lXSfkuofEjTIE7xoTBisNYt19C0NNBqJoPvStgMpUKVJYx3o1Wf44v4W/L+tL/HRyQ+9U/xEPI3s5eC1oioeC4gLhIAIjr/ACq/v8JyWbT3GNsuCYKE6ScpkdRB96f20ErsVxadFdRrthMA9x8qNabeNbgY6ExlKRPlNZ9uLuVBAA8xv+dJ/FY0MsUmXVKqW1xO4AJYHX5gNPpUa9dzMSdTJ1/s0r1kfRDLA/UtbnFVgZNfUHaoYx7gnxHXrqPadqj98IjIP9RkEekGI9Qa7IFO5O24XN+pFZJ6icndl0ccVwSbfGNRmiDpoNQf58q0Vjhqque8co5LsffnPkKhdkuFLcuZyJFuCBGmc7esan6VOOLHetcuOIQBmYQy2bcwqIQdbz6+LUCPDMZh0cGXZjWTJzfSOdmTyZHix8V2/j6L9/Us1s27ds3MqrlmAQA5ZRnyj94KMx6ac9Kii5YxBlzlfTVyVaBoIbYgdDVfisVnukAyqd5bRV2HxZjA3ZmJYnck+QqMUylWbfU5R4iFAMEgdSPyrbhyynOKur9wn8LH0u/Ns0mMttbtZVVnGWJDase7CSTMDrA0gxVVwLGFLbIRJJjQ+oO0jnV3w5R4bTNmS6koc0lWyhyk8jBJjkVas/Y+6vXhs1tmieusfXTpvV2WMcsVGb5T/wAfvwW4Ms1KUJdr6os+NcXVEBMrplAceKAoHvqKywxpbS3ad/yFC0ftFxrtySikqgJ00EmJ5bf3NTv0rkqOSUfyuoenHP8Aw0ycV2uSOnEblkhrlp7U6SRmQgiCDpBB6a1obhfE4a0mHCeHMtyyjJbJIdnS4M7DMsOdJ0YbayKmziGTY6HcESrDoynQio3EsIlrLiLQIsu2W7bIkWLvIqfwEajpqOkZ8zyQcbfF918uVx9wjGMrpcmjGIt2rYw63R3otGbysTaS93xuC2h1AAQlS6iMxncaRsBd+y27p7xDcuLkt2rTrdCkkHvXiVEAeEGSSdoFVFz/ALR+lWBtDDqCQDdYeyjoPL9TVeVLClBfmcn15fn3I0aXTSzSlkctsI9v6JLy34OF63euMXfMzHcuRJ+p/KuDIQNQRrzro2LefiPsBFdsLcLkIdZIAnqdAPrVjy6nGt0oxa8K7L/Z6HK9sZTi/Mqr51yvqQ6Fd8XhDbMERqRB3UjdWrhyNbcWWOSKlHpnPzYZYZvHPtHTCgFwMhdjlCqrMCTB5A1cf4c0SbAiJ8WYwOcy1VPD89u/auBCwDAxDQwgiDA21rZXsXpGUGV0HdOCpga5j8W0+5rtQypY4VFdFM498mUwqKuKVggUW4uiAB4rZDJO0jMBodKlcRv3LmNGIuAKb+UgJIXL3a2wVEkgEcp50MdZa2c2RoKQfuyeYMkSWG246mo+IxZY2G6OwG/whkjfY71l13s3K4JX/j5e/wAjYbcXyXPBOO/aALd98l8AC3fJ8F1TANnFLswOgDx0nUSYvFuBrnIVWsXJg2rpHdk5c0LcnwSJILHKeq7VS8P+NfLX+EZv5Vb4Xji52tYtTdshrgVxBvWVBYwhOjoPwNp06Hlv8r4LKtclHiMM1t8jqVYbqwg+R9POuLGtlxfB5Ak5b1gk5RlbKNAQEcANYuRHgJ5/PyoLnBQ8Gw0ztavxbvA6DKpMJcMz+Fv3anfaFpoqopU2+2Rir+BhurjKw9VOopUck0UdsqSARAneSYHsdalGwvdsQQTMAayVg+MGYAkAa66ioGbrMARUzhlpGYd4xCfNkALsv4bYJiTtJ0EzrtXCZuJ/BuGB4m2GHiJ1EwIHPz/WtRh8FiO8tteF28gBlXvXbgBkBDucup94NV9tVuZHw9oW0jJlB10JEsx1di27c/LatT2YxFzCZLztkDJcLW1Mm8qhiLaKSJMwc0gDrrrHtEnTJUL5o64a/hBfi3e+6IzKseNbqszJDQAZJKx0POsX2rwga7dvJbCJcuKQoaQDcTMwEbmQx25npXoGF4Fhcb97atd1dMsUU5bikFpICwlwEgkMuVtNRvVbhgcOCj4cYvDuJa0wCYhWVrYVlS4A+cIWMAbqNRTJNckSSPNjhxAO2oEGRJM6zsIjnTTZOsgQFBMEHQwAT5+W/UVse0PZC3lnDXCBIY27mYsgYFl7wRmtcx4wddJ65xuzV8TnTu1Hz3mFtB1MtBb0UEjpTq2LaXZVq8bbggg6aEa7bHXrVjw/DXL+pKhZg3GhEBicoy/E0CcqgnrprVpgOzQ8UK95kEsxVlw1seHV9czaEkBikxtBBNjhLM3LTF0ebLgLbCm3bQOQqgr4M3hMhdBknUEU6SsVydUiZ2ew1tcJiJLZBmLMR4nUWxmYKPhB1gSdOdUXGrrX7VlVRkUKxynSC1worMNAXYQB5GBpW14Rk7xrb5j3q5ROXu4RYyDmGKknaIX64vio+y3mslW8CwMoy5hcuaODsPIgGMvUmNuV3ji/Fr6mDBxmyRfbpr4VQ3w2mcgmWZufjDZ2Fxo6RlA65ielMwWLD98zgOVtu3jBGgIVNjGggRJ2qMHBuQc2gAXoJxBBkRrJ15b1q/2cdlPtF3EXLpy4ZBku5tM5EPkzT4QIlj0I66Uf/Qx6L+dl/pj37/cvi+EbfZOXC7LbB9nbh7trIJW1dVsuogZgrk5mgeAuesRprR472AxF9rt2yLf3iqBLFWJAyszaR8oj0rQcL7RvirxXDqlvBW00aPFcLAx5W1gExvtMTFZntlxi7Zx1q3axDqL9ra27RbMuttx8urSP93XlVUtb+IavTyyqMYN9Jpye331VS+3RlrFHVqHLqLv7lQ3ZW7ZtBb6OmS3m3XKXm4SAYIMALMHmPKqZG0r0PsL2tOKwty3xAo+V+5uFoVxnJVc6iJEnLmAGoPQmst2u7MNgcTk1a06s9pzqSB8SH95THqCDz0jSficpSjpdRBQnXDTuMkvVeGvVM0SxK3KLtX+hTTTb5BtXUJEOh0PNlGZPzFSeDYFsW6pZIJO7HZFG5YeXT2rRceuYfB4XEWbQLXDaNtrh3L3Bky5uokkgaCtOozx27Vy2ZJZtmRQirk/TwvL/AHyZ7svhmumwxVisTmynKSgI+KI+IflTeJX81+4ejFR6Kcv8vzq17GcZYG1hZtlVU6AHNPxNqD+JulW3EuF2sQ91AMl+2AZHzK3wsY+JTt1BB98S1GzPeT+2vkacmozYtO1OH8vfbknfpxarr1vkx/T+9q6vhXVVZlZQ6kox0zBean++XlT2xtqwLlm/bXvAwl5uEoCBoMjZPPxAnxcqm8W42LoRe9VoI8IctyjWTvBrd/EvclFcBHGnG7OGPxPernPxFRmPVl0Le4qJfwpW0j8nLR/uGK7Yi4gt6N4QoknQZiokfxGK68W4wRg7VruQoQH7xmzMSxLEhQAYJbz0A6TVWmmse9el/dG7WLdDE33t+zaX0JPBOHM724APhU+ISupbcQZGlXeC4YzOw8GZTlMAtIYg6L8vTNAgHlFQuyPF0tXmTEXsNltYdSrZ4BcOxUBWHiMNtPTQzpX8I7bqmND3got4h1VihACRcBVjrAUSc3UV33rfaY1KD4SSOTJSW6Nco64zBXTeylt3a0MxCx4Z0J0kxGvXrFVuOYSgV84W4VzeYgafQ1qO1+MsZLd22yXAOIIMiuNVFpiGP7sgGT5VkLGlkKdWW8rMw2jxKeest5cqfPqpSTVcNfpQun5gm+Gc8I0NP7lz/lvQbW43n3n6NTLPxH/Rd/5T11Ug3j/qb85FcpyNNErCcVuWcQWtNlzJYDKRKODatArcQ6MJJ325RVviMdhsUqMypYvupY94W7h4d0jvN7ZlJhgQJADDWs2h8a/+yP8AhQ/yim32i3Z8lcf/ACOf51DYKzaWOz3FQoFtrmSPDlcRHIDxxA2006UqxbX3UkJcZVDNADsoHiJOgPWaVJyTwUNoW2gBTqgXVi03OdwARHLw6/nI62cMA2pIMT8I58oJEetNPG3+7hgDaChCANMpkHWddvpVhw7tg6sBei7a7zO6kDPqSWCPuupJgRqTtXKaZqPQuz3A0OHtm0xCnxaQdQxLAyeuntULtBxHB23C3cVeN60rp3fcqbdoPlMIwylpAQ6k+1VHBv2hW7V0gCLDZmgg51cmZnM25LTqd5nrlO0PFRexV64pOV2BG42UDUe1ZcWKW97ujTkyLaqNXY7W4a1cV7eIxS5TMJbChvi0aX/9Rx6Mam8O7ZE2lt2buOZLYbe3h7h8Q0Ls7mdZInpG2leb3roIEaQBtzqXwrjTWCSmUzE50zjQypAJ33+prW7S4M12+Ta8S7dXrVzKLuKQxluLcs4RSFhYKAAwdPL8opw/aPOpu4sgRJK4QFtdMzC2STGntWNx3HBeud46qScsgBgPDy1YnbTeuNvi2T4BABDZZOUmQYYTqNIp4zfFkbUay/2xw1w+MYq74g8XrykEgyDGQjpy5V24Xx61dxFpbdpk3WXfNyd9FyqBqWOm+byFZi12gSGVrSQwMZFygMTIbLMaa6VZ9nryviMObdvLlcBiJ8RIgk6nWCdutaJu1Spi9Ho1mz7EHQgCQeo03qfiODYbFi2uKVTcEhGJylucAiJ65fKRRwasTsatb3BVxFtrdxZVhvuVYfC6yD4gdQfKqIZ3D4FWXAslNOmumjDca/ZlfLfcWrMDZhefO2oMstwQsa7HnWxt9jCvB7eEe53OYBsS6kEnMTcuqGOmrECTIygiDNea8Zv4/h1xrBxd6VIj7wuChAKMA85ZHLlrvWr/AGss1/heAvAkozLn3gl7OYFhsfEh35msOv2ZMuBNcbr+aXAY4Z9slKS64aXJUdqO1ti3h/sPDdLcZXvLqGHzKjHVi3N/YdRk+GWCGEFhGmhI8JB09NT9TUGywG5q34ayk6+VdSU32TgwrGqX6ss+OcMbwYy2c5vg9/YtuUd8hjMpX5hlBMDzgywrRP2hwmP4dbtXbqi/ZeEW8Slwrqg5gOcjANlJEqTVRwe8LU5Lj2/EP8sskiCTMbyTr1q1x/Z/Dng17FXbSvf17u4QQ7EFVGYqQWEht+lcvXezvFLnia215fFfB+ps2OKfQ/hd+zgcDiMSEFuHyQsN4pCTKkzLNO+yjblgFxS3Cr3B3dtSWVCGbvHO7sM2Yz1La9TJrZd2B2bDWrclcj5V1hzcBZoMyAWzR5V5tbxzTJUN4gZdAxJEGCG0IMaggg7GtUW22/eczTL8+ST7cvoui8HGbK3UuqhzpMQsLJ0kguTIEjeIO2lbe3ct420mJwxU4m2seIspBOrWrgBiCecEcxvNeUfbNfhG5MZRGpmIjby2qXw/jz2LitbUzCj7sZWeGBALRJnQddaMsJS/Muzp4sqjcZK4vtG97Uphrfd3sTZb70FGgkMjKA6C4FYAjcc5jeqz7Ng3tzZtNnBEd4txQRm0YEkgAL5kyNgBNX/a7tEcPh7VzIGNxspHQZWMj6D61RYTFXbwGZQr3CMqAHMqn8Wu5/IUuHLmUdqS+JXo46GGPicpJNpLbT4fV30vIMFgGZl7t7YykghyZOmsgoVK69d/Sj2w4LctWUa4F/zMvhObUqx6aCAatW4RkIgxC8uczJ+tTO2d9bnDQZ8aPZ0geKQUJ/Orca20htRl9tPdVL0XhL0PLl31qywuHBBkSeUCR5zXC1hif7FWGEwjA6VtxwtlKJWG4aCdVA6GPTl61Yiw6lVt2bD5lMm6zIROVfCV9fOuuFBkSv01n25VaJhfhPMbflWuWNJF8YJ8GdxeLFlwr4KyXmALd26S3gM7WzMiSfSoH+PWBM4S2rCJnEXVeQZMxb3Ox/kal9vcKFXxAGXABObQlW2gjXTnIrIDE2xPhAkZYDMYP4tT7xP0rFkbhKkVzik6NCvaLDEf+FAg6f8A9TKRAhQD3Py+Z9ZrpZ49hHBX7NciAIW+mgBBaGIB8RG8+lZZLSGPGBM66wPCSJAEzOlMdDbuEZxpHittmGoBgEbkTB8waT2rEo13+JYHXNhcSSSTIvLzM6QYoVRjuOd9p65Lmv723PeOU0aj2zIoqwnkP4R/SpGHuZGDALI/dX9CNa5oldlt69fzpNqItkvDYw5tk1Osov6RWwwHEMPoLuHw5P4nw9uI5hpHSOdY6xhZ1/nH0rQ4SwkQt14B1DHQnnlYKTHLSq544ssjJo0V7iODysfs+HUnmllGnzldJg1m3xWGL6WbQiYGXoOinSn3WsKQwuOZ1/cyjcEET+XOozXLElu7JzHXWF8sqgCNvKiGNIJTbK/E3bLMYsW115KYP56ULd2yGkWlEbwd/rTr19PlQLrzI09PFRN1TOgGnqD+dXpIptkYmyTpaH1P8q2PY7hIzBgsDZBrzEs2v0+tYscVtTGXfQlhovInetn2e/aJhcK6Z0Z1Qf7PUnQjn5maWc9saj6kpW+T0fAYAga/3qK1fB8DpJrA2/248NZQDavprPwA/mDU+9+3HhvcuLdx1fI2QPZuQXynLJCnnFY9tlx5J24xIxPEMVd1g3mVf9Nr7pY8iEn3radgcXax3D7nCsQSDlJtMd8ubOCh/EjQY5j3rz1MVYbTv0WBpmS7r5SV05mfLzqXhr1tLi5MTZBXxLcVskMHgRzBykn2I51q1Wm0+ow7N+2SpxddNer93kSDmn0R+Ndknwl02r4KtrlafDcUfNbPMfmNjXKxgY2Lexr1bhP7RcJdsd1xJ8LejZwVOYgkAtbbRWgAyp5nQULGO7PrcFwPbmfhN26V/gLZKtx/jGmxYlDUae8nTcFcfjzVX36kvBNu4vgyXZfgrYq4LSW2aPjuM75LQjdoMZoiF3PpJF3+0TjFsLbwNlc1uwBnIYgZ8pULI+IgEkzzbqNJ/aPt8t0Gxw57GHTwzdDJmIacwtKPCraCSZ+LSDqMb9hQKDduGTuUZGE6E6ltTP6VzZzhqdZ7bKlGEP6Ir1f90vf4RbtnGHHPvLXsPj1AfCXR9ziFKrqYVzIKzyzA6eajrWf4x2R+zXSlzMR8r8nXkQevUcqkYzDW80WHDKSP84qrAZiDDK3IZTtzq4sftARLXdcQVLy6ZTbIuPsdLi7EiPjBG405nS5xUrj0zlzjkx5Hkgrvtf5X+jJngqedTuDdk++vKFJhSGY8lAMyT16DnWnweM4VcDMfAoIy97dKhwQDmUZ5A1jWOdR+KdtrItm1hTasoDBbOgLSJlMpPpJ11oeV9ITJnzTWzFjafmXCX+yH2wRMReRQ+VLIKrBnxEiSfTKB9auLvGlfDMAiK7WzDooVw2Xkw1Goj3rE3ON2FB8akj8Jmdtj7n+E+U8E7SW40Ma6ZokeooaSSSZqwYVhxqC9CcMe8H7x9987H+dQcXxC4RlNxiOjMSNPI1wwvGLOQ5yQS0gAZtNtYqDjuJp8ktrzkae9CZfRYJbxCnKAvPQQalWMZfQ6gT6f0rlwq73kZZJXePTTf+96sVfxag+wP1kV6rR/hmPLjjk3vnwUSzOPoPt8VvAjwr7r+dWmH45cIGg9vb+lQXgnSY8/7mu+Gtf350ut0mPBG4yd+8sw55S7Ifau9cxCqgT4XDSDPyssf8VZk8JufhP9+9bhrM9KcLEcq8/KbbLJPc7Zgv8AD7g+VvYGuZwb/gb+E16H3fp+VO7o8h9copdwlHnH2V/wt/C1KvRDYP7v8S/0o0bmTSPNFropPWuCv710S5yA/WpIJ+CQ5viYcjD5d+U8q0VmwhAyBYB3V5266yKzOFx1tD41g8oQN7+JhVhZxNl9cgeBJ+Ikn/SRB3/FSsZFjeKZdLq5VnYSJA9JO0RFVdzFqQZZzJ3AAMzyDHWieIWxOjW5HJRbmdDorCeeu+9cPtFrKADudS0NA9z/ADqUQxjtI2PqYG/WBvQ7wfj29P5Co168uYiSR7gH1A0H1poI/CP0/rTWJRCxlsBvCZHTp+VcNanGyCZj6f0qwwHB0uaCZ9OUev6VRKLRamUSuaflbz+lahOya6eIQTBnMI+grsvZzDiAzkNOgR2J5xuum1LTYWY+W8/eiHPWtnf7IDfQzAEkSTHmw1+n9LfD9gbPcZmtsSpJJ1tyNNAGboesaVTkzRx1uZdDFKfR5r3p6/lQ72tFiuCrpFlgJIBN1QWI38JzfSqg8LYmAPc6D0J2mtDg0U2RDc8h9Kbn9PoKsxwBphmAHXf9K5ngV2JCkrycBsp9NJ/Kq3JLtj7WQc1EGnPhHBgqfpT1wr6eFvYEn6RUinKKPvU3C8JZ+q+bCBvG9WNjsrJALnU/Ksj1mofBKVlCZ60s1au72VRQQZnQDU+etPwPZ5FAPP1nbkaE7IXJklk7SfSa7DDP+Fv78q21spbEKAPaeZ5k1yxPESREe5Me2lWQg5OkD4KPg9h11IG4O8EEfrV2MY+aQB6Sf6VCDEnlXVLh06+oMexOte4/DlDHiUL6MWTlkvvmO8z9B/Kp2GuD8LDzEf1NQFsMfiE+mnnUjCLvAIO+nTfSNKq/Eo7odsnFwWOflqNOeWlcugDYCes6xvyiub2pES3vP6BhFEJrEadQPr81eSkqZqOaYsnZl3iBI15a1yfGLzY6GNz/AC3Fdu6AETB82Ak79CBUN7jDUZDyg3c22x+HSkIHfaegeKFRWxVyf8oHzBJHsaNMBjQwNdVjnPsf+lKlQgJuGxAUaXbyA8kJjTrBFMfEggy9yT8zFjI6Rn/WaVKgLJScUUCEN0nqzkDbXTMdK4faWYtAXbWZMD1Y0qVSAbVxZGZRPUSR7g0bq29SZBnQQf67UqVBBGtRInarjh2AS5l1IBPyk77RqNKVKll0CNNhuGXFA7sFiBoGflygn1q3uYXEMhmzbbqHKkbcjOmmm1KlSxZDRwsYZWUsZV1iQpBBO8AEQBoOnLzq/uYK4tkiMnkHDRuSZI6UqVcTWSazpPnn1+R1tOrx37jH8VWMvMbLIB01Oum/i9P5VfeADXT0Hn/2pUq9vHTwljha7OTOTUmWOGYkgLlHP4AdVEn5v5VeXbKEHvCTzIIDAAACQI00jYUqVeH/ABGO3LtR29N/Q2ZzGYa0Cxt6DaGBOsRp015acqrHwgPJdNRvoDsNzSpV0MHETgX/ADGSERoy5RtuCJ/SKsMHcIjTlHxcwN9t9/KlSqzJ0a4rixvEEzajSBy2/XfWoF/CECdBOhJ3MelGlU4+hIdEB7AjUCOo+tR2QClSrZp1+bsiY62VjUfrTituRIMz1Op9qVKvS4clR5SfXaM7R3tKgAjrEa7+hEVYYcAqcrkDpl/60qVLrGpQ6S66RMOx1u6DP3m2mgynTnosURZVl3Zxr8R/rHOlSrzeTvguI+J4ah+JNuWhHPrNcmwAEZWKCB8o9RzP6UKVIAz7C3K7p6f/AJo0qVAH/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3668" name="AutoShape 4" descr="data:image/jpeg;base64,/9j/4AAQSkZJRgABAQAAAQABAAD/2wCEAAkGBhQSEBQUEhQVFRUVFBQWFxUQFRcVFRQUFBQVFBQUFBUYHCYeFxkjGRUVHzAgIycpLS0sFR4xNTAqNSYrLCkBCQoKDgwOGg8PGiokHCQsLDAtLCkpLCwtMiwqLzYsLyosKSwsKSwsLCwsLCkpLCkqLCksLCwsLCkpLCksLCwsLP/AABEIALcBEwMBIgACEQEDEQH/xAAbAAABBQEBAAAAAAAAAAAAAAABAAIEBQYDB//EAEQQAAIBAgQDBgMFBgMGBwEAAAECEQADBBIhMQVBUQYTImFxgTJCkRQjUqGxB2KSwdHwFTNyQ4Kis+HxNFNjg6PC4iT/xAAaAQACAwEBAAAAAAAAAAAAAAAAAgEDBAUG/8QAMREAAgIBBAEBBgQHAQEAAAAAAAECEQMEEiExUUETYXGBobEFIpHwFCMyUsHR4UMV/9oADAMBAAIRAxEAPwDzNVroopKKeBXpkjmsQFOApAUasQgoo0qVOkQKjFICnCmIGxRijSoIBFGlSqQFSpUqABFKKNKgkFKlSoAVA06gaAG0qVGgBtKjQqAFQijSoJG0qMUjUEjIoU4ihSNEoYRTSK6GmmlGOTCubCuxFMYVVJDI4xRp8UKShrJoFOoCnAVeilsIoxQiiKdCipRSp1OAKIoxSFSQIilFGlFSQClSpUAClSpUAKlSpGgkVKlSoAFKlSoABpCjQoARoUWoVBIqVKkKABSNGgaAGmhTqBpWShhoU4ihVbHGGmEV0IppFKyRkUqdFKq6JJQo0hRFXFQhRpClTIgMUQKQo05AqVKlUgKkKNCggVCjSoJBQo0qABRpUqAAKVGKBoAFEUqVAApUTQoJE1Np5ptAApUaVABAppp1TuE8MN43Qqlili7dgGCMkagc4nallJRVsErK6mmnUIoZI00KcaFIxkMNNinmm0jJG0KdFClJJVEUIp1WFYqNKlUogIp1NFOFPZAqFE0KkAihSomgAUqVKgBUqVJRJigkVOa0QFJGjTB5HKYaPQmm1YYzG22w2HQWSlxA5NwHw3UZm5T8UgaxVU8uyUV5YyjabK+gaNA1cIClSpVBIjSo0KAFQiiKFAApUYpUAdGSFB6z7QaWEvut1RbYoxDCV5hlIKnqCJ0rlYUs7hRmyoXMR4UT4mPkBXWxaa1iEcqWghssGTA1EDymsWecp4W4IvxxqXJzvADbYae40NC7aKkqwIIiQdCJAIkehB96Iw75WJEHOgAfRma7mAygiDBXXpmFT+0rlsXdJjcDwiBAUDb86fHm3VF91z9P9iyhVsrDTadQq1iIaaEU6hSsY50qNClsklUaAo1KYrQaNAU4U6FAKNIUamyBUqVI1NgCiaFGiwBSpUaLAFB3gSNxt68qJqbwfAC87KdcqFx5kMqgf8VDuSpdkqk+StvX/DPUb+tXfDMPbfDBXdVeLpXNoIRTcIn0Dn0Bpy2bAvi2QO5BXlOr2gswTpF0keWWdqssbhsN9lEkd6Q/dqGjMWBtuC0HTu3OhIB1rBq8UpJTi+q/U1QqPHkz3DFVhdLKTGHuMvk/hyk6cpNRq1XZTgMozBlAIIZLnxAS4JOums/SsppyMjkevnV2DP7Ry8cf9KZw20KiywY6Uq69yWu5Bu1zKJ6s2UT7mtG4ro5Cgat8Z2Xv2rS3XQqpts7FgQFyuVC7aMRDAGNJqpUyfY/pSLLGStMbY0+QChTlQ/hb+Fv6V2uYFwYyknXQcoIGs+ZFN7ReSNr8EemXGgEjkKlrw66fkI8yVHXz8j9KZc4ZdiYWP9UnboBQpWNsZoruAVXu7eK29m342j7RcZcisCYCRM6Rp6VD4FiVZh3mzqyjNlOW4cpVz4fgjN561zw12b/3r92kNDONASBHKedNtYq0LZFm8zOxWBBgxqfEQYMxoCJ86uyxcckcfNSq+PuyyMbg22ScSbReyIUff2szQilFziXBCgQJnX8PKKidqrajF3Qrlxm+I5defy6c6iLZdXi4YkH4zvqs7+RrhdUKcomQSDPkYqrLp0tVOXhL6h/5pHKKFOIoGoZShpoHaiaDbUjGOdKjSpCSQKIptOFQmQGnCmiiKdMih1KKVGmsigRSijSmiyKBRWkRSqbChtGiwoGiwoBo2bzqTk3joDp7+1MZqtLvDmsLaZzF27J7szKWuTPBEMT8p/UEVdpXeaJPCHvdOc5ScpsKoK2wAbpVQR8PIzqPUV0w/AcRiFtXCwUKpCl7qAksSHOVjM+EDUda4XhcKAG6CFIIXxGCpkCc/tNW/Z7G5rNy2zMuZMua0crJMnMN9d4ptVjjjwuUvN9GhNtknD9lcQCxGIy95PeFSpLbmJRCRqTMEe9HCdjEVSrXrRmQScxIzKRpK6dakYoWljMS7AKAr5hCqpGYkHXl69ayrdobpGgRf9Kn/wCzGuVHE541KLpP3BKVOmjTL2JwwibwOvyqW23GraDQ/wBjWZhux1jS5bLMyurhu7SMynMJhidwCYrJYDidxu9ZmzZLTMFIGrSFEwJgZpPpXbhd6+bV253xtJA+8+HxKygkIg8SjMAdIlhVGTHOKtz+hCyJuqPR8Sgv/dsFQOZJkh7og5sgC/i8UjrVdieDYVPkaV08VxlPU8gT/e1YbiC3++ZcwC/5iOIYZM2VHDAFncmF/EWkeVSuL37wsK1u8xW21wXCrkMG70oB1KL4VEH5gec1kUZcKM+y1Tjbu+P38jT37FhB4MPnXcGGZZ23FzpziuGgGY2cOmnzQT13ZjWMxpuLZsFmcPc71iCxDG3KC2zDzPeQT0qvdAddz1O9a8WCTVuQuV7ZUv3wby5xgKf8zDrryXD9Rzgkf9KaO1ij/bWv91svX/yxWDy0MtbYwS7+yKXJsv8AGY9rjnLLN3ockZNYYtBJaYP5iljbl93QtplM+FramNj8I109ai8Hxc3ERmhWYZmY5VA7snV+Wqj61Je4sKwY5u6zbPOYFYGvzQdvXSu4nF7Wn6EVwRXt/ab9tHIUliM10tlllAVYgbkAepFROJ8NfDuLdxcjjNK5g2gchSI3BjfyPMRSa13txlYEnMsK3OSxMDnppp1A51peGYwX3XDYmGu2pVDeXW8MsZCW+C8IABOjjRtQrDHqc0VklFdUvj/30GUW42ZCm1acZ4KbLkoHNvSC6lXSfkuofEjTIE7xoTBisNYt19C0NNBqJoPvStgMpUKVJYx3o1Wf44v4W/L+tL/HRyQ+9U/xEPI3s5eC1oioeC4gLhIAIjr/ACq/v8JyWbT3GNsuCYKE6ScpkdRB96f20ErsVxadFdRrthMA9x8qNabeNbgY6ExlKRPlNZ9uLuVBAA8xv+dJ/FY0MsUmXVKqW1xO4AJYHX5gNPpUa9dzMSdTJ1/s0r1kfRDLA/UtbnFVgZNfUHaoYx7gnxHXrqPadqj98IjIP9RkEekGI9Qa7IFO5O24XN+pFZJ6icndl0ccVwSbfGNRmiDpoNQf58q0Vjhqque8co5LsffnPkKhdkuFLcuZyJFuCBGmc7esan6VOOLHetcuOIQBmYQy2bcwqIQdbz6+LUCPDMZh0cGXZjWTJzfSOdmTyZHix8V2/j6L9/Us1s27ds3MqrlmAQA5ZRnyj94KMx6ac9Kii5YxBlzlfTVyVaBoIbYgdDVfisVnukAyqd5bRV2HxZjA3ZmJYnck+QqMUylWbfU5R4iFAMEgdSPyrbhyynOKur9wn8LH0u/Ns0mMttbtZVVnGWJDase7CSTMDrA0gxVVwLGFLbIRJJjQ+oO0jnV3w5R4bTNmS6koc0lWyhyk8jBJjkVas/Y+6vXhs1tmieusfXTpvV2WMcsVGb5T/wAfvwW4Ms1KUJdr6os+NcXVEBMrplAceKAoHvqKywxpbS3ad/yFC0ftFxrtySikqgJ00EmJ5bf3NTv0rkqOSUfyuoenHP8Aw0ycV2uSOnEblkhrlp7U6SRmQgiCDpBB6a1obhfE4a0mHCeHMtyyjJbJIdnS4M7DMsOdJ0YbayKmziGTY6HcESrDoynQio3EsIlrLiLQIsu2W7bIkWLvIqfwEajpqOkZ8zyQcbfF918uVx9wjGMrpcmjGIt2rYw63R3otGbysTaS93xuC2h1AAQlS6iMxncaRsBd+y27p7xDcuLkt2rTrdCkkHvXiVEAeEGSSdoFVFz/ALR+lWBtDDqCQDdYeyjoPL9TVeVLClBfmcn15fn3I0aXTSzSlkctsI9v6JLy34OF63euMXfMzHcuRJ+p/KuDIQNQRrzro2LefiPsBFdsLcLkIdZIAnqdAPrVjy6nGt0oxa8K7L/Z6HK9sZTi/Mqr51yvqQ6Fd8XhDbMERqRB3UjdWrhyNbcWWOSKlHpnPzYZYZvHPtHTCgFwMhdjlCqrMCTB5A1cf4c0SbAiJ8WYwOcy1VPD89u/auBCwDAxDQwgiDA21rZXsXpGUGV0HdOCpga5j8W0+5rtQypY4VFdFM498mUwqKuKVggUW4uiAB4rZDJO0jMBodKlcRv3LmNGIuAKb+UgJIXL3a2wVEkgEcp50MdZa2c2RoKQfuyeYMkSWG246mo+IxZY2G6OwG/whkjfY71l13s3K4JX/j5e/wAjYbcXyXPBOO/aALd98l8AC3fJ8F1TANnFLswOgDx0nUSYvFuBrnIVWsXJg2rpHdk5c0LcnwSJILHKeq7VS8P+NfLX+EZv5Vb4Xji52tYtTdshrgVxBvWVBYwhOjoPwNp06Hlv8r4LKtclHiMM1t8jqVYbqwg+R9POuLGtlxfB5Ak5b1gk5RlbKNAQEcANYuRHgJ5/PyoLnBQ8Gw0ztavxbvA6DKpMJcMz+Fv3anfaFpoqopU2+2Rir+BhurjKw9VOopUck0UdsqSARAneSYHsdalGwvdsQQTMAayVg+MGYAkAa66ioGbrMARUzhlpGYd4xCfNkALsv4bYJiTtJ0EzrtXCZuJ/BuGB4m2GHiJ1EwIHPz/WtRh8FiO8tteF28gBlXvXbgBkBDucup94NV9tVuZHw9oW0jJlB10JEsx1di27c/LatT2YxFzCZLztkDJcLW1Mm8qhiLaKSJMwc0gDrrrHtEnTJUL5o64a/hBfi3e+6IzKseNbqszJDQAZJKx0POsX2rwga7dvJbCJcuKQoaQDcTMwEbmQx25npXoGF4Fhcb97atd1dMsUU5bikFpICwlwEgkMuVtNRvVbhgcOCj4cYvDuJa0wCYhWVrYVlS4A+cIWMAbqNRTJNckSSPNjhxAO2oEGRJM6zsIjnTTZOsgQFBMEHQwAT5+W/UVse0PZC3lnDXCBIY27mYsgYFl7wRmtcx4wddJ65xuzV8TnTu1Hz3mFtB1MtBb0UEjpTq2LaXZVq8bbggg6aEa7bHXrVjw/DXL+pKhZg3GhEBicoy/E0CcqgnrprVpgOzQ8UK95kEsxVlw1seHV9czaEkBikxtBBNjhLM3LTF0ebLgLbCm3bQOQqgr4M3hMhdBknUEU6SsVydUiZ2ew1tcJiJLZBmLMR4nUWxmYKPhB1gSdOdUXGrrX7VlVRkUKxynSC1worMNAXYQB5GBpW14Rk7xrb5j3q5ROXu4RYyDmGKknaIX64vio+y3mslW8CwMoy5hcuaODsPIgGMvUmNuV3ji/Fr6mDBxmyRfbpr4VQ3w2mcgmWZufjDZ2Fxo6RlA65ielMwWLD98zgOVtu3jBGgIVNjGggRJ2qMHBuQc2gAXoJxBBkRrJ15b1q/2cdlPtF3EXLpy4ZBku5tM5EPkzT4QIlj0I66Uf/Qx6L+dl/pj37/cvi+EbfZOXC7LbB9nbh7trIJW1dVsuogZgrk5mgeAuesRprR472AxF9rt2yLf3iqBLFWJAyszaR8oj0rQcL7RvirxXDqlvBW00aPFcLAx5W1gExvtMTFZntlxi7Zx1q3axDqL9ra27RbMuttx8urSP93XlVUtb+IavTyyqMYN9Jpye331VS+3RlrFHVqHLqLv7lQ3ZW7ZtBb6OmS3m3XKXm4SAYIMALMHmPKqZG0r0PsL2tOKwty3xAo+V+5uFoVxnJVc6iJEnLmAGoPQmst2u7MNgcTk1a06s9pzqSB8SH95THqCDz0jSficpSjpdRBQnXDTuMkvVeGvVM0SxK3KLtX+hTTTb5BtXUJEOh0PNlGZPzFSeDYFsW6pZIJO7HZFG5YeXT2rRceuYfB4XEWbQLXDaNtrh3L3Bky5uokkgaCtOozx27Vy2ZJZtmRQirk/TwvL/AHyZ7svhmumwxVisTmynKSgI+KI+IflTeJX81+4ejFR6Kcv8vzq17GcZYG1hZtlVU6AHNPxNqD+JulW3EuF2sQ91AMl+2AZHzK3wsY+JTt1BB98S1GzPeT+2vkacmozYtO1OH8vfbknfpxarr1vkx/T+9q6vhXVVZlZQ6kox0zBean++XlT2xtqwLlm/bXvAwl5uEoCBoMjZPPxAnxcqm8W42LoRe9VoI8IctyjWTvBrd/EvclFcBHGnG7OGPxPernPxFRmPVl0Le4qJfwpW0j8nLR/uGK7Yi4gt6N4QoknQZiokfxGK68W4wRg7VruQoQH7xmzMSxLEhQAYJbz0A6TVWmmse9el/dG7WLdDE33t+zaX0JPBOHM724APhU+ISupbcQZGlXeC4YzOw8GZTlMAtIYg6L8vTNAgHlFQuyPF0tXmTEXsNltYdSrZ4BcOxUBWHiMNtPTQzpX8I7bqmND3got4h1VihACRcBVjrAUSc3UV33rfaY1KD4SSOTJSW6Nco64zBXTeylt3a0MxCx4Z0J0kxGvXrFVuOYSgV84W4VzeYgafQ1qO1+MsZLd22yXAOIIMiuNVFpiGP7sgGT5VkLGlkKdWW8rMw2jxKeest5cqfPqpSTVcNfpQun5gm+Gc8I0NP7lz/lvQbW43n3n6NTLPxH/Rd/5T11Ug3j/qb85FcpyNNErCcVuWcQWtNlzJYDKRKODatArcQ6MJJ325RVviMdhsUqMypYvupY94W7h4d0jvN7ZlJhgQJADDWs2h8a/+yP8AhQ/yim32i3Z8lcf/ACOf51DYKzaWOz3FQoFtrmSPDlcRHIDxxA2006UqxbX3UkJcZVDNADsoHiJOgPWaVJyTwUNoW2gBTqgXVi03OdwARHLw6/nI62cMA2pIMT8I58oJEetNPG3+7hgDaChCANMpkHWddvpVhw7tg6sBei7a7zO6kDPqSWCPuupJgRqTtXKaZqPQuz3A0OHtm0xCnxaQdQxLAyeuntULtBxHB23C3cVeN60rp3fcqbdoPlMIwylpAQ6k+1VHBv2hW7V0gCLDZmgg51cmZnM25LTqd5nrlO0PFRexV64pOV2BG42UDUe1ZcWKW97ujTkyLaqNXY7W4a1cV7eIxS5TMJbChvi0aX/9Rx6Mam8O7ZE2lt2buOZLYbe3h7h8Q0Ls7mdZInpG2leb3roIEaQBtzqXwrjTWCSmUzE50zjQypAJ33+prW7S4M12+Ta8S7dXrVzKLuKQxluLcs4RSFhYKAAwdPL8opw/aPOpu4sgRJK4QFtdMzC2STGntWNx3HBeud46qScsgBgPDy1YnbTeuNvi2T4BABDZZOUmQYYTqNIp4zfFkbUay/2xw1w+MYq74g8XrykEgyDGQjpy5V24Xx61dxFpbdpk3WXfNyd9FyqBqWOm+byFZi12gSGVrSQwMZFygMTIbLMaa6VZ9nryviMObdvLlcBiJ8RIgk6nWCdutaJu1Spi9Ho1mz7EHQgCQeo03qfiODYbFi2uKVTcEhGJylucAiJ65fKRRwasTsatb3BVxFtrdxZVhvuVYfC6yD4gdQfKqIZ3D4FWXAslNOmumjDca/ZlfLfcWrMDZhefO2oMstwQsa7HnWxt9jCvB7eEe53OYBsS6kEnMTcuqGOmrECTIygiDNea8Zv4/h1xrBxd6VIj7wuChAKMA85ZHLlrvWr/AGss1/heAvAkozLn3gl7OYFhsfEh35msOv2ZMuBNcbr+aXAY4Z9slKS64aXJUdqO1ti3h/sPDdLcZXvLqGHzKjHVi3N/YdRk+GWCGEFhGmhI8JB09NT9TUGywG5q34ayk6+VdSU32TgwrGqX6ss+OcMbwYy2c5vg9/YtuUd8hjMpX5hlBMDzgywrRP2hwmP4dbtXbqi/ZeEW8Slwrqg5gOcjANlJEqTVRwe8LU5Lj2/EP8sskiCTMbyTr1q1x/Z/Dng17FXbSvf17u4QQ7EFVGYqQWEht+lcvXezvFLnia215fFfB+ps2OKfQ/hd+zgcDiMSEFuHyQsN4pCTKkzLNO+yjblgFxS3Cr3B3dtSWVCGbvHO7sM2Yz1La9TJrZd2B2bDWrclcj5V1hzcBZoMyAWzR5V5tbxzTJUN4gZdAxJEGCG0IMaggg7GtUW22/eczTL8+ST7cvoui8HGbK3UuqhzpMQsLJ0kguTIEjeIO2lbe3ct420mJwxU4m2seIspBOrWrgBiCecEcxvNeUfbNfhG5MZRGpmIjby2qXw/jz2LitbUzCj7sZWeGBALRJnQddaMsJS/Muzp4sqjcZK4vtG97Uphrfd3sTZb70FGgkMjKA6C4FYAjcc5jeqz7Ng3tzZtNnBEd4txQRm0YEkgAL5kyNgBNX/a7tEcPh7VzIGNxspHQZWMj6D61RYTFXbwGZQr3CMqAHMqn8Wu5/IUuHLmUdqS+JXo46GGPicpJNpLbT4fV30vIMFgGZl7t7YykghyZOmsgoVK69d/Sj2w4LctWUa4F/zMvhObUqx6aCAatW4RkIgxC8uczJ+tTO2d9bnDQZ8aPZ0geKQUJ/Orca20htRl9tPdVL0XhL0PLl31qywuHBBkSeUCR5zXC1hif7FWGEwjA6VtxwtlKJWG4aCdVA6GPTl61Yiw6lVt2bD5lMm6zIROVfCV9fOuuFBkSv01n25VaJhfhPMbflWuWNJF8YJ8GdxeLFlwr4KyXmALd26S3gM7WzMiSfSoH+PWBM4S2rCJnEXVeQZMxb3Ox/kal9vcKFXxAGXABObQlW2gjXTnIrIDE2xPhAkZYDMYP4tT7xP0rFkbhKkVzik6NCvaLDEf+FAg6f8A9TKRAhQD3Py+Z9ZrpZ49hHBX7NciAIW+mgBBaGIB8RG8+lZZLSGPGBM66wPCSJAEzOlMdDbuEZxpHittmGoBgEbkTB8waT2rEo13+JYHXNhcSSSTIvLzM6QYoVRjuOd9p65Lmv723PeOU0aj2zIoqwnkP4R/SpGHuZGDALI/dX9CNa5oldlt69fzpNqItkvDYw5tk1Osov6RWwwHEMPoLuHw5P4nw9uI5hpHSOdY6xhZ1/nH0rQ4SwkQt14B1DHQnnlYKTHLSq544ssjJo0V7iODysfs+HUnmllGnzldJg1m3xWGL6WbQiYGXoOinSn3WsKQwuOZ1/cyjcEET+XOozXLElu7JzHXWF8sqgCNvKiGNIJTbK/E3bLMYsW115KYP56ULd2yGkWlEbwd/rTr19PlQLrzI09PFRN1TOgGnqD+dXpIptkYmyTpaH1P8q2PY7hIzBgsDZBrzEs2v0+tYscVtTGXfQlhovInetn2e/aJhcK6Z0Z1Qf7PUnQjn5maWc9saj6kpW+T0fAYAga/3qK1fB8DpJrA2/248NZQDavprPwA/mDU+9+3HhvcuLdx1fI2QPZuQXynLJCnnFY9tlx5J24xIxPEMVd1g3mVf9Nr7pY8iEn3radgcXax3D7nCsQSDlJtMd8ubOCh/EjQY5j3rz1MVYbTv0WBpmS7r5SV05mfLzqXhr1tLi5MTZBXxLcVskMHgRzBykn2I51q1Wm0+ow7N+2SpxddNer93kSDmn0R+Ndknwl02r4KtrlafDcUfNbPMfmNjXKxgY2Lexr1bhP7RcJdsd1xJ8LejZwVOYgkAtbbRWgAyp5nQULGO7PrcFwPbmfhN26V/gLZKtx/jGmxYlDUae8nTcFcfjzVX36kvBNu4vgyXZfgrYq4LSW2aPjuM75LQjdoMZoiF3PpJF3+0TjFsLbwNlc1uwBnIYgZ8pULI+IgEkzzbqNJ/aPt8t0Gxw57GHTwzdDJmIacwtKPCraCSZ+LSDqMb9hQKDduGTuUZGE6E6ltTP6VzZzhqdZ7bKlGEP6Ir1f90vf4RbtnGHHPvLXsPj1AfCXR9ziFKrqYVzIKzyzA6eajrWf4x2R+zXSlzMR8r8nXkQevUcqkYzDW80WHDKSP84qrAZiDDK3IZTtzq4sftARLXdcQVLy6ZTbIuPsdLi7EiPjBG405nS5xUrj0zlzjkx5Hkgrvtf5X+jJngqedTuDdk++vKFJhSGY8lAMyT16DnWnweM4VcDMfAoIy97dKhwQDmUZ5A1jWOdR+KdtrItm1hTasoDBbOgLSJlMpPpJ11oeV9ITJnzTWzFjafmXCX+yH2wRMReRQ+VLIKrBnxEiSfTKB9auLvGlfDMAiK7WzDooVw2Xkw1Goj3rE3ON2FB8akj8Jmdtj7n+E+U8E7SW40Ma6ZokeooaSSSZqwYVhxqC9CcMe8H7x9987H+dQcXxC4RlNxiOjMSNPI1wwvGLOQ5yQS0gAZtNtYqDjuJp8ktrzkae9CZfRYJbxCnKAvPQQalWMZfQ6gT6f0rlwq73kZZJXePTTf+96sVfxag+wP1kV6rR/hmPLjjk3vnwUSzOPoPt8VvAjwr7r+dWmH45cIGg9vb+lQXgnSY8/7mu+Gtf350ut0mPBG4yd+8sw55S7Ifau9cxCqgT4XDSDPyssf8VZk8JufhP9+9bhrM9KcLEcq8/KbbLJPc7Zgv8AD7g+VvYGuZwb/gb+E16H3fp+VO7o8h9copdwlHnH2V/wt/C1KvRDYP7v8S/0o0bmTSPNFropPWuCv710S5yA/WpIJ+CQ5viYcjD5d+U8q0VmwhAyBYB3V5266yKzOFx1tD41g8oQN7+JhVhZxNl9cgeBJ+Ikn/SRB3/FSsZFjeKZdLq5VnYSJA9JO0RFVdzFqQZZzJ3AAMzyDHWieIWxOjW5HJRbmdDorCeeu+9cPtFrKADudS0NA9z/ADqUQxjtI2PqYG/WBvQ7wfj29P5Co168uYiSR7gH1A0H1poI/CP0/rTWJRCxlsBvCZHTp+VcNanGyCZj6f0qwwHB0uaCZ9OUev6VRKLRamUSuaflbz+lahOya6eIQTBnMI+grsvZzDiAzkNOgR2J5xuum1LTYWY+W8/eiHPWtnf7IDfQzAEkSTHmw1+n9LfD9gbPcZmtsSpJJ1tyNNAGboesaVTkzRx1uZdDFKfR5r3p6/lQ72tFiuCrpFlgJIBN1QWI38JzfSqg8LYmAPc6D0J2mtDg0U2RDc8h9Kbn9PoKsxwBphmAHXf9K5ngV2JCkrycBsp9NJ/Kq3JLtj7WQc1EGnPhHBgqfpT1wr6eFvYEn6RUinKKPvU3C8JZ+q+bCBvG9WNjsrJALnU/Ksj1mofBKVlCZ60s1au72VRQQZnQDU+etPwPZ5FAPP1nbkaE7IXJklk7SfSa7DDP+Fv78q21spbEKAPaeZ5k1yxPESREe5Me2lWQg5OkD4KPg9h11IG4O8EEfrV2MY+aQB6Sf6VCDEnlXVLh06+oMexOte4/DlDHiUL6MWTlkvvmO8z9B/Kp2GuD8LDzEf1NQFsMfiE+mnnUjCLvAIO+nTfSNKq/Eo7odsnFwWOflqNOeWlcugDYCes6xvyiub2pES3vP6BhFEJrEadQPr81eSkqZqOaYsnZl3iBI15a1yfGLzY6GNz/AC3Fdu6AETB82Ak79CBUN7jDUZDyg3c22x+HSkIHfaegeKFRWxVyf8oHzBJHsaNMBjQwNdVjnPsf+lKlQgJuGxAUaXbyA8kJjTrBFMfEggy9yT8zFjI6Rn/WaVKgLJScUUCEN0nqzkDbXTMdK4faWYtAXbWZMD1Y0qVSAbVxZGZRPUSR7g0bq29SZBnQQf67UqVBBGtRInarjh2AS5l1IBPyk77RqNKVKll0CNNhuGXFA7sFiBoGflygn1q3uYXEMhmzbbqHKkbcjOmmm1KlSxZDRwsYZWUsZV1iQpBBO8AEQBoOnLzq/uYK4tkiMnkHDRuSZI6UqVcTWSazpPnn1+R1tOrx37jH8VWMvMbLIB01Oum/i9P5VfeADXT0Hn/2pUq9vHTwljha7OTOTUmWOGYkgLlHP4AdVEn5v5VeXbKEHvCTzIIDAAACQI00jYUqVeH/ABGO3LtR29N/Q2ZzGYa0Cxt6DaGBOsRp015acqrHwgPJdNRvoDsNzSpV0MHETgX/ADGSERoy5RtuCJ/SKsMHcIjTlHxcwN9t9/KlSqzJ0a4rixvEEzajSBy2/XfWoF/CECdBOhJ3MelGlU4+hIdEB7AjUCOo+tR2QClSrZp1+bsiY62VjUfrTituRIMz1Op9qVKvS4clR5SfXaM7R3tKgAjrEa7+hEVYYcAqcrkDpl/60qVLrGpQ6S66RMOx1u6DP3m2mgynTnosURZVl3Zxr8R/rHOlSrzeTvguI+J4ah+JNuWhHPrNcmwAEZWKCB8o9RzP6UKVIAz7C3K7p6f/AJo0qVAH/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3670" name="AutoShape 6" descr="data:image/jpeg;base64,/9j/4AAQSkZJRgABAQAAAQABAAD/2wCEAAkGBhQSEBQUEhQVFRUVFBQWFxUQFRcVFRQUFBQVFBQUFBUYHCYeFxkjGRUVHzAgIycpLS0sFR4xNTAqNSYrLCkBCQoKDgwOGg8PGiokHCQsLDAtLCkpLCwtMiwqLzYsLyosKSwsKSwsLCwsLCkpLCkqLCksLCwsLCkpLCksLCwsLP/AABEIALcBEwMBIgACEQEDEQH/xAAbAAABBQEBAAAAAAAAAAAAAAABAAIEBQYDB//EAEQQAAIBAgQDBgMFBgMGBwEAAAECEQADBBIhMQVBUQYTImFxgTJCkRQjUqGxB2KSwdHwFTNyQ4Kis+HxNFNjg6PC4iT/xAAaAQACAwEBAAAAAAAAAAAAAAAAAgEDBAUG/8QAMREAAgIBBAEBBgQHAQEAAAAAAAECEQMEEiExUUETYXGBobEFIpHwFCMyUsHR4UMV/9oADAMBAAIRAxEAPwDzNVroopKKeBXpkjmsQFOApAUasQgoo0qVOkQKjFICnCmIGxRijSoIBFGlSqQFSpUqABFKKNKgkFKlSoAVA06gaAG0qVGgBtKjQqAFQijSoJG0qMUjUEjIoU4ihSNEoYRTSK6GmmlGOTCubCuxFMYVVJDI4xRp8UKShrJoFOoCnAVeilsIoxQiiKdCipRSp1OAKIoxSFSQIilFGlFSQClSpUAClSpUAKlSpGgkVKlSoAFKlSoABpCjQoARoUWoVBIqVKkKABSNGgaAGmhTqBpWShhoU4ihVbHGGmEV0IppFKyRkUqdFKq6JJQo0hRFXFQhRpClTIgMUQKQo05AqVKlUgKkKNCggVCjSoJBQo0qABRpUqAAKVGKBoAFEUqVAApUTQoJE1Np5ptAApUaVABAppp1TuE8MN43Qqlili7dgGCMkagc4nallJRVsErK6mmnUIoZI00KcaFIxkMNNinmm0jJG0KdFClJJVEUIp1WFYqNKlUogIp1NFOFPZAqFE0KkAihSomgAUqVKgBUqVJRJigkVOa0QFJGjTB5HKYaPQmm1YYzG22w2HQWSlxA5NwHw3UZm5T8UgaxVU8uyUV5YyjabK+gaNA1cIClSpVBIjSo0KAFQiiKFAApUYpUAdGSFB6z7QaWEvut1RbYoxDCV5hlIKnqCJ0rlYUs7hRmyoXMR4UT4mPkBXWxaa1iEcqWghssGTA1EDymsWecp4W4IvxxqXJzvADbYae40NC7aKkqwIIiQdCJAIkehB96Iw75WJEHOgAfRma7mAygiDBXXpmFT+0rlsXdJjcDwiBAUDb86fHm3VF91z9P9iyhVsrDTadQq1iIaaEU6hSsY50qNClsklUaAo1KYrQaNAU4U6FAKNIUamyBUqVI1NgCiaFGiwBSpUaLAFB3gSNxt68qJqbwfAC87KdcqFx5kMqgf8VDuSpdkqk+StvX/DPUb+tXfDMPbfDBXdVeLpXNoIRTcIn0Dn0Bpy2bAvi2QO5BXlOr2gswTpF0keWWdqssbhsN9lEkd6Q/dqGjMWBtuC0HTu3OhIB1rBq8UpJTi+q/U1QqPHkz3DFVhdLKTGHuMvk/hyk6cpNRq1XZTgMozBlAIIZLnxAS4JOums/SsppyMjkevnV2DP7Ry8cf9KZw20KiywY6Uq69yWu5Bu1zKJ6s2UT7mtG4ro5Cgat8Z2Xv2rS3XQqpts7FgQFyuVC7aMRDAGNJqpUyfY/pSLLGStMbY0+QChTlQ/hb+Fv6V2uYFwYyknXQcoIGs+ZFN7ReSNr8EemXGgEjkKlrw66fkI8yVHXz8j9KZc4ZdiYWP9UnboBQpWNsZoruAVXu7eK29m342j7RcZcisCYCRM6Rp6VD4FiVZh3mzqyjNlOW4cpVz4fgjN561zw12b/3r92kNDONASBHKedNtYq0LZFm8zOxWBBgxqfEQYMxoCJ86uyxcckcfNSq+PuyyMbg22ScSbReyIUff2szQilFziXBCgQJnX8PKKidqrajF3Qrlxm+I5defy6c6iLZdXi4YkH4zvqs7+RrhdUKcomQSDPkYqrLp0tVOXhL6h/5pHKKFOIoGoZShpoHaiaDbUjGOdKjSpCSQKIptOFQmQGnCmiiKdMih1KKVGmsigRSijSmiyKBRWkRSqbChtGiwoGiwoBo2bzqTk3joDp7+1MZqtLvDmsLaZzF27J7szKWuTPBEMT8p/UEVdpXeaJPCHvdOc5ScpsKoK2wAbpVQR8PIzqPUV0w/AcRiFtXCwUKpCl7qAksSHOVjM+EDUda4XhcKAG6CFIIXxGCpkCc/tNW/Z7G5rNy2zMuZMua0crJMnMN9d4ptVjjjwuUvN9GhNtknD9lcQCxGIy95PeFSpLbmJRCRqTMEe9HCdjEVSrXrRmQScxIzKRpK6dakYoWljMS7AKAr5hCqpGYkHXl69ayrdobpGgRf9Kn/wCzGuVHE541KLpP3BKVOmjTL2JwwibwOvyqW23GraDQ/wBjWZhux1jS5bLMyurhu7SMynMJhidwCYrJYDidxu9ZmzZLTMFIGrSFEwJgZpPpXbhd6+bV253xtJA+8+HxKygkIg8SjMAdIlhVGTHOKtz+hCyJuqPR8Sgv/dsFQOZJkh7og5sgC/i8UjrVdieDYVPkaV08VxlPU8gT/e1YbiC3++ZcwC/5iOIYZM2VHDAFncmF/EWkeVSuL37wsK1u8xW21wXCrkMG70oB1KL4VEH5gec1kUZcKM+y1Tjbu+P38jT37FhB4MPnXcGGZZ23FzpziuGgGY2cOmnzQT13ZjWMxpuLZsFmcPc71iCxDG3KC2zDzPeQT0qvdAddz1O9a8WCTVuQuV7ZUv3wby5xgKf8zDrryXD9Rzgkf9KaO1ij/bWv91svX/yxWDy0MtbYwS7+yKXJsv8AGY9rjnLLN3ockZNYYtBJaYP5iljbl93QtplM+FramNj8I109ai8Hxc3ERmhWYZmY5VA7snV+Wqj61Je4sKwY5u6zbPOYFYGvzQdvXSu4nF7Wn6EVwRXt/ab9tHIUliM10tlllAVYgbkAepFROJ8NfDuLdxcjjNK5g2gchSI3BjfyPMRSa13txlYEnMsK3OSxMDnppp1A51peGYwX3XDYmGu2pVDeXW8MsZCW+C8IABOjjRtQrDHqc0VklFdUvj/30GUW42ZCm1acZ4KbLkoHNvSC6lXSfkuofEjTIE7xoTBisNYt19C0NNBqJoPvStgMpUKVJYx3o1Wf44v4W/L+tL/HRyQ+9U/xEPI3s5eC1oioeC4gLhIAIjr/ACq/v8JyWbT3GNsuCYKE6ScpkdRB96f20ErsVxadFdRrthMA9x8qNabeNbgY6ExlKRPlNZ9uLuVBAA8xv+dJ/FY0MsUmXVKqW1xO4AJYHX5gNPpUa9dzMSdTJ1/s0r1kfRDLA/UtbnFVgZNfUHaoYx7gnxHXrqPadqj98IjIP9RkEekGI9Qa7IFO5O24XN+pFZJ6icndl0ccVwSbfGNRmiDpoNQf58q0Vjhqque8co5LsffnPkKhdkuFLcuZyJFuCBGmc7esan6VOOLHetcuOIQBmYQy2bcwqIQdbz6+LUCPDMZh0cGXZjWTJzfSOdmTyZHix8V2/j6L9/Us1s27ds3MqrlmAQA5ZRnyj94KMx6ac9Kii5YxBlzlfTVyVaBoIbYgdDVfisVnukAyqd5bRV2HxZjA3ZmJYnck+QqMUylWbfU5R4iFAMEgdSPyrbhyynOKur9wn8LH0u/Ns0mMttbtZVVnGWJDase7CSTMDrA0gxVVwLGFLbIRJJjQ+oO0jnV3w5R4bTNmS6koc0lWyhyk8jBJjkVas/Y+6vXhs1tmieusfXTpvV2WMcsVGb5T/wAfvwW4Ms1KUJdr6os+NcXVEBMrplAceKAoHvqKywxpbS3ad/yFC0ftFxrtySikqgJ00EmJ5bf3NTv0rkqOSUfyuoenHP8Aw0ycV2uSOnEblkhrlp7U6SRmQgiCDpBB6a1obhfE4a0mHCeHMtyyjJbJIdnS4M7DMsOdJ0YbayKmziGTY6HcESrDoynQio3EsIlrLiLQIsu2W7bIkWLvIqfwEajpqOkZ8zyQcbfF918uVx9wjGMrpcmjGIt2rYw63R3otGbysTaS93xuC2h1AAQlS6iMxncaRsBd+y27p7xDcuLkt2rTrdCkkHvXiVEAeEGSSdoFVFz/ALR+lWBtDDqCQDdYeyjoPL9TVeVLClBfmcn15fn3I0aXTSzSlkctsI9v6JLy34OF63euMXfMzHcuRJ+p/KuDIQNQRrzro2LefiPsBFdsLcLkIdZIAnqdAPrVjy6nGt0oxa8K7L/Z6HK9sZTi/Mqr51yvqQ6Fd8XhDbMERqRB3UjdWrhyNbcWWOSKlHpnPzYZYZvHPtHTCgFwMhdjlCqrMCTB5A1cf4c0SbAiJ8WYwOcy1VPD89u/auBCwDAxDQwgiDA21rZXsXpGUGV0HdOCpga5j8W0+5rtQypY4VFdFM498mUwqKuKVggUW4uiAB4rZDJO0jMBodKlcRv3LmNGIuAKb+UgJIXL3a2wVEkgEcp50MdZa2c2RoKQfuyeYMkSWG246mo+IxZY2G6OwG/whkjfY71l13s3K4JX/j5e/wAjYbcXyXPBOO/aALd98l8AC3fJ8F1TANnFLswOgDx0nUSYvFuBrnIVWsXJg2rpHdk5c0LcnwSJILHKeq7VS8P+NfLX+EZv5Vb4Xji52tYtTdshrgVxBvWVBYwhOjoPwNp06Hlv8r4LKtclHiMM1t8jqVYbqwg+R9POuLGtlxfB5Ak5b1gk5RlbKNAQEcANYuRHgJ5/PyoLnBQ8Gw0ztavxbvA6DKpMJcMz+Fv3anfaFpoqopU2+2Rir+BhurjKw9VOopUck0UdsqSARAneSYHsdalGwvdsQQTMAayVg+MGYAkAa66ioGbrMARUzhlpGYd4xCfNkALsv4bYJiTtJ0EzrtXCZuJ/BuGB4m2GHiJ1EwIHPz/WtRh8FiO8tteF28gBlXvXbgBkBDucup94NV9tVuZHw9oW0jJlB10JEsx1di27c/LatT2YxFzCZLztkDJcLW1Mm8qhiLaKSJMwc0gDrrrHtEnTJUL5o64a/hBfi3e+6IzKseNbqszJDQAZJKx0POsX2rwga7dvJbCJcuKQoaQDcTMwEbmQx25npXoGF4Fhcb97atd1dMsUU5bikFpICwlwEgkMuVtNRvVbhgcOCj4cYvDuJa0wCYhWVrYVlS4A+cIWMAbqNRTJNckSSPNjhxAO2oEGRJM6zsIjnTTZOsgQFBMEHQwAT5+W/UVse0PZC3lnDXCBIY27mYsgYFl7wRmtcx4wddJ65xuzV8TnTu1Hz3mFtB1MtBb0UEjpTq2LaXZVq8bbggg6aEa7bHXrVjw/DXL+pKhZg3GhEBicoy/E0CcqgnrprVpgOzQ8UK95kEsxVlw1seHV9czaEkBikxtBBNjhLM3LTF0ebLgLbCm3bQOQqgr4M3hMhdBknUEU6SsVydUiZ2ew1tcJiJLZBmLMR4nUWxmYKPhB1gSdOdUXGrrX7VlVRkUKxynSC1worMNAXYQB5GBpW14Rk7xrb5j3q5ROXu4RYyDmGKknaIX64vio+y3mslW8CwMoy5hcuaODsPIgGMvUmNuV3ji/Fr6mDBxmyRfbpr4VQ3w2mcgmWZufjDZ2Fxo6RlA65ielMwWLD98zgOVtu3jBGgIVNjGggRJ2qMHBuQc2gAXoJxBBkRrJ15b1q/2cdlPtF3EXLpy4ZBku5tM5EPkzT4QIlj0I66Uf/Qx6L+dl/pj37/cvi+EbfZOXC7LbB9nbh7trIJW1dVsuogZgrk5mgeAuesRprR472AxF9rt2yLf3iqBLFWJAyszaR8oj0rQcL7RvirxXDqlvBW00aPFcLAx5W1gExvtMTFZntlxi7Zx1q3axDqL9ra27RbMuttx8urSP93XlVUtb+IavTyyqMYN9Jpye331VS+3RlrFHVqHLqLv7lQ3ZW7ZtBb6OmS3m3XKXm4SAYIMALMHmPKqZG0r0PsL2tOKwty3xAo+V+5uFoVxnJVc6iJEnLmAGoPQmst2u7MNgcTk1a06s9pzqSB8SH95THqCDz0jSficpSjpdRBQnXDTuMkvVeGvVM0SxK3KLtX+hTTTb5BtXUJEOh0PNlGZPzFSeDYFsW6pZIJO7HZFG5YeXT2rRceuYfB4XEWbQLXDaNtrh3L3Bky5uokkgaCtOozx27Vy2ZJZtmRQirk/TwvL/AHyZ7svhmumwxVisTmynKSgI+KI+IflTeJX81+4ejFR6Kcv8vzq17GcZYG1hZtlVU6AHNPxNqD+JulW3EuF2sQ91AMl+2AZHzK3wsY+JTt1BB98S1GzPeT+2vkacmozYtO1OH8vfbknfpxarr1vkx/T+9q6vhXVVZlZQ6kox0zBean++XlT2xtqwLlm/bXvAwl5uEoCBoMjZPPxAnxcqm8W42LoRe9VoI8IctyjWTvBrd/EvclFcBHGnG7OGPxPernPxFRmPVl0Le4qJfwpW0j8nLR/uGK7Yi4gt6N4QoknQZiokfxGK68W4wRg7VruQoQH7xmzMSxLEhQAYJbz0A6TVWmmse9el/dG7WLdDE33t+zaX0JPBOHM724APhU+ISupbcQZGlXeC4YzOw8GZTlMAtIYg6L8vTNAgHlFQuyPF0tXmTEXsNltYdSrZ4BcOxUBWHiMNtPTQzpX8I7bqmND3got4h1VihACRcBVjrAUSc3UV33rfaY1KD4SSOTJSW6Nco64zBXTeylt3a0MxCx4Z0J0kxGvXrFVuOYSgV84W4VzeYgafQ1qO1+MsZLd22yXAOIIMiuNVFpiGP7sgGT5VkLGlkKdWW8rMw2jxKeest5cqfPqpSTVcNfpQun5gm+Gc8I0NP7lz/lvQbW43n3n6NTLPxH/Rd/5T11Ug3j/qb85FcpyNNErCcVuWcQWtNlzJYDKRKODatArcQ6MJJ325RVviMdhsUqMypYvupY94W7h4d0jvN7ZlJhgQJADDWs2h8a/+yP8AhQ/yim32i3Z8lcf/ACOf51DYKzaWOz3FQoFtrmSPDlcRHIDxxA2006UqxbX3UkJcZVDNADsoHiJOgPWaVJyTwUNoW2gBTqgXVi03OdwARHLw6/nI62cMA2pIMT8I58oJEetNPG3+7hgDaChCANMpkHWddvpVhw7tg6sBei7a7zO6kDPqSWCPuupJgRqTtXKaZqPQuz3A0OHtm0xCnxaQdQxLAyeuntULtBxHB23C3cVeN60rp3fcqbdoPlMIwylpAQ6k+1VHBv2hW7V0gCLDZmgg51cmZnM25LTqd5nrlO0PFRexV64pOV2BG42UDUe1ZcWKW97ujTkyLaqNXY7W4a1cV7eIxS5TMJbChvi0aX/9Rx6Mam8O7ZE2lt2buOZLYbe3h7h8Q0Ls7mdZInpG2leb3roIEaQBtzqXwrjTWCSmUzE50zjQypAJ33+prW7S4M12+Ta8S7dXrVzKLuKQxluLcs4RSFhYKAAwdPL8opw/aPOpu4sgRJK4QFtdMzC2STGntWNx3HBeud46qScsgBgPDy1YnbTeuNvi2T4BABDZZOUmQYYTqNIp4zfFkbUay/2xw1w+MYq74g8XrykEgyDGQjpy5V24Xx61dxFpbdpk3WXfNyd9FyqBqWOm+byFZi12gSGVrSQwMZFygMTIbLMaa6VZ9nryviMObdvLlcBiJ8RIgk6nWCdutaJu1Spi9Ho1mz7EHQgCQeo03qfiODYbFi2uKVTcEhGJylucAiJ65fKRRwasTsatb3BVxFtrdxZVhvuVYfC6yD4gdQfKqIZ3D4FWXAslNOmumjDca/ZlfLfcWrMDZhefO2oMstwQsa7HnWxt9jCvB7eEe53OYBsS6kEnMTcuqGOmrECTIygiDNea8Zv4/h1xrBxd6VIj7wuChAKMA85ZHLlrvWr/AGss1/heAvAkozLn3gl7OYFhsfEh35msOv2ZMuBNcbr+aXAY4Z9slKS64aXJUdqO1ti3h/sPDdLcZXvLqGHzKjHVi3N/YdRk+GWCGEFhGmhI8JB09NT9TUGywG5q34ayk6+VdSU32TgwrGqX6ss+OcMbwYy2c5vg9/YtuUd8hjMpX5hlBMDzgywrRP2hwmP4dbtXbqi/ZeEW8Slwrqg5gOcjANlJEqTVRwe8LU5Lj2/EP8sskiCTMbyTr1q1x/Z/Dng17FXbSvf17u4QQ7EFVGYqQWEht+lcvXezvFLnia215fFfB+ps2OKfQ/hd+zgcDiMSEFuHyQsN4pCTKkzLNO+yjblgFxS3Cr3B3dtSWVCGbvHO7sM2Yz1La9TJrZd2B2bDWrclcj5V1hzcBZoMyAWzR5V5tbxzTJUN4gZdAxJEGCG0IMaggg7GtUW22/eczTL8+ST7cvoui8HGbK3UuqhzpMQsLJ0kguTIEjeIO2lbe3ct420mJwxU4m2seIspBOrWrgBiCecEcxvNeUfbNfhG5MZRGpmIjby2qXw/jz2LitbUzCj7sZWeGBALRJnQddaMsJS/Muzp4sqjcZK4vtG97Uphrfd3sTZb70FGgkMjKA6C4FYAjcc5jeqz7Ng3tzZtNnBEd4txQRm0YEkgAL5kyNgBNX/a7tEcPh7VzIGNxspHQZWMj6D61RYTFXbwGZQr3CMqAHMqn8Wu5/IUuHLmUdqS+JXo46GGPicpJNpLbT4fV30vIMFgGZl7t7YykghyZOmsgoVK69d/Sj2w4LctWUa4F/zMvhObUqx6aCAatW4RkIgxC8uczJ+tTO2d9bnDQZ8aPZ0geKQUJ/Orca20htRl9tPdVL0XhL0PLl31qywuHBBkSeUCR5zXC1hif7FWGEwjA6VtxwtlKJWG4aCdVA6GPTl61Yiw6lVt2bD5lMm6zIROVfCV9fOuuFBkSv01n25VaJhfhPMbflWuWNJF8YJ8GdxeLFlwr4KyXmALd26S3gM7WzMiSfSoH+PWBM4S2rCJnEXVeQZMxb3Ox/kal9vcKFXxAGXABObQlW2gjXTnIrIDE2xPhAkZYDMYP4tT7xP0rFkbhKkVzik6NCvaLDEf+FAg6f8A9TKRAhQD3Py+Z9ZrpZ49hHBX7NciAIW+mgBBaGIB8RG8+lZZLSGPGBM66wPCSJAEzOlMdDbuEZxpHittmGoBgEbkTB8waT2rEo13+JYHXNhcSSSTIvLzM6QYoVRjuOd9p65Lmv723PeOU0aj2zIoqwnkP4R/SpGHuZGDALI/dX9CNa5oldlt69fzpNqItkvDYw5tk1Osov6RWwwHEMPoLuHw5P4nw9uI5hpHSOdY6xhZ1/nH0rQ4SwkQt14B1DHQnnlYKTHLSq544ssjJo0V7iODysfs+HUnmllGnzldJg1m3xWGL6WbQiYGXoOinSn3WsKQwuOZ1/cyjcEET+XOozXLElu7JzHXWF8sqgCNvKiGNIJTbK/E3bLMYsW115KYP56ULd2yGkWlEbwd/rTr19PlQLrzI09PFRN1TOgGnqD+dXpIptkYmyTpaH1P8q2PY7hIzBgsDZBrzEs2v0+tYscVtTGXfQlhovInetn2e/aJhcK6Z0Z1Qf7PUnQjn5maWc9saj6kpW+T0fAYAga/3qK1fB8DpJrA2/248NZQDavprPwA/mDU+9+3HhvcuLdx1fI2QPZuQXynLJCnnFY9tlx5J24xIxPEMVd1g3mVf9Nr7pY8iEn3radgcXax3D7nCsQSDlJtMd8ubOCh/EjQY5j3rz1MVYbTv0WBpmS7r5SV05mfLzqXhr1tLi5MTZBXxLcVskMHgRzBykn2I51q1Wm0+ow7N+2SpxddNer93kSDmn0R+Ndknwl02r4KtrlafDcUfNbPMfmNjXKxgY2Lexr1bhP7RcJdsd1xJ8LejZwVOYgkAtbbRWgAyp5nQULGO7PrcFwPbmfhN26V/gLZKtx/jGmxYlDUae8nTcFcfjzVX36kvBNu4vgyXZfgrYq4LSW2aPjuM75LQjdoMZoiF3PpJF3+0TjFsLbwNlc1uwBnIYgZ8pULI+IgEkzzbqNJ/aPt8t0Gxw57GHTwzdDJmIacwtKPCraCSZ+LSDqMb9hQKDduGTuUZGE6E6ltTP6VzZzhqdZ7bKlGEP6Ir1f90vf4RbtnGHHPvLXsPj1AfCXR9ziFKrqYVzIKzyzA6eajrWf4x2R+zXSlzMR8r8nXkQevUcqkYzDW80WHDKSP84qrAZiDDK3IZTtzq4sftARLXdcQVLy6ZTbIuPsdLi7EiPjBG405nS5xUrj0zlzjkx5Hkgrvtf5X+jJngqedTuDdk++vKFJhSGY8lAMyT16DnWnweM4VcDMfAoIy97dKhwQDmUZ5A1jWOdR+KdtrItm1hTasoDBbOgLSJlMpPpJ11oeV9ITJnzTWzFjafmXCX+yH2wRMReRQ+VLIKrBnxEiSfTKB9auLvGlfDMAiK7WzDooVw2Xkw1Goj3rE3ON2FB8akj8Jmdtj7n+E+U8E7SW40Ma6ZokeooaSSSZqwYVhxqC9CcMe8H7x9987H+dQcXxC4RlNxiOjMSNPI1wwvGLOQ5yQS0gAZtNtYqDjuJp8ktrzkae9CZfRYJbxCnKAvPQQalWMZfQ6gT6f0rlwq73kZZJXePTTf+96sVfxag+wP1kV6rR/hmPLjjk3vnwUSzOPoPt8VvAjwr7r+dWmH45cIGg9vb+lQXgnSY8/7mu+Gtf350ut0mPBG4yd+8sw55S7Ifau9cxCqgT4XDSDPyssf8VZk8JufhP9+9bhrM9KcLEcq8/KbbLJPc7Zgv8AD7g+VvYGuZwb/gb+E16H3fp+VO7o8h9copdwlHnH2V/wt/C1KvRDYP7v8S/0o0bmTSPNFropPWuCv710S5yA/WpIJ+CQ5viYcjD5d+U8q0VmwhAyBYB3V5266yKzOFx1tD41g8oQN7+JhVhZxNl9cgeBJ+Ikn/SRB3/FSsZFjeKZdLq5VnYSJA9JO0RFVdzFqQZZzJ3AAMzyDHWieIWxOjW5HJRbmdDorCeeu+9cPtFrKADudS0NA9z/ADqUQxjtI2PqYG/WBvQ7wfj29P5Co168uYiSR7gH1A0H1poI/CP0/rTWJRCxlsBvCZHTp+VcNanGyCZj6f0qwwHB0uaCZ9OUev6VRKLRamUSuaflbz+lahOya6eIQTBnMI+grsvZzDiAzkNOgR2J5xuum1LTYWY+W8/eiHPWtnf7IDfQzAEkSTHmw1+n9LfD9gbPcZmtsSpJJ1tyNNAGboesaVTkzRx1uZdDFKfR5r3p6/lQ72tFiuCrpFlgJIBN1QWI38JzfSqg8LYmAPc6D0J2mtDg0U2RDc8h9Kbn9PoKsxwBphmAHXf9K5ngV2JCkrycBsp9NJ/Kq3JLtj7WQc1EGnPhHBgqfpT1wr6eFvYEn6RUinKKPvU3C8JZ+q+bCBvG9WNjsrJALnU/Ksj1mofBKVlCZ60s1au72VRQQZnQDU+etPwPZ5FAPP1nbkaE7IXJklk7SfSa7DDP+Fv78q21spbEKAPaeZ5k1yxPESREe5Me2lWQg5OkD4KPg9h11IG4O8EEfrV2MY+aQB6Sf6VCDEnlXVLh06+oMexOte4/DlDHiUL6MWTlkvvmO8z9B/Kp2GuD8LDzEf1NQFsMfiE+mnnUjCLvAIO+nTfSNKq/Eo7odsnFwWOflqNOeWlcugDYCes6xvyiub2pES3vP6BhFEJrEadQPr81eSkqZqOaYsnZl3iBI15a1yfGLzY6GNz/AC3Fdu6AETB82Ak79CBUN7jDUZDyg3c22x+HSkIHfaegeKFRWxVyf8oHzBJHsaNMBjQwNdVjnPsf+lKlQgJuGxAUaXbyA8kJjTrBFMfEggy9yT8zFjI6Rn/WaVKgLJScUUCEN0nqzkDbXTMdK4faWYtAXbWZMD1Y0qVSAbVxZGZRPUSR7g0bq29SZBnQQf67UqVBBGtRInarjh2AS5l1IBPyk77RqNKVKll0CNNhuGXFA7sFiBoGflygn1q3uYXEMhmzbbqHKkbcjOmmm1KlSxZDRwsYZWUsZV1iQpBBO8AEQBoOnLzq/uYK4tkiMnkHDRuSZI6UqVcTWSazpPnn1+R1tOrx37jH8VWMvMbLIB01Oum/i9P5VfeADXT0Hn/2pUq9vHTwljha7OTOTUmWOGYkgLlHP4AdVEn5v5VeXbKEHvCTzIIDAAACQI00jYUqVeH/ABGO3LtR29N/Q2ZzGYa0Cxt6DaGBOsRp015acqrHwgPJdNRvoDsNzSpV0MHETgX/ADGSERoy5RtuCJ/SKsMHcIjTlHxcwN9t9/KlSqzJ0a4rixvEEzajSBy2/XfWoF/CECdBOhJ3MelGlU4+hIdEB7AjUCOo+tR2QClSrZp1+bsiY62VjUfrTituRIMz1Op9qVKvS4clR5SfXaM7R3tKgAjrEa7+hEVYYcAqcrkDpl/60qVLrGpQ6S66RMOx1u6DP3m2mgynTnosURZVl3Zxr8R/rHOlSrzeTvguI+J4ah+JNuWhHPrNcmwAEZWKCB8o9RzP6UKVIAz7C3K7p6f/AJo0qVAH/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3672" name="AutoShape 8" descr="data:image/jpeg;base64,/9j/4AAQSkZJRgABAQAAAQABAAD/2wCEAAkGBhQSEBQUEhQVFRUVFBQWFxUQFRcVFRQUFBQVFBQUFBUYHCYeFxkjGRUVHzAgIycpLS0sFR4xNTAqNSYrLCkBCQoKDgwOGg8PGiokHCQsLDAtLCkpLCwtMiwqLzYsLyosKSwsKSwsLCwsLCkpLCkqLCksLCwsLCkpLCksLCwsLP/AABEIALcBEwMBIgACEQEDEQH/xAAbAAABBQEBAAAAAAAAAAAAAAABAAIEBQYDB//EAEQQAAIBAgQDBgMFBgMGBwEAAAECEQADBBIhMQVBUQYTImFxgTJCkRQjUqGxB2KSwdHwFTNyQ4Kis+HxNFNjg6PC4iT/xAAaAQACAwEBAAAAAAAAAAAAAAAAAgEDBAUG/8QAMREAAgIBBAEBBgQHAQEAAAAAAAECEQMEEiExUUETYXGBobEFIpHwFCMyUsHR4UMV/9oADAMBAAIRAxEAPwDzNVroopKKeBXpkjmsQFOApAUasQgoo0qVOkQKjFICnCmIGxRijSoIBFGlSqQFSpUqABFKKNKgkFKlSoAVA06gaAG0qVGgBtKjQqAFQijSoJG0qMUjUEjIoU4ihSNEoYRTSK6GmmlGOTCubCuxFMYVVJDI4xRp8UKShrJoFOoCnAVeilsIoxQiiKdCipRSp1OAKIoxSFSQIilFGlFSQClSpUAClSpUAKlSpGgkVKlSoAFKlSoABpCjQoARoUWoVBIqVKkKABSNGgaAGmhTqBpWShhoU4ihVbHGGmEV0IppFKyRkUqdFKq6JJQo0hRFXFQhRpClTIgMUQKQo05AqVKlUgKkKNCggVCjSoJBQo0qABRpUqAAKVGKBoAFEUqVAApUTQoJE1Np5ptAApUaVABAppp1TuE8MN43Qqlili7dgGCMkagc4nallJRVsErK6mmnUIoZI00KcaFIxkMNNinmm0jJG0KdFClJJVEUIp1WFYqNKlUogIp1NFOFPZAqFE0KkAihSomgAUqVKgBUqVJRJigkVOa0QFJGjTB5HKYaPQmm1YYzG22w2HQWSlxA5NwHw3UZm5T8UgaxVU8uyUV5YyjabK+gaNA1cIClSpVBIjSo0KAFQiiKFAApUYpUAdGSFB6z7QaWEvut1RbYoxDCV5hlIKnqCJ0rlYUs7hRmyoXMR4UT4mPkBXWxaa1iEcqWghssGTA1EDymsWecp4W4IvxxqXJzvADbYae40NC7aKkqwIIiQdCJAIkehB96Iw75WJEHOgAfRma7mAygiDBXXpmFT+0rlsXdJjcDwiBAUDb86fHm3VF91z9P9iyhVsrDTadQq1iIaaEU6hSsY50qNClsklUaAo1KYrQaNAU4U6FAKNIUamyBUqVI1NgCiaFGiwBSpUaLAFB3gSNxt68qJqbwfAC87KdcqFx5kMqgf8VDuSpdkqk+StvX/DPUb+tXfDMPbfDBXdVeLpXNoIRTcIn0Dn0Bpy2bAvi2QO5BXlOr2gswTpF0keWWdqssbhsN9lEkd6Q/dqGjMWBtuC0HTu3OhIB1rBq8UpJTi+q/U1QqPHkz3DFVhdLKTGHuMvk/hyk6cpNRq1XZTgMozBlAIIZLnxAS4JOums/SsppyMjkevnV2DP7Ry8cf9KZw20KiywY6Uq69yWu5Bu1zKJ6s2UT7mtG4ro5Cgat8Z2Xv2rS3XQqpts7FgQFyuVC7aMRDAGNJqpUyfY/pSLLGStMbY0+QChTlQ/hb+Fv6V2uYFwYyknXQcoIGs+ZFN7ReSNr8EemXGgEjkKlrw66fkI8yVHXz8j9KZc4ZdiYWP9UnboBQpWNsZoruAVXu7eK29m342j7RcZcisCYCRM6Rp6VD4FiVZh3mzqyjNlOW4cpVz4fgjN561zw12b/3r92kNDONASBHKedNtYq0LZFm8zOxWBBgxqfEQYMxoCJ86uyxcckcfNSq+PuyyMbg22ScSbReyIUff2szQilFziXBCgQJnX8PKKidqrajF3Qrlxm+I5defy6c6iLZdXi4YkH4zvqs7+RrhdUKcomQSDPkYqrLp0tVOXhL6h/5pHKKFOIoGoZShpoHaiaDbUjGOdKjSpCSQKIptOFQmQGnCmiiKdMih1KKVGmsigRSijSmiyKBRWkRSqbChtGiwoGiwoBo2bzqTk3joDp7+1MZqtLvDmsLaZzF27J7szKWuTPBEMT8p/UEVdpXeaJPCHvdOc5ScpsKoK2wAbpVQR8PIzqPUV0w/AcRiFtXCwUKpCl7qAksSHOVjM+EDUda4XhcKAG6CFIIXxGCpkCc/tNW/Z7G5rNy2zMuZMua0crJMnMN9d4ptVjjjwuUvN9GhNtknD9lcQCxGIy95PeFSpLbmJRCRqTMEe9HCdjEVSrXrRmQScxIzKRpK6dakYoWljMS7AKAr5hCqpGYkHXl69ayrdobpGgRf9Kn/wCzGuVHE541KLpP3BKVOmjTL2JwwibwOvyqW23GraDQ/wBjWZhux1jS5bLMyurhu7SMynMJhidwCYrJYDidxu9ZmzZLTMFIGrSFEwJgZpPpXbhd6+bV253xtJA+8+HxKygkIg8SjMAdIlhVGTHOKtz+hCyJuqPR8Sgv/dsFQOZJkh7og5sgC/i8UjrVdieDYVPkaV08VxlPU8gT/e1YbiC3++ZcwC/5iOIYZM2VHDAFncmF/EWkeVSuL37wsK1u8xW21wXCrkMG70oB1KL4VEH5gec1kUZcKM+y1Tjbu+P38jT37FhB4MPnXcGGZZ23FzpziuGgGY2cOmnzQT13ZjWMxpuLZsFmcPc71iCxDG3KC2zDzPeQT0qvdAddz1O9a8WCTVuQuV7ZUv3wby5xgKf8zDrryXD9Rzgkf9KaO1ij/bWv91svX/yxWDy0MtbYwS7+yKXJsv8AGY9rjnLLN3ockZNYYtBJaYP5iljbl93QtplM+FramNj8I109ai8Hxc3ERmhWYZmY5VA7snV+Wqj61Je4sKwY5u6zbPOYFYGvzQdvXSu4nF7Wn6EVwRXt/ab9tHIUliM10tlllAVYgbkAepFROJ8NfDuLdxcjjNK5g2gchSI3BjfyPMRSa13txlYEnMsK3OSxMDnppp1A51peGYwX3XDYmGu2pVDeXW8MsZCW+C8IABOjjRtQrDHqc0VklFdUvj/30GUW42ZCm1acZ4KbLkoHNvSC6lXSfkuofEjTIE7xoTBisNYt19C0NNBqJoPvStgMpUKVJYx3o1Wf44v4W/L+tL/HRyQ+9U/xEPI3s5eC1oioeC4gLhIAIjr/ACq/v8JyWbT3GNsuCYKE6ScpkdRB96f20ErsVxadFdRrthMA9x8qNabeNbgY6ExlKRPlNZ9uLuVBAA8xv+dJ/FY0MsUmXVKqW1xO4AJYHX5gNPpUa9dzMSdTJ1/s0r1kfRDLA/UtbnFVgZNfUHaoYx7gnxHXrqPadqj98IjIP9RkEekGI9Qa7IFO5O24XN+pFZJ6icndl0ccVwSbfGNRmiDpoNQf58q0Vjhqque8co5LsffnPkKhdkuFLcuZyJFuCBGmc7esan6VOOLHetcuOIQBmYQy2bcwqIQdbz6+LUCPDMZh0cGXZjWTJzfSOdmTyZHix8V2/j6L9/Us1s27ds3MqrlmAQA5ZRnyj94KMx6ac9Kii5YxBlzlfTVyVaBoIbYgdDVfisVnukAyqd5bRV2HxZjA3ZmJYnck+QqMUylWbfU5R4iFAMEgdSPyrbhyynOKur9wn8LH0u/Ns0mMttbtZVVnGWJDase7CSTMDrA0gxVVwLGFLbIRJJjQ+oO0jnV3w5R4bTNmS6koc0lWyhyk8jBJjkVas/Y+6vXhs1tmieusfXTpvV2WMcsVGb5T/wAfvwW4Ms1KUJdr6os+NcXVEBMrplAceKAoHvqKywxpbS3ad/yFC0ftFxrtySikqgJ00EmJ5bf3NTv0rkqOSUfyuoenHP8Aw0ycV2uSOnEblkhrlp7U6SRmQgiCDpBB6a1obhfE4a0mHCeHMtyyjJbJIdnS4M7DMsOdJ0YbayKmziGTY6HcESrDoynQio3EsIlrLiLQIsu2W7bIkWLvIqfwEajpqOkZ8zyQcbfF918uVx9wjGMrpcmjGIt2rYw63R3otGbysTaS93xuC2h1AAQlS6iMxncaRsBd+y27p7xDcuLkt2rTrdCkkHvXiVEAeEGSSdoFVFz/ALR+lWBtDDqCQDdYeyjoPL9TVeVLClBfmcn15fn3I0aXTSzSlkctsI9v6JLy34OF63euMXfMzHcuRJ+p/KuDIQNQRrzro2LefiPsBFdsLcLkIdZIAnqdAPrVjy6nGt0oxa8K7L/Z6HK9sZTi/Mqr51yvqQ6Fd8XhDbMERqRB3UjdWrhyNbcWWOSKlHpnPzYZYZvHPtHTCgFwMhdjlCqrMCTB5A1cf4c0SbAiJ8WYwOcy1VPD89u/auBCwDAxDQwgiDA21rZXsXpGUGV0HdOCpga5j8W0+5rtQypY4VFdFM498mUwqKuKVggUW4uiAB4rZDJO0jMBodKlcRv3LmNGIuAKb+UgJIXL3a2wVEkgEcp50MdZa2c2RoKQfuyeYMkSWG246mo+IxZY2G6OwG/whkjfY71l13s3K4JX/j5e/wAjYbcXyXPBOO/aALd98l8AC3fJ8F1TANnFLswOgDx0nUSYvFuBrnIVWsXJg2rpHdk5c0LcnwSJILHKeq7VS8P+NfLX+EZv5Vb4Xji52tYtTdshrgVxBvWVBYwhOjoPwNp06Hlv8r4LKtclHiMM1t8jqVYbqwg+R9POuLGtlxfB5Ak5b1gk5RlbKNAQEcANYuRHgJ5/PyoLnBQ8Gw0ztavxbvA6DKpMJcMz+Fv3anfaFpoqopU2+2Rir+BhurjKw9VOopUck0UdsqSARAneSYHsdalGwvdsQQTMAayVg+MGYAkAa66ioGbrMARUzhlpGYd4xCfNkALsv4bYJiTtJ0EzrtXCZuJ/BuGB4m2GHiJ1EwIHPz/WtRh8FiO8tteF28gBlXvXbgBkBDucup94NV9tVuZHw9oW0jJlB10JEsx1di27c/LatT2YxFzCZLztkDJcLW1Mm8qhiLaKSJMwc0gDrrrHtEnTJUL5o64a/hBfi3e+6IzKseNbqszJDQAZJKx0POsX2rwga7dvJbCJcuKQoaQDcTMwEbmQx25npXoGF4Fhcb97atd1dMsUU5bikFpICwlwEgkMuVtNRvVbhgcOCj4cYvDuJa0wCYhWVrYVlS4A+cIWMAbqNRTJNckSSPNjhxAO2oEGRJM6zsIjnTTZOsgQFBMEHQwAT5+W/UVse0PZC3lnDXCBIY27mYsgYFl7wRmtcx4wddJ65xuzV8TnTu1Hz3mFtB1MtBb0UEjpTq2LaXZVq8bbggg6aEa7bHXrVjw/DXL+pKhZg3GhEBicoy/E0CcqgnrprVpgOzQ8UK95kEsxVlw1seHV9czaEkBikxtBBNjhLM3LTF0ebLgLbCm3bQOQqgr4M3hMhdBknUEU6SsVydUiZ2ew1tcJiJLZBmLMR4nUWxmYKPhB1gSdOdUXGrrX7VlVRkUKxynSC1worMNAXYQB5GBpW14Rk7xrb5j3q5ROXu4RYyDmGKknaIX64vio+y3mslW8CwMoy5hcuaODsPIgGMvUmNuV3ji/Fr6mDBxmyRfbpr4VQ3w2mcgmWZufjDZ2Fxo6RlA65ielMwWLD98zgOVtu3jBGgIVNjGggRJ2qMHBuQc2gAXoJxBBkRrJ15b1q/2cdlPtF3EXLpy4ZBku5tM5EPkzT4QIlj0I66Uf/Qx6L+dl/pj37/cvi+EbfZOXC7LbB9nbh7trIJW1dVsuogZgrk5mgeAuesRprR472AxF9rt2yLf3iqBLFWJAyszaR8oj0rQcL7RvirxXDqlvBW00aPFcLAx5W1gExvtMTFZntlxi7Zx1q3axDqL9ra27RbMuttx8urSP93XlVUtb+IavTyyqMYN9Jpye331VS+3RlrFHVqHLqLv7lQ3ZW7ZtBb6OmS3m3XKXm4SAYIMALMHmPKqZG0r0PsL2tOKwty3xAo+V+5uFoVxnJVc6iJEnLmAGoPQmst2u7MNgcTk1a06s9pzqSB8SH95THqCDz0jSficpSjpdRBQnXDTuMkvVeGvVM0SxK3KLtX+hTTTb5BtXUJEOh0PNlGZPzFSeDYFsW6pZIJO7HZFG5YeXT2rRceuYfB4XEWbQLXDaNtrh3L3Bky5uokkgaCtOozx27Vy2ZJZtmRQirk/TwvL/AHyZ7svhmumwxVisTmynKSgI+KI+IflTeJX81+4ejFR6Kcv8vzq17GcZYG1hZtlVU6AHNPxNqD+JulW3EuF2sQ91AMl+2AZHzK3wsY+JTt1BB98S1GzPeT+2vkacmozYtO1OH8vfbknfpxarr1vkx/T+9q6vhXVVZlZQ6kox0zBean++XlT2xtqwLlm/bXvAwl5uEoCBoMjZPPxAnxcqm8W42LoRe9VoI8IctyjWTvBrd/EvclFcBHGnG7OGPxPernPxFRmPVl0Le4qJfwpW0j8nLR/uGK7Yi4gt6N4QoknQZiokfxGK68W4wRg7VruQoQH7xmzMSxLEhQAYJbz0A6TVWmmse9el/dG7WLdDE33t+zaX0JPBOHM724APhU+ISupbcQZGlXeC4YzOw8GZTlMAtIYg6L8vTNAgHlFQuyPF0tXmTEXsNltYdSrZ4BcOxUBWHiMNtPTQzpX8I7bqmND3got4h1VihACRcBVjrAUSc3UV33rfaY1KD4SSOTJSW6Nco64zBXTeylt3a0MxCx4Z0J0kxGvXrFVuOYSgV84W4VzeYgafQ1qO1+MsZLd22yXAOIIMiuNVFpiGP7sgGT5VkLGlkKdWW8rMw2jxKeest5cqfPqpSTVcNfpQun5gm+Gc8I0NP7lz/lvQbW43n3n6NTLPxH/Rd/5T11Ug3j/qb85FcpyNNErCcVuWcQWtNlzJYDKRKODatArcQ6MJJ325RVviMdhsUqMypYvupY94W7h4d0jvN7ZlJhgQJADDWs2h8a/+yP8AhQ/yim32i3Z8lcf/ACOf51DYKzaWOz3FQoFtrmSPDlcRHIDxxA2006UqxbX3UkJcZVDNADsoHiJOgPWaVJyTwUNoW2gBTqgXVi03OdwARHLw6/nI62cMA2pIMT8I58oJEetNPG3+7hgDaChCANMpkHWddvpVhw7tg6sBei7a7zO6kDPqSWCPuupJgRqTtXKaZqPQuz3A0OHtm0xCnxaQdQxLAyeuntULtBxHB23C3cVeN60rp3fcqbdoPlMIwylpAQ6k+1VHBv2hW7V0gCLDZmgg51cmZnM25LTqd5nrlO0PFRexV64pOV2BG42UDUe1ZcWKW97ujTkyLaqNXY7W4a1cV7eIxS5TMJbChvi0aX/9Rx6Mam8O7ZE2lt2buOZLYbe3h7h8Q0Ls7mdZInpG2leb3roIEaQBtzqXwrjTWCSmUzE50zjQypAJ33+prW7S4M12+Ta8S7dXrVzKLuKQxluLcs4RSFhYKAAwdPL8opw/aPOpu4sgRJK4QFtdMzC2STGntWNx3HBeud46qScsgBgPDy1YnbTeuNvi2T4BABDZZOUmQYYTqNIp4zfFkbUay/2xw1w+MYq74g8XrykEgyDGQjpy5V24Xx61dxFpbdpk3WXfNyd9FyqBqWOm+byFZi12gSGVrSQwMZFygMTIbLMaa6VZ9nryviMObdvLlcBiJ8RIgk6nWCdutaJu1Spi9Ho1mz7EHQgCQeo03qfiODYbFi2uKVTcEhGJylucAiJ65fKRRwasTsatb3BVxFtrdxZVhvuVYfC6yD4gdQfKqIZ3D4FWXAslNOmumjDca/ZlfLfcWrMDZhefO2oMstwQsa7HnWxt9jCvB7eEe53OYBsS6kEnMTcuqGOmrECTIygiDNea8Zv4/h1xrBxd6VIj7wuChAKMA85ZHLlrvWr/AGss1/heAvAkozLn3gl7OYFhsfEh35msOv2ZMuBNcbr+aXAY4Z9slKS64aXJUdqO1ti3h/sPDdLcZXvLqGHzKjHVi3N/YdRk+GWCGEFhGmhI8JB09NT9TUGywG5q34ayk6+VdSU32TgwrGqX6ss+OcMbwYy2c5vg9/YtuUd8hjMpX5hlBMDzgywrRP2hwmP4dbtXbqi/ZeEW8Slwrqg5gOcjANlJEqTVRwe8LU5Lj2/EP8sskiCTMbyTr1q1x/Z/Dng17FXbSvf17u4QQ7EFVGYqQWEht+lcvXezvFLnia215fFfB+ps2OKfQ/hd+zgcDiMSEFuHyQsN4pCTKkzLNO+yjblgFxS3Cr3B3dtSWVCGbvHO7sM2Yz1La9TJrZd2B2bDWrclcj5V1hzcBZoMyAWzR5V5tbxzTJUN4gZdAxJEGCG0IMaggg7GtUW22/eczTL8+ST7cvoui8HGbK3UuqhzpMQsLJ0kguTIEjeIO2lbe3ct420mJwxU4m2seIspBOrWrgBiCecEcxvNeUfbNfhG5MZRGpmIjby2qXw/jz2LitbUzCj7sZWeGBALRJnQddaMsJS/Muzp4sqjcZK4vtG97Uphrfd3sTZb70FGgkMjKA6C4FYAjcc5jeqz7Ng3tzZtNnBEd4txQRm0YEkgAL5kyNgBNX/a7tEcPh7VzIGNxspHQZWMj6D61RYTFXbwGZQr3CMqAHMqn8Wu5/IUuHLmUdqS+JXo46GGPicpJNpLbT4fV30vIMFgGZl7t7YykghyZOmsgoVK69d/Sj2w4LctWUa4F/zMvhObUqx6aCAatW4RkIgxC8uczJ+tTO2d9bnDQZ8aPZ0geKQUJ/Orca20htRl9tPdVL0XhL0PLl31qywuHBBkSeUCR5zXC1hif7FWGEwjA6VtxwtlKJWG4aCdVA6GPTl61Yiw6lVt2bD5lMm6zIROVfCV9fOuuFBkSv01n25VaJhfhPMbflWuWNJF8YJ8GdxeLFlwr4KyXmALd26S3gM7WzMiSfSoH+PWBM4S2rCJnEXVeQZMxb3Ox/kal9vcKFXxAGXABObQlW2gjXTnIrIDE2xPhAkZYDMYP4tT7xP0rFkbhKkVzik6NCvaLDEf+FAg6f8A9TKRAhQD3Py+Z9ZrpZ49hHBX7NciAIW+mgBBaGIB8RG8+lZZLSGPGBM66wPCSJAEzOlMdDbuEZxpHittmGoBgEbkTB8waT2rEo13+JYHXNhcSSSTIvLzM6QYoVRjuOd9p65Lmv723PeOU0aj2zIoqwnkP4R/SpGHuZGDALI/dX9CNa5oldlt69fzpNqItkvDYw5tk1Osov6RWwwHEMPoLuHw5P4nw9uI5hpHSOdY6xhZ1/nH0rQ4SwkQt14B1DHQnnlYKTHLSq544ssjJo0V7iODysfs+HUnmllGnzldJg1m3xWGL6WbQiYGXoOinSn3WsKQwuOZ1/cyjcEET+XOozXLElu7JzHXWF8sqgCNvKiGNIJTbK/E3bLMYsW115KYP56ULd2yGkWlEbwd/rTr19PlQLrzI09PFRN1TOgGnqD+dXpIptkYmyTpaH1P8q2PY7hIzBgsDZBrzEs2v0+tYscVtTGXfQlhovInetn2e/aJhcK6Z0Z1Qf7PUnQjn5maWc9saj6kpW+T0fAYAga/3qK1fB8DpJrA2/248NZQDavprPwA/mDU+9+3HhvcuLdx1fI2QPZuQXynLJCnnFY9tlx5J24xIxPEMVd1g3mVf9Nr7pY8iEn3radgcXax3D7nCsQSDlJtMd8ubOCh/EjQY5j3rz1MVYbTv0WBpmS7r5SV05mfLzqXhr1tLi5MTZBXxLcVskMHgRzBykn2I51q1Wm0+ow7N+2SpxddNer93kSDmn0R+Ndknwl02r4KtrlafDcUfNbPMfmNjXKxgY2Lexr1bhP7RcJdsd1xJ8LejZwVOYgkAtbbRWgAyp5nQULGO7PrcFwPbmfhN26V/gLZKtx/jGmxYlDUae8nTcFcfjzVX36kvBNu4vgyXZfgrYq4LSW2aPjuM75LQjdoMZoiF3PpJF3+0TjFsLbwNlc1uwBnIYgZ8pULI+IgEkzzbqNJ/aPt8t0Gxw57GHTwzdDJmIacwtKPCraCSZ+LSDqMb9hQKDduGTuUZGE6E6ltTP6VzZzhqdZ7bKlGEP6Ir1f90vf4RbtnGHHPvLXsPj1AfCXR9ziFKrqYVzIKzyzA6eajrWf4x2R+zXSlzMR8r8nXkQevUcqkYzDW80WHDKSP84qrAZiDDK3IZTtzq4sftARLXdcQVLy6ZTbIuPsdLi7EiPjBG405nS5xUrj0zlzjkx5Hkgrvtf5X+jJngqedTuDdk++vKFJhSGY8lAMyT16DnWnweM4VcDMfAoIy97dKhwQDmUZ5A1jWOdR+KdtrItm1hTasoDBbOgLSJlMpPpJ11oeV9ITJnzTWzFjafmXCX+yH2wRMReRQ+VLIKrBnxEiSfTKB9auLvGlfDMAiK7WzDooVw2Xkw1Goj3rE3ON2FB8akj8Jmdtj7n+E+U8E7SW40Ma6ZokeooaSSSZqwYVhxqC9CcMe8H7x9987H+dQcXxC4RlNxiOjMSNPI1wwvGLOQ5yQS0gAZtNtYqDjuJp8ktrzkae9CZfRYJbxCnKAvPQQalWMZfQ6gT6f0rlwq73kZZJXePTTf+96sVfxag+wP1kV6rR/hmPLjjk3vnwUSzOPoPt8VvAjwr7r+dWmH45cIGg9vb+lQXgnSY8/7mu+Gtf350ut0mPBG4yd+8sw55S7Ifau9cxCqgT4XDSDPyssf8VZk8JufhP9+9bhrM9KcLEcq8/KbbLJPc7Zgv8AD7g+VvYGuZwb/gb+E16H3fp+VO7o8h9copdwlHnH2V/wt/C1KvRDYP7v8S/0o0bmTSPNFropPWuCv710S5yA/WpIJ+CQ5viYcjD5d+U8q0VmwhAyBYB3V5266yKzOFx1tD41g8oQN7+JhVhZxNl9cgeBJ+Ikn/SRB3/FSsZFjeKZdLq5VnYSJA9JO0RFVdzFqQZZzJ3AAMzyDHWieIWxOjW5HJRbmdDorCeeu+9cPtFrKADudS0NA9z/ADqUQxjtI2PqYG/WBvQ7wfj29P5Co168uYiSR7gH1A0H1poI/CP0/rTWJRCxlsBvCZHTp+VcNanGyCZj6f0qwwHB0uaCZ9OUev6VRKLRamUSuaflbz+lahOya6eIQTBnMI+grsvZzDiAzkNOgR2J5xuum1LTYWY+W8/eiHPWtnf7IDfQzAEkSTHmw1+n9LfD9gbPcZmtsSpJJ1tyNNAGboesaVTkzRx1uZdDFKfR5r3p6/lQ72tFiuCrpFlgJIBN1QWI38JzfSqg8LYmAPc6D0J2mtDg0U2RDc8h9Kbn9PoKsxwBphmAHXf9K5ngV2JCkrycBsp9NJ/Kq3JLtj7WQc1EGnPhHBgqfpT1wr6eFvYEn6RUinKKPvU3C8JZ+q+bCBvG9WNjsrJALnU/Ksj1mofBKVlCZ60s1au72VRQQZnQDU+etPwPZ5FAPP1nbkaE7IXJklk7SfSa7DDP+Fv78q21spbEKAPaeZ5k1yxPESREe5Me2lWQg5OkD4KPg9h11IG4O8EEfrV2MY+aQB6Sf6VCDEnlXVLh06+oMexOte4/DlDHiUL6MWTlkvvmO8z9B/Kp2GuD8LDzEf1NQFsMfiE+mnnUjCLvAIO+nTfSNKq/Eo7odsnFwWOflqNOeWlcugDYCes6xvyiub2pES3vP6BhFEJrEadQPr81eSkqZqOaYsnZl3iBI15a1yfGLzY6GNz/AC3Fdu6AETB82Ak79CBUN7jDUZDyg3c22x+HSkIHfaegeKFRWxVyf8oHzBJHsaNMBjQwNdVjnPsf+lKlQgJuGxAUaXbyA8kJjTrBFMfEggy9yT8zFjI6Rn/WaVKgLJScUUCEN0nqzkDbXTMdK4faWYtAXbWZMD1Y0qVSAbVxZGZRPUSR7g0bq29SZBnQQf67UqVBBGtRInarjh2AS5l1IBPyk77RqNKVKll0CNNhuGXFA7sFiBoGflygn1q3uYXEMhmzbbqHKkbcjOmmm1KlSxZDRwsYZWUsZV1iQpBBO8AEQBoOnLzq/uYK4tkiMnkHDRuSZI6UqVcTWSazpPnn1+R1tOrx37jH8VWMvMbLIB01Oum/i9P5VfeADXT0Hn/2pUq9vHTwljha7OTOTUmWOGYkgLlHP4AdVEn5v5VeXbKEHvCTzIIDAAACQI00jYUqVeH/ABGO3LtR29N/Q2ZzGYa0Cxt6DaGBOsRp015acqrHwgPJdNRvoDsNzSpV0MHETgX/ADGSERoy5RtuCJ/SKsMHcIjTlHxcwN9t9/KlSqzJ0a4rixvEEzajSBy2/XfWoF/CECdBOhJ3MelGlU4+hIdEB7AjUCOo+tR2QClSrZp1+bsiY62VjUfrTituRIMz1Op9qVKvS4clR5SfXaM7R3tKgAjrEa7+hEVYYcAqcrkDpl/60qVLrGpQ6S66RMOx1u6DP3m2mgynTnosURZVl3Zxr8R/rHOlSrzeTvguI+J4ah+JNuWhHPrNcmwAEZWKCB8o9RzP6UKVIAz7C3K7p6f/AJo0qVAH/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3674" name="Picture 10" descr="http://static.tuttogratis.it/628X0/attualita/tuttogratis/it/wp-content/uploads/2012/07/londra-olimpiadi.jpg"/>
          <p:cNvPicPr>
            <a:picLocks noChangeAspect="1" noChangeArrowheads="1"/>
          </p:cNvPicPr>
          <p:nvPr/>
        </p:nvPicPr>
        <p:blipFill>
          <a:blip r:embed="rId3" cstate="print"/>
          <a:srcRect/>
          <a:stretch>
            <a:fillRect/>
          </a:stretch>
        </p:blipFill>
        <p:spPr bwMode="auto">
          <a:xfrm>
            <a:off x="263730" y="3706760"/>
            <a:ext cx="4170617" cy="3151239"/>
          </a:xfrm>
          <a:prstGeom prst="rect">
            <a:avLst/>
          </a:prstGeom>
          <a:noFill/>
        </p:spPr>
      </p:pic>
    </p:spTree>
    <p:extLst>
      <p:ext uri="{BB962C8B-B14F-4D97-AF65-F5344CB8AC3E}">
        <p14:creationId xmlns:p14="http://schemas.microsoft.com/office/powerpoint/2010/main" val="27758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idx="4294967295"/>
          </p:nvPr>
        </p:nvSpPr>
        <p:spPr>
          <a:xfrm>
            <a:off x="0" y="206375"/>
            <a:ext cx="8229600" cy="692150"/>
          </a:xfrm>
        </p:spPr>
        <p:txBody>
          <a:bodyPr/>
          <a:lstStyle/>
          <a:p>
            <a:r>
              <a:rPr lang="it-IT" b="1" smtClean="0"/>
              <a:t> </a:t>
            </a:r>
          </a:p>
        </p:txBody>
      </p:sp>
      <p:sp>
        <p:nvSpPr>
          <p:cNvPr id="8195" name="Rettangolo 9"/>
          <p:cNvSpPr>
            <a:spLocks noChangeArrowheads="1"/>
          </p:cNvSpPr>
          <p:nvPr/>
        </p:nvSpPr>
        <p:spPr bwMode="auto">
          <a:xfrm>
            <a:off x="639763" y="2781300"/>
            <a:ext cx="4572000" cy="757238"/>
          </a:xfrm>
          <a:prstGeom prst="rect">
            <a:avLst/>
          </a:prstGeom>
          <a:noFill/>
          <a:ln w="9525">
            <a:noFill/>
            <a:miter lim="800000"/>
            <a:headEnd/>
            <a:tailEnd/>
          </a:ln>
        </p:spPr>
        <p:txBody>
          <a:bodyPr>
            <a:spAutoFit/>
          </a:bodyPr>
          <a:lstStyle/>
          <a:p>
            <a:pPr>
              <a:lnSpc>
                <a:spcPct val="80000"/>
              </a:lnSpc>
              <a:buFont typeface="Wingdings" pitchFamily="2" charset="2"/>
              <a:buNone/>
            </a:pPr>
            <a:r>
              <a:rPr lang="it-IT" b="1" dirty="0"/>
              <a:t>- P. M. Ricci: un “ponte” tra la cultura orienta</a:t>
            </a:r>
            <a:r>
              <a:rPr lang="it-IT" b="1" dirty="0">
                <a:solidFill>
                  <a:schemeClr val="tx1"/>
                </a:solidFill>
              </a:rPr>
              <a:t/>
            </a:r>
            <a:br>
              <a:rPr lang="it-IT" b="1" dirty="0">
                <a:solidFill>
                  <a:schemeClr val="tx1"/>
                </a:solidFill>
              </a:rPr>
            </a:br>
            <a:endParaRPr lang="it-IT" b="1" dirty="0">
              <a:solidFill>
                <a:schemeClr val="tx1"/>
              </a:solidFill>
            </a:endParaRPr>
          </a:p>
        </p:txBody>
      </p:sp>
      <p:sp>
        <p:nvSpPr>
          <p:cNvPr id="8196" name="Rettangolo 10"/>
          <p:cNvSpPr>
            <a:spLocks noChangeArrowheads="1"/>
          </p:cNvSpPr>
          <p:nvPr/>
        </p:nvSpPr>
        <p:spPr bwMode="auto">
          <a:xfrm>
            <a:off x="265113" y="2789238"/>
            <a:ext cx="4759325" cy="720725"/>
          </a:xfrm>
          <a:prstGeom prst="rect">
            <a:avLst/>
          </a:prstGeom>
          <a:noFill/>
          <a:ln w="9525">
            <a:noFill/>
            <a:miter lim="800000"/>
            <a:headEnd/>
            <a:tailEnd/>
          </a:ln>
        </p:spPr>
        <p:txBody>
          <a:bodyPr>
            <a:spAutoFit/>
          </a:bodyPr>
          <a:lstStyle/>
          <a:p>
            <a:pPr>
              <a:lnSpc>
                <a:spcPct val="80000"/>
              </a:lnSpc>
              <a:buFontTx/>
              <a:buChar char="-"/>
            </a:pPr>
            <a:r>
              <a:rPr lang="it-IT" sz="1700" b="1"/>
              <a:t>P  </a:t>
            </a:r>
            <a:endParaRPr lang="it-IT" sz="1700" b="1">
              <a:solidFill>
                <a:schemeClr val="tx1"/>
              </a:solidFill>
            </a:endParaRPr>
          </a:p>
          <a:p>
            <a:pPr>
              <a:lnSpc>
                <a:spcPct val="80000"/>
              </a:lnSpc>
            </a:pPr>
            <a:endParaRPr lang="it-IT" sz="1700" b="1" dirty="0">
              <a:solidFill>
                <a:schemeClr val="tx1"/>
              </a:solidFill>
            </a:endParaRPr>
          </a:p>
          <a:p>
            <a:pPr>
              <a:lnSpc>
                <a:spcPct val="80000"/>
              </a:lnSpc>
            </a:pPr>
            <a:r>
              <a:rPr lang="it-IT" sz="1700" b="1" dirty="0">
                <a:solidFill>
                  <a:schemeClr val="tx1"/>
                </a:solidFill>
              </a:rPr>
              <a:t>      </a:t>
            </a:r>
          </a:p>
        </p:txBody>
      </p:sp>
      <p:sp>
        <p:nvSpPr>
          <p:cNvPr id="6" name="Rettangolo 5"/>
          <p:cNvSpPr/>
          <p:nvPr/>
        </p:nvSpPr>
        <p:spPr>
          <a:xfrm>
            <a:off x="0" y="0"/>
            <a:ext cx="7912744" cy="1077218"/>
          </a:xfrm>
          <a:prstGeom prst="rect">
            <a:avLst/>
          </a:prstGeom>
        </p:spPr>
        <p:txBody>
          <a:bodyPr wrap="none">
            <a:spAutoFit/>
          </a:bodyPr>
          <a:lstStyle/>
          <a:p>
            <a:pPr eaLnBrk="0" hangingPunct="0">
              <a:defRPr/>
            </a:pPr>
            <a:r>
              <a:rPr lang="it-IT" sz="3200" b="1" kern="0" dirty="0" smtClean="0">
                <a:solidFill>
                  <a:srgbClr val="FFFF00"/>
                </a:solidFill>
                <a:latin typeface="Arial Black" pitchFamily="34" charset="0"/>
              </a:rPr>
              <a:t>IMPEGNI 2008-2012 PER</a:t>
            </a:r>
          </a:p>
          <a:p>
            <a:pPr eaLnBrk="0" hangingPunct="0">
              <a:defRPr/>
            </a:pPr>
            <a:r>
              <a:rPr lang="it-IT" sz="3200" b="1" kern="0" dirty="0" smtClean="0">
                <a:solidFill>
                  <a:srgbClr val="FFFF00"/>
                </a:solidFill>
                <a:latin typeface="Arial Black" pitchFamily="34" charset="0"/>
              </a:rPr>
              <a:t>DARE «VELOCITA’» ALLE MARCHE</a:t>
            </a:r>
          </a:p>
        </p:txBody>
      </p:sp>
      <p:sp>
        <p:nvSpPr>
          <p:cNvPr id="7" name="Rectangle 9"/>
          <p:cNvSpPr txBox="1">
            <a:spLocks noChangeArrowheads="1"/>
          </p:cNvSpPr>
          <p:nvPr/>
        </p:nvSpPr>
        <p:spPr bwMode="auto">
          <a:xfrm>
            <a:off x="1041722" y="1193951"/>
            <a:ext cx="5135343" cy="577962"/>
          </a:xfrm>
          <a:prstGeom prst="rect">
            <a:avLst/>
          </a:prstGeom>
          <a:solidFill>
            <a:srgbClr val="002060"/>
          </a:solidFill>
          <a:ln w="9525">
            <a:solidFill>
              <a:schemeClr val="bg1"/>
            </a:solidFill>
            <a:miter lim="800000"/>
            <a:headEnd/>
            <a:tailEnd/>
          </a:ln>
        </p:spPr>
        <p:txBody>
          <a:bodyPr/>
          <a:lstStyle/>
          <a:p>
            <a:pPr marL="342900" indent="-342900" eaLnBrk="0" hangingPunct="0">
              <a:spcBef>
                <a:spcPts val="0"/>
              </a:spcBef>
              <a:buClr>
                <a:schemeClr val="bg2"/>
              </a:buClr>
              <a:buSzPct val="75000"/>
              <a:buFont typeface="Wingdings" pitchFamily="2" charset="2"/>
              <a:buNone/>
              <a:defRPr/>
            </a:pPr>
            <a:r>
              <a:rPr lang="it-IT" sz="1600" b="1" dirty="0" smtClean="0">
                <a:latin typeface="Arial Black" pitchFamily="34" charset="0"/>
              </a:rPr>
              <a:t>2008: anziani e longevità attiva, </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giovani, Piceno </a:t>
            </a:r>
          </a:p>
          <a:p>
            <a:pPr marL="342900" indent="-342900" eaLnBrk="0" hangingPunct="0">
              <a:spcBef>
                <a:spcPct val="20000"/>
              </a:spcBef>
              <a:buClr>
                <a:schemeClr val="bg2"/>
              </a:buClr>
              <a:buSzPct val="75000"/>
              <a:buFont typeface="Wingdings" pitchFamily="2" charset="2"/>
              <a:buNone/>
              <a:defRPr/>
            </a:pPr>
            <a:r>
              <a:rPr lang="it-IT" sz="3200" b="1" kern="0" dirty="0" smtClean="0">
                <a:latin typeface="Arial Black" pitchFamily="34" charset="0"/>
              </a:rPr>
              <a:t>		</a:t>
            </a:r>
            <a:r>
              <a:rPr lang="it-IT" sz="2800" b="1" kern="0" dirty="0" smtClean="0">
                <a:latin typeface="Arial Black" pitchFamily="34" charset="0"/>
              </a:rPr>
              <a:t>      </a:t>
            </a:r>
            <a:endParaRPr lang="it-IT" sz="2800" b="1" kern="0" dirty="0">
              <a:latin typeface="Arial Black" pitchFamily="34" charset="0"/>
            </a:endParaRPr>
          </a:p>
        </p:txBody>
      </p:sp>
      <p:sp>
        <p:nvSpPr>
          <p:cNvPr id="8" name="Rectangle 9"/>
          <p:cNvSpPr txBox="1">
            <a:spLocks noChangeArrowheads="1"/>
          </p:cNvSpPr>
          <p:nvPr/>
        </p:nvSpPr>
        <p:spPr bwMode="auto">
          <a:xfrm>
            <a:off x="1050505" y="1849735"/>
            <a:ext cx="5126560" cy="781140"/>
          </a:xfrm>
          <a:prstGeom prst="rect">
            <a:avLst/>
          </a:prstGeom>
          <a:solidFill>
            <a:srgbClr val="002060"/>
          </a:solidFill>
          <a:ln w="9525">
            <a:solidFill>
              <a:schemeClr val="bg1"/>
            </a:solidFill>
            <a:miter lim="800000"/>
            <a:headEnd/>
            <a:tailEnd/>
          </a:ln>
        </p:spPr>
        <p:txBody>
          <a:bodyPr/>
          <a:lstStyle/>
          <a:p>
            <a:pPr marL="342900" indent="-342900" eaLnBrk="0" hangingPunct="0">
              <a:spcBef>
                <a:spcPts val="0"/>
              </a:spcBef>
              <a:buClr>
                <a:schemeClr val="bg2"/>
              </a:buClr>
              <a:buSzPct val="75000"/>
              <a:buFont typeface="Wingdings" pitchFamily="2" charset="2"/>
              <a:buNone/>
              <a:defRPr/>
            </a:pPr>
            <a:r>
              <a:rPr lang="it-IT" sz="1600" b="1" dirty="0" smtClean="0">
                <a:latin typeface="Arial Black" pitchFamily="34" charset="0"/>
              </a:rPr>
              <a:t>2009: </a:t>
            </a:r>
            <a:r>
              <a:rPr lang="it-IT" sz="1600" b="1" smtClean="0">
                <a:latin typeface="Arial Black" pitchFamily="34" charset="0"/>
              </a:rPr>
              <a:t>protezione del lavoro</a:t>
            </a:r>
            <a:r>
              <a:rPr lang="it-IT" sz="1600" b="1" dirty="0" smtClean="0">
                <a:latin typeface="Arial Black" pitchFamily="34" charset="0"/>
              </a:rPr>
              <a:t>, </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liquidità per le imprese, </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investimenti e infrastrutture </a:t>
            </a:r>
          </a:p>
          <a:p>
            <a:pPr marL="342900" indent="-342900" eaLnBrk="0" hangingPunct="0">
              <a:spcBef>
                <a:spcPct val="20000"/>
              </a:spcBef>
              <a:buClr>
                <a:schemeClr val="bg2"/>
              </a:buClr>
              <a:buSzPct val="75000"/>
              <a:buFont typeface="Wingdings" pitchFamily="2" charset="2"/>
              <a:buNone/>
              <a:defRPr/>
            </a:pPr>
            <a:r>
              <a:rPr lang="it-IT" sz="2400" b="1" kern="0" dirty="0" smtClean="0">
                <a:latin typeface="Arial Black" pitchFamily="34" charset="0"/>
              </a:rPr>
              <a:t>		      </a:t>
            </a:r>
            <a:endParaRPr lang="it-IT" sz="2400" b="1" kern="0" dirty="0">
              <a:latin typeface="Arial Black" pitchFamily="34" charset="0"/>
            </a:endParaRPr>
          </a:p>
        </p:txBody>
      </p:sp>
      <p:sp>
        <p:nvSpPr>
          <p:cNvPr id="9" name="Rectangle 9"/>
          <p:cNvSpPr txBox="1">
            <a:spLocks noChangeArrowheads="1"/>
          </p:cNvSpPr>
          <p:nvPr/>
        </p:nvSpPr>
        <p:spPr bwMode="auto">
          <a:xfrm>
            <a:off x="1041723" y="4815190"/>
            <a:ext cx="5135342" cy="1935805"/>
          </a:xfrm>
          <a:prstGeom prst="rect">
            <a:avLst/>
          </a:prstGeom>
          <a:solidFill>
            <a:srgbClr val="002060"/>
          </a:solidFill>
          <a:ln w="9525">
            <a:solidFill>
              <a:schemeClr val="bg1"/>
            </a:solidFill>
            <a:miter lim="800000"/>
            <a:headEnd/>
            <a:tailEnd/>
          </a:ln>
        </p:spPr>
        <p:txBody>
          <a:bodyPr/>
          <a:lstStyle/>
          <a:p>
            <a:pPr marL="342900" indent="-342900" eaLnBrk="0" hangingPunct="0">
              <a:spcBef>
                <a:spcPts val="0"/>
              </a:spcBef>
              <a:buClr>
                <a:schemeClr val="bg2"/>
              </a:buClr>
              <a:buSzPct val="75000"/>
              <a:buFont typeface="Wingdings" pitchFamily="2" charset="2"/>
              <a:buNone/>
              <a:defRPr/>
            </a:pPr>
            <a:endParaRPr lang="it-IT" sz="1600" b="1" dirty="0" smtClean="0">
              <a:latin typeface="Arial Black" pitchFamily="34" charset="0"/>
            </a:endParaRPr>
          </a:p>
          <a:p>
            <a:pPr marL="342900" indent="-342900" eaLnBrk="0" hangingPunct="0">
              <a:spcBef>
                <a:spcPts val="0"/>
              </a:spcBef>
              <a:buClr>
                <a:schemeClr val="bg2"/>
              </a:buClr>
              <a:buSzPct val="75000"/>
              <a:buFont typeface="Wingdings" pitchFamily="2" charset="2"/>
              <a:buNone/>
              <a:defRPr/>
            </a:pPr>
            <a:endParaRPr lang="it-IT" sz="1600" b="1" dirty="0">
              <a:latin typeface="Arial Black" pitchFamily="34" charset="0"/>
            </a:endParaRPr>
          </a:p>
          <a:p>
            <a:pPr marL="342900" indent="-342900" eaLnBrk="0" hangingPunct="0">
              <a:spcBef>
                <a:spcPts val="0"/>
              </a:spcBef>
              <a:buClr>
                <a:schemeClr val="bg2"/>
              </a:buClr>
              <a:buSzPct val="75000"/>
              <a:buFont typeface="Wingdings" pitchFamily="2" charset="2"/>
              <a:buNone/>
              <a:defRPr/>
            </a:pPr>
            <a:r>
              <a:rPr lang="it-IT" sz="1600" b="1" dirty="0" smtClean="0">
                <a:latin typeface="Arial Black" pitchFamily="34" charset="0"/>
              </a:rPr>
              <a:t>2012: internazionalizzazione,          </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Marche </a:t>
            </a:r>
            <a:r>
              <a:rPr lang="it-IT" sz="1600" b="1" dirty="0" err="1" smtClean="0">
                <a:latin typeface="Arial Black" pitchFamily="34" charset="0"/>
              </a:rPr>
              <a:t>Cloud</a:t>
            </a:r>
            <a:r>
              <a:rPr lang="it-IT" sz="1600" b="1" dirty="0" smtClean="0">
                <a:latin typeface="Arial Black" pitchFamily="34" charset="0"/>
              </a:rPr>
              <a:t>,</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riduzione costi politica</a:t>
            </a:r>
          </a:p>
          <a:p>
            <a:pPr marL="342900" indent="-342900" eaLnBrk="0" hangingPunct="0">
              <a:spcBef>
                <a:spcPct val="20000"/>
              </a:spcBef>
              <a:buClr>
                <a:schemeClr val="bg2"/>
              </a:buClr>
              <a:buSzPct val="75000"/>
              <a:buFont typeface="Wingdings" pitchFamily="2" charset="2"/>
              <a:buNone/>
              <a:defRPr/>
            </a:pPr>
            <a:r>
              <a:rPr lang="it-IT" sz="2400" b="1" kern="0" dirty="0" smtClean="0">
                <a:latin typeface="Arial Black" pitchFamily="34" charset="0"/>
              </a:rPr>
              <a:t>		      </a:t>
            </a:r>
            <a:endParaRPr lang="it-IT" sz="2400" b="1" kern="0" dirty="0">
              <a:latin typeface="Arial Black" pitchFamily="34" charset="0"/>
            </a:endParaRPr>
          </a:p>
        </p:txBody>
      </p:sp>
      <p:sp>
        <p:nvSpPr>
          <p:cNvPr id="10" name="Rectangle 9"/>
          <p:cNvSpPr txBox="1">
            <a:spLocks noChangeArrowheads="1"/>
          </p:cNvSpPr>
          <p:nvPr/>
        </p:nvSpPr>
        <p:spPr bwMode="auto">
          <a:xfrm>
            <a:off x="1050505" y="2677394"/>
            <a:ext cx="5135343" cy="944412"/>
          </a:xfrm>
          <a:prstGeom prst="rect">
            <a:avLst/>
          </a:prstGeom>
          <a:solidFill>
            <a:srgbClr val="002060"/>
          </a:solidFill>
          <a:ln w="9525">
            <a:solidFill>
              <a:schemeClr val="bg1"/>
            </a:solidFill>
            <a:miter lim="800000"/>
            <a:headEnd/>
            <a:tailEnd/>
          </a:ln>
        </p:spPr>
        <p:txBody>
          <a:bodyPr/>
          <a:lstStyle/>
          <a:p>
            <a:pPr marL="342900" indent="-342900" eaLnBrk="0" hangingPunct="0">
              <a:spcBef>
                <a:spcPts val="0"/>
              </a:spcBef>
              <a:buClr>
                <a:schemeClr val="bg2"/>
              </a:buClr>
              <a:buSzPct val="75000"/>
              <a:buFont typeface="Wingdings" pitchFamily="2" charset="2"/>
              <a:buNone/>
              <a:defRPr/>
            </a:pPr>
            <a:r>
              <a:rPr lang="it-IT" sz="1600" b="1" dirty="0" smtClean="0">
                <a:latin typeface="Arial Black" pitchFamily="34" charset="0"/>
              </a:rPr>
              <a:t>2010: identità Marche, </a:t>
            </a:r>
          </a:p>
          <a:p>
            <a:pPr marL="342900" indent="-342900" eaLnBrk="0" hangingPunct="0">
              <a:spcBef>
                <a:spcPts val="0"/>
              </a:spcBef>
              <a:buClr>
                <a:schemeClr val="bg2"/>
              </a:buClr>
              <a:buSzPct val="75000"/>
              <a:buFont typeface="Wingdings" pitchFamily="2" charset="2"/>
              <a:buNone/>
              <a:defRPr/>
            </a:pPr>
            <a:r>
              <a:rPr lang="it-IT" sz="1600" b="1" dirty="0" smtClean="0">
                <a:latin typeface="Arial Black" pitchFamily="34" charset="0"/>
              </a:rPr>
              <a:t>	     innovazione,   </a:t>
            </a:r>
            <a:r>
              <a:rPr lang="it-IT" sz="1600" b="1" dirty="0">
                <a:latin typeface="Arial Black" pitchFamily="34" charset="0"/>
              </a:rPr>
              <a:t> </a:t>
            </a:r>
            <a:r>
              <a:rPr lang="it-IT" sz="1600" b="1" dirty="0" smtClean="0">
                <a:latin typeface="Arial Black" pitchFamily="34" charset="0"/>
              </a:rPr>
              <a:t>         </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cultura    </a:t>
            </a:r>
          </a:p>
          <a:p>
            <a:pPr marL="342900" indent="-342900" eaLnBrk="0" hangingPunct="0">
              <a:spcBef>
                <a:spcPct val="20000"/>
              </a:spcBef>
              <a:buClr>
                <a:schemeClr val="bg2"/>
              </a:buClr>
              <a:buSzPct val="75000"/>
              <a:buFont typeface="Wingdings" pitchFamily="2" charset="2"/>
              <a:buNone/>
              <a:defRPr/>
            </a:pPr>
            <a:r>
              <a:rPr lang="it-IT" sz="3200" b="1" kern="0" dirty="0" smtClean="0">
                <a:latin typeface="+mn-lt"/>
              </a:rPr>
              <a:t>		</a:t>
            </a:r>
            <a:r>
              <a:rPr lang="it-IT" sz="2800" b="1" kern="0" dirty="0" smtClean="0">
                <a:latin typeface="+mn-lt"/>
              </a:rPr>
              <a:t>      </a:t>
            </a:r>
            <a:endParaRPr lang="it-IT" sz="2800" b="1" kern="0" dirty="0">
              <a:latin typeface="+mn-lt"/>
            </a:endParaRPr>
          </a:p>
        </p:txBody>
      </p:sp>
      <p:sp>
        <p:nvSpPr>
          <p:cNvPr id="11" name="Rectangle 9"/>
          <p:cNvSpPr txBox="1">
            <a:spLocks noChangeArrowheads="1"/>
          </p:cNvSpPr>
          <p:nvPr/>
        </p:nvSpPr>
        <p:spPr bwMode="auto">
          <a:xfrm>
            <a:off x="1041722" y="3690849"/>
            <a:ext cx="5135343" cy="1036796"/>
          </a:xfrm>
          <a:prstGeom prst="rect">
            <a:avLst/>
          </a:prstGeom>
          <a:solidFill>
            <a:srgbClr val="002060"/>
          </a:solidFill>
          <a:ln w="9525">
            <a:solidFill>
              <a:schemeClr val="bg1"/>
            </a:solidFill>
            <a:miter lim="800000"/>
            <a:headEnd/>
            <a:tailEnd/>
          </a:ln>
        </p:spPr>
        <p:txBody>
          <a:bodyPr/>
          <a:lstStyle/>
          <a:p>
            <a:pPr marL="342900" indent="-342900" eaLnBrk="0" hangingPunct="0">
              <a:spcBef>
                <a:spcPts val="0"/>
              </a:spcBef>
              <a:buClr>
                <a:schemeClr val="bg2"/>
              </a:buClr>
              <a:buSzPct val="75000"/>
              <a:buFont typeface="Wingdings" pitchFamily="2" charset="2"/>
              <a:buNone/>
              <a:defRPr/>
            </a:pPr>
            <a:r>
              <a:rPr lang="it-IT" sz="1600" b="1" dirty="0" smtClean="0">
                <a:latin typeface="Arial Black" pitchFamily="34" charset="0"/>
              </a:rPr>
              <a:t>2011: cattura di risorse, </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casa intelligente per longevità attiva, </a:t>
            </a:r>
          </a:p>
          <a:p>
            <a:pPr marL="342900" indent="-342900" eaLnBrk="0" hangingPunct="0">
              <a:spcBef>
                <a:spcPts val="0"/>
              </a:spcBef>
              <a:buClr>
                <a:schemeClr val="bg2"/>
              </a:buClr>
              <a:buSzPct val="75000"/>
              <a:buFont typeface="Wingdings" pitchFamily="2" charset="2"/>
              <a:buNone/>
              <a:defRPr/>
            </a:pPr>
            <a:r>
              <a:rPr lang="it-IT" sz="1600" b="1" dirty="0">
                <a:latin typeface="Arial Black" pitchFamily="34" charset="0"/>
              </a:rPr>
              <a:t>	 </a:t>
            </a:r>
            <a:r>
              <a:rPr lang="it-IT" sz="1600" b="1" dirty="0" smtClean="0">
                <a:latin typeface="Arial Black" pitchFamily="34" charset="0"/>
              </a:rPr>
              <a:t>    Marche 2020</a:t>
            </a:r>
          </a:p>
          <a:p>
            <a:pPr marL="342900" indent="-342900" eaLnBrk="0" hangingPunct="0">
              <a:spcBef>
                <a:spcPts val="0"/>
              </a:spcBef>
              <a:buClr>
                <a:schemeClr val="bg2"/>
              </a:buClr>
              <a:buSzPct val="75000"/>
              <a:buFont typeface="Wingdings" pitchFamily="2" charset="2"/>
              <a:buNone/>
              <a:defRPr/>
            </a:pPr>
            <a:endParaRPr lang="it-IT" sz="1600" b="1" kern="0" dirty="0" smtClean="0">
              <a:latin typeface="+mn-lt"/>
            </a:endParaRPr>
          </a:p>
        </p:txBody>
      </p:sp>
      <p:sp>
        <p:nvSpPr>
          <p:cNvPr id="2" name="Pentagono 1"/>
          <p:cNvSpPr/>
          <p:nvPr/>
        </p:nvSpPr>
        <p:spPr>
          <a:xfrm>
            <a:off x="6177065" y="1193951"/>
            <a:ext cx="616085" cy="577962"/>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entagono 12"/>
          <p:cNvSpPr/>
          <p:nvPr/>
        </p:nvSpPr>
        <p:spPr>
          <a:xfrm>
            <a:off x="6177067" y="1849735"/>
            <a:ext cx="616084" cy="757561"/>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Pentagono 13"/>
          <p:cNvSpPr/>
          <p:nvPr/>
        </p:nvSpPr>
        <p:spPr>
          <a:xfrm>
            <a:off x="6170581" y="2679471"/>
            <a:ext cx="622569" cy="942336"/>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entagono 14"/>
          <p:cNvSpPr/>
          <p:nvPr/>
        </p:nvSpPr>
        <p:spPr>
          <a:xfrm>
            <a:off x="6177066" y="3690849"/>
            <a:ext cx="616084" cy="1036795"/>
          </a:xfrm>
          <a:prstGeom prst="homePlate">
            <a:avLst>
              <a:gd name="adj" fmla="val 4855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Pentagono 15"/>
          <p:cNvSpPr/>
          <p:nvPr/>
        </p:nvSpPr>
        <p:spPr>
          <a:xfrm>
            <a:off x="6177065" y="4815190"/>
            <a:ext cx="622569" cy="1935805"/>
          </a:xfrm>
          <a:prstGeom prst="homePlate">
            <a:avLst>
              <a:gd name="adj" fmla="val 6514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http://us.cdn4.123rf.com/168nwm/ayzek/ayzek1105/ayzek110500292/9646634-cor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7413"/>
            <a:ext cx="953311" cy="7710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us.cdn4.123rf.com/168nwm/ayzek/ayzek1105/ayzek110500292/9646634-cor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897" y="4383325"/>
            <a:ext cx="2344366" cy="2809258"/>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a destra con strisce 2"/>
          <p:cNvSpPr/>
          <p:nvPr/>
        </p:nvSpPr>
        <p:spPr>
          <a:xfrm>
            <a:off x="674241" y="1407274"/>
            <a:ext cx="302420" cy="151315"/>
          </a:xfrm>
          <a:prstGeom prst="strip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con strisce 18"/>
          <p:cNvSpPr/>
          <p:nvPr/>
        </p:nvSpPr>
        <p:spPr>
          <a:xfrm>
            <a:off x="6886864" y="5412901"/>
            <a:ext cx="720057" cy="750106"/>
          </a:xfrm>
          <a:prstGeom prst="strip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4679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280" y="166995"/>
            <a:ext cx="8229600" cy="692150"/>
          </a:xfrm>
        </p:spPr>
        <p:txBody>
          <a:bodyPr/>
          <a:lstStyle/>
          <a:p>
            <a:r>
              <a:rPr lang="it-IT" dirty="0" smtClean="0"/>
              <a:t>I COSTI DELLA POLITICA:</a:t>
            </a:r>
            <a:br>
              <a:rPr lang="it-IT" dirty="0" smtClean="0"/>
            </a:br>
            <a:r>
              <a:rPr lang="it-IT" dirty="0" smtClean="0"/>
              <a:t>MARCHE VIRTUOSE</a:t>
            </a:r>
            <a:endParaRPr lang="it-IT" dirty="0"/>
          </a:p>
        </p:txBody>
      </p:sp>
      <p:sp>
        <p:nvSpPr>
          <p:cNvPr id="3" name="Rettangolo 2"/>
          <p:cNvSpPr/>
          <p:nvPr/>
        </p:nvSpPr>
        <p:spPr>
          <a:xfrm>
            <a:off x="101279" y="1204361"/>
            <a:ext cx="8924733" cy="939071"/>
          </a:xfrm>
          <a:prstGeom prst="rect">
            <a:avLst/>
          </a:prstGeom>
          <a:solidFill>
            <a:srgbClr val="002060"/>
          </a:solidFill>
          <a:ln w="9525">
            <a:solidFill>
              <a:schemeClr val="bg1"/>
            </a:solidFill>
            <a:miter lim="800000"/>
            <a:headEnd/>
            <a:tailEnd/>
          </a:ln>
        </p:spPr>
        <p:txBody>
          <a:bodyPr/>
          <a:lstStyle/>
          <a:p>
            <a:pPr algn="ctr">
              <a:lnSpc>
                <a:spcPct val="80000"/>
              </a:lnSpc>
            </a:pPr>
            <a:endParaRPr lang="it-IT" sz="2000" b="1" dirty="0" smtClean="0"/>
          </a:p>
          <a:p>
            <a:pPr algn="ctr">
              <a:lnSpc>
                <a:spcPct val="80000"/>
              </a:lnSpc>
            </a:pPr>
            <a:r>
              <a:rPr lang="it-IT" sz="2000" b="1" dirty="0" smtClean="0">
                <a:latin typeface="Arial Black" pitchFamily="34" charset="0"/>
              </a:rPr>
              <a:t>Classifica </a:t>
            </a:r>
            <a:r>
              <a:rPr lang="it-IT" sz="2000" b="1" dirty="0">
                <a:latin typeface="Arial Black" pitchFamily="34" charset="0"/>
              </a:rPr>
              <a:t>delle Regioni in base al numero di indicatori di costo della politica peggiori della media</a:t>
            </a:r>
          </a:p>
        </p:txBody>
      </p:sp>
      <p:sp>
        <p:nvSpPr>
          <p:cNvPr id="4" name="Rettangolo 3"/>
          <p:cNvSpPr/>
          <p:nvPr/>
        </p:nvSpPr>
        <p:spPr>
          <a:xfrm>
            <a:off x="6184941" y="3997119"/>
            <a:ext cx="2656936" cy="1815882"/>
          </a:xfrm>
          <a:prstGeom prst="rect">
            <a:avLst/>
          </a:prstGeom>
        </p:spPr>
        <p:txBody>
          <a:bodyPr wrap="square">
            <a:spAutoFit/>
          </a:bodyPr>
          <a:lstStyle/>
          <a:p>
            <a:r>
              <a:rPr lang="it-IT" sz="1600" b="1" dirty="0" smtClean="0">
                <a:solidFill>
                  <a:srgbClr val="003399"/>
                </a:solidFill>
              </a:rPr>
              <a:t>Primato di Marche</a:t>
            </a:r>
            <a:r>
              <a:rPr lang="it-IT" sz="1600" b="1" dirty="0">
                <a:solidFill>
                  <a:srgbClr val="003399"/>
                </a:solidFill>
              </a:rPr>
              <a:t>, </a:t>
            </a:r>
            <a:endParaRPr lang="it-IT" sz="1600" b="1" dirty="0" smtClean="0">
              <a:solidFill>
                <a:srgbClr val="003399"/>
              </a:solidFill>
            </a:endParaRPr>
          </a:p>
          <a:p>
            <a:r>
              <a:rPr lang="it-IT" sz="1600" b="1" dirty="0" smtClean="0">
                <a:solidFill>
                  <a:srgbClr val="003399"/>
                </a:solidFill>
              </a:rPr>
              <a:t>Emilia </a:t>
            </a:r>
            <a:r>
              <a:rPr lang="it-IT" sz="1600" b="1" dirty="0">
                <a:solidFill>
                  <a:srgbClr val="003399"/>
                </a:solidFill>
              </a:rPr>
              <a:t>Romagna </a:t>
            </a:r>
            <a:endParaRPr lang="it-IT" sz="1600" b="1" dirty="0" smtClean="0">
              <a:solidFill>
                <a:srgbClr val="003399"/>
              </a:solidFill>
            </a:endParaRPr>
          </a:p>
          <a:p>
            <a:r>
              <a:rPr lang="it-IT" sz="1600" b="1" dirty="0" smtClean="0">
                <a:solidFill>
                  <a:srgbClr val="003399"/>
                </a:solidFill>
              </a:rPr>
              <a:t>e Veneto</a:t>
            </a:r>
          </a:p>
          <a:p>
            <a:r>
              <a:rPr lang="it-IT" sz="1600" b="1" dirty="0">
                <a:solidFill>
                  <a:srgbClr val="003399"/>
                </a:solidFill>
              </a:rPr>
              <a:t>c</a:t>
            </a:r>
            <a:r>
              <a:rPr lang="it-IT" sz="1600" b="1" dirty="0" smtClean="0">
                <a:solidFill>
                  <a:srgbClr val="003399"/>
                </a:solidFill>
              </a:rPr>
              <a:t>on 1 solo indicatore su 10 peggiore della media delle altre amministrazioni</a:t>
            </a:r>
            <a:endParaRPr lang="it-IT" sz="1600" b="1" dirty="0">
              <a:solidFill>
                <a:srgbClr val="003399"/>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60" y="2060164"/>
            <a:ext cx="3395671" cy="49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01279" y="2236460"/>
            <a:ext cx="3844506" cy="2277547"/>
          </a:xfrm>
          <a:prstGeom prst="rect">
            <a:avLst/>
          </a:prstGeom>
        </p:spPr>
        <p:txBody>
          <a:bodyPr wrap="square">
            <a:spAutoFit/>
          </a:bodyPr>
          <a:lstStyle/>
          <a:p>
            <a:r>
              <a:rPr lang="it-IT" sz="900" b="1" dirty="0" smtClean="0">
                <a:solidFill>
                  <a:srgbClr val="003399"/>
                </a:solidFill>
              </a:rPr>
              <a:t>Indicatori di costo della politica:</a:t>
            </a:r>
          </a:p>
          <a:p>
            <a:endParaRPr lang="it-IT" sz="900" b="1" dirty="0" smtClean="0">
              <a:solidFill>
                <a:srgbClr val="003399"/>
              </a:solidFill>
            </a:endParaRPr>
          </a:p>
          <a:p>
            <a:pPr marL="180975" indent="-180975">
              <a:buFont typeface="+mj-lt"/>
              <a:buAutoNum type="arabicPeriod"/>
            </a:pPr>
            <a:r>
              <a:rPr lang="it-IT" sz="900" b="1" dirty="0" smtClean="0">
                <a:solidFill>
                  <a:srgbClr val="003399"/>
                </a:solidFill>
              </a:rPr>
              <a:t>Spesa per organi istituzionali (milioni)</a:t>
            </a:r>
          </a:p>
          <a:p>
            <a:pPr marL="180975" indent="-180975">
              <a:buFont typeface="+mj-lt"/>
              <a:buAutoNum type="arabicPeriod"/>
            </a:pPr>
            <a:r>
              <a:rPr lang="it-IT" sz="900" b="1" dirty="0">
                <a:solidFill>
                  <a:srgbClr val="003399"/>
                </a:solidFill>
              </a:rPr>
              <a:t>Spesa per organi istituzionali </a:t>
            </a:r>
            <a:r>
              <a:rPr lang="it-IT" sz="900" b="1" dirty="0" smtClean="0">
                <a:solidFill>
                  <a:srgbClr val="003399"/>
                </a:solidFill>
              </a:rPr>
              <a:t>(euro per 100 abitanti)</a:t>
            </a:r>
          </a:p>
          <a:p>
            <a:pPr marL="180975" indent="-180975">
              <a:buFont typeface="+mj-lt"/>
              <a:buAutoNum type="arabicPeriod"/>
            </a:pPr>
            <a:r>
              <a:rPr lang="it-IT" sz="900" b="1" dirty="0" smtClean="0">
                <a:solidFill>
                  <a:srgbClr val="003399"/>
                </a:solidFill>
              </a:rPr>
              <a:t>Numero di consiglieri</a:t>
            </a:r>
          </a:p>
          <a:p>
            <a:pPr marL="180975" indent="-180975">
              <a:buFont typeface="+mj-lt"/>
              <a:buAutoNum type="arabicPeriod"/>
            </a:pPr>
            <a:r>
              <a:rPr lang="it-IT" sz="900" b="1" dirty="0" smtClean="0">
                <a:solidFill>
                  <a:srgbClr val="003399"/>
                </a:solidFill>
              </a:rPr>
              <a:t>Numero di gruppi</a:t>
            </a:r>
          </a:p>
          <a:p>
            <a:pPr marL="180975" indent="-180975">
              <a:buFont typeface="+mj-lt"/>
              <a:buAutoNum type="arabicPeriod"/>
            </a:pPr>
            <a:r>
              <a:rPr lang="it-IT" sz="900" b="1" dirty="0" smtClean="0">
                <a:solidFill>
                  <a:srgbClr val="003399"/>
                </a:solidFill>
              </a:rPr>
              <a:t>Commissioni e giunte</a:t>
            </a:r>
          </a:p>
          <a:p>
            <a:pPr marL="180975" indent="-180975">
              <a:buFont typeface="+mj-lt"/>
              <a:buAutoNum type="arabicPeriod"/>
            </a:pPr>
            <a:r>
              <a:rPr lang="it-IT" sz="900" b="1" dirty="0" smtClean="0">
                <a:solidFill>
                  <a:srgbClr val="003399"/>
                </a:solidFill>
              </a:rPr>
              <a:t>Posti con indennità aggiuntive</a:t>
            </a:r>
          </a:p>
          <a:p>
            <a:pPr marL="180975" indent="-180975">
              <a:buFont typeface="+mj-lt"/>
              <a:buAutoNum type="arabicPeriod"/>
            </a:pPr>
            <a:r>
              <a:rPr lang="it-IT" sz="900" b="1" dirty="0" smtClean="0">
                <a:solidFill>
                  <a:srgbClr val="003399"/>
                </a:solidFill>
              </a:rPr>
              <a:t>Leggi approvate nel 2012</a:t>
            </a:r>
          </a:p>
          <a:p>
            <a:pPr marL="180975" indent="-180975">
              <a:buFont typeface="+mj-lt"/>
              <a:buAutoNum type="arabicPeriod"/>
            </a:pPr>
            <a:r>
              <a:rPr lang="it-IT" sz="900" b="1" dirty="0" smtClean="0">
                <a:solidFill>
                  <a:srgbClr val="003399"/>
                </a:solidFill>
              </a:rPr>
              <a:t>Emolumenti Presidente Giunta</a:t>
            </a:r>
          </a:p>
          <a:p>
            <a:pPr marL="180975" indent="-180975">
              <a:buFont typeface="+mj-lt"/>
              <a:buAutoNum type="arabicPeriod"/>
            </a:pPr>
            <a:r>
              <a:rPr lang="it-IT" sz="900" b="1" dirty="0" smtClean="0">
                <a:solidFill>
                  <a:srgbClr val="003399"/>
                </a:solidFill>
              </a:rPr>
              <a:t>Emolumenti Consigliere</a:t>
            </a:r>
          </a:p>
          <a:p>
            <a:pPr marL="180975" indent="-180975">
              <a:buFont typeface="+mj-lt"/>
              <a:buAutoNum type="arabicPeriod"/>
            </a:pPr>
            <a:r>
              <a:rPr lang="it-IT" sz="900" b="1" dirty="0" smtClean="0">
                <a:solidFill>
                  <a:srgbClr val="003399"/>
                </a:solidFill>
              </a:rPr>
              <a:t>Spesa per studi e consulenze </a:t>
            </a:r>
            <a:br>
              <a:rPr lang="it-IT" sz="900" b="1" dirty="0" smtClean="0">
                <a:solidFill>
                  <a:srgbClr val="003399"/>
                </a:solidFill>
              </a:rPr>
            </a:br>
            <a:r>
              <a:rPr lang="it-IT" sz="900" b="1" dirty="0" smtClean="0">
                <a:solidFill>
                  <a:srgbClr val="003399"/>
                </a:solidFill>
              </a:rPr>
              <a:t>(euro ogni 100 abitanti)</a:t>
            </a:r>
          </a:p>
          <a:p>
            <a:pPr marL="180975" indent="-180975">
              <a:buFont typeface="+mj-lt"/>
              <a:buAutoNum type="arabicPeriod"/>
            </a:pPr>
            <a:endParaRPr lang="it-IT" sz="1100" b="1" dirty="0">
              <a:solidFill>
                <a:srgbClr val="003399"/>
              </a:solidFill>
            </a:endParaRPr>
          </a:p>
          <a:p>
            <a:pPr marL="342900" indent="-342900">
              <a:buFont typeface="+mj-lt"/>
              <a:buAutoNum type="arabicPeriod"/>
            </a:pPr>
            <a:endParaRPr lang="it-IT" sz="1400" b="1" dirty="0">
              <a:solidFill>
                <a:srgbClr val="006600"/>
              </a:solidFill>
            </a:endParaRPr>
          </a:p>
        </p:txBody>
      </p:sp>
      <p:sp>
        <p:nvSpPr>
          <p:cNvPr id="7" name="CasellaDiTesto 6"/>
          <p:cNvSpPr txBox="1"/>
          <p:nvPr/>
        </p:nvSpPr>
        <p:spPr>
          <a:xfrm>
            <a:off x="6479488" y="6581001"/>
            <a:ext cx="2664512" cy="276999"/>
          </a:xfrm>
          <a:prstGeom prst="rect">
            <a:avLst/>
          </a:prstGeom>
          <a:noFill/>
        </p:spPr>
        <p:txBody>
          <a:bodyPr wrap="none" rtlCol="0">
            <a:spAutoFit/>
          </a:bodyPr>
          <a:lstStyle/>
          <a:p>
            <a:pPr algn="r"/>
            <a:r>
              <a:rPr lang="it-IT" sz="1200" b="1" dirty="0" smtClean="0">
                <a:solidFill>
                  <a:srgbClr val="003399"/>
                </a:solidFill>
              </a:rPr>
              <a:t>Fonte: Il Sole24Ore del 19/09/2012</a:t>
            </a:r>
            <a:endParaRPr lang="it-IT" sz="1200" b="1" dirty="0">
              <a:solidFill>
                <a:srgbClr val="003399"/>
              </a:solidFill>
            </a:endParaRPr>
          </a:p>
        </p:txBody>
      </p:sp>
    </p:spTree>
    <p:extLst>
      <p:ext uri="{BB962C8B-B14F-4D97-AF65-F5344CB8AC3E}">
        <p14:creationId xmlns:p14="http://schemas.microsoft.com/office/powerpoint/2010/main" val="49695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txBox="1">
            <a:spLocks/>
          </p:cNvSpPr>
          <p:nvPr/>
        </p:nvSpPr>
        <p:spPr bwMode="auto">
          <a:xfrm>
            <a:off x="323848" y="1215768"/>
            <a:ext cx="8535015" cy="5332516"/>
          </a:xfrm>
          <a:prstGeom prst="rect">
            <a:avLst/>
          </a:prstGeom>
          <a:solidFill>
            <a:srgbClr val="002060"/>
          </a:solidFill>
          <a:ln>
            <a:noFill/>
          </a:ln>
          <a:extLst/>
        </p:spPr>
        <p:txBody>
          <a:bodyPr/>
          <a:lstStyle>
            <a:defPPr>
              <a:defRPr lang="it-IT"/>
            </a:defPPr>
            <a:lvl1pPr marL="342900" indent="-342900" algn="just" defTabSz="987425" eaLnBrk="0" hangingPunct="0">
              <a:spcBef>
                <a:spcPct val="20000"/>
              </a:spcBef>
              <a:buClr>
                <a:schemeClr val="bg1"/>
              </a:buClr>
              <a:buFont typeface="Arial" pitchFamily="34" charset="0"/>
              <a:buChar char="•"/>
              <a:defRPr>
                <a:latin typeface="Arial Black" pitchFamily="34" charset="0"/>
                <a:ea typeface="ＭＳ Ｐゴシック" pitchFamily="34" charset="-128"/>
                <a:cs typeface="Tahoma" pitchFamily="34" charset="0"/>
              </a:defRPr>
            </a:lvl1pPr>
            <a:lvl2pPr marL="803275" lvl="1" indent="-311150" algn="just" defTabSz="987425" eaLnBrk="0" hangingPunct="0">
              <a:spcBef>
                <a:spcPct val="20000"/>
              </a:spcBef>
              <a:buFont typeface="Arial" charset="0"/>
              <a:buChar char="–"/>
              <a:defRPr>
                <a:latin typeface="Arial Black" pitchFamily="34" charset="0"/>
                <a:ea typeface="ＭＳ Ｐゴシック" pitchFamily="34" charset="-128"/>
                <a:cs typeface="Tahoma" pitchFamily="34" charset="0"/>
              </a:defRPr>
            </a:lvl2pPr>
            <a:lvl3pPr marL="1143000" indent="-228600" defTabSz="987425" eaLnBrk="0" hangingPunct="0">
              <a:defRPr>
                <a:solidFill>
                  <a:schemeClr val="tx1"/>
                </a:solidFill>
                <a:ea typeface="ＭＳ Ｐゴシック" pitchFamily="34" charset="-128"/>
              </a:defRPr>
            </a:lvl3pPr>
            <a:lvl4pPr marL="1600200" indent="-228600" defTabSz="987425" eaLnBrk="0" hangingPunct="0">
              <a:defRPr>
                <a:solidFill>
                  <a:schemeClr val="tx1"/>
                </a:solidFill>
                <a:ea typeface="ＭＳ Ｐゴシック" pitchFamily="34" charset="-128"/>
              </a:defRPr>
            </a:lvl4pPr>
            <a:lvl5pPr marL="2057400" indent="-228600" defTabSz="987425" eaLnBrk="0" hangingPunct="0">
              <a:defRPr>
                <a:solidFill>
                  <a:schemeClr val="tx1"/>
                </a:solidFill>
                <a:ea typeface="ＭＳ Ｐゴシック" pitchFamily="34" charset="-128"/>
              </a:defRPr>
            </a:lvl5pPr>
            <a:lvl6pPr marL="2514600" indent="-228600" defTabSz="987425" eaLnBrk="0" fontAlgn="base" hangingPunct="0">
              <a:spcBef>
                <a:spcPct val="0"/>
              </a:spcBef>
              <a:spcAft>
                <a:spcPct val="0"/>
              </a:spcAft>
              <a:defRPr>
                <a:solidFill>
                  <a:schemeClr val="tx1"/>
                </a:solidFill>
                <a:ea typeface="ＭＳ Ｐゴシック" pitchFamily="34" charset="-128"/>
              </a:defRPr>
            </a:lvl6pPr>
            <a:lvl7pPr marL="2971800" indent="-228600" defTabSz="987425" eaLnBrk="0" fontAlgn="base" hangingPunct="0">
              <a:spcBef>
                <a:spcPct val="0"/>
              </a:spcBef>
              <a:spcAft>
                <a:spcPct val="0"/>
              </a:spcAft>
              <a:defRPr>
                <a:solidFill>
                  <a:schemeClr val="tx1"/>
                </a:solidFill>
                <a:ea typeface="ＭＳ Ｐゴシック" pitchFamily="34" charset="-128"/>
              </a:defRPr>
            </a:lvl7pPr>
            <a:lvl8pPr marL="3429000" indent="-228600" defTabSz="987425" eaLnBrk="0" fontAlgn="base" hangingPunct="0">
              <a:spcBef>
                <a:spcPct val="0"/>
              </a:spcBef>
              <a:spcAft>
                <a:spcPct val="0"/>
              </a:spcAft>
              <a:defRPr>
                <a:solidFill>
                  <a:schemeClr val="tx1"/>
                </a:solidFill>
                <a:ea typeface="ＭＳ Ｐゴシック" pitchFamily="34" charset="-128"/>
              </a:defRPr>
            </a:lvl8pPr>
            <a:lvl9pPr marL="3886200" indent="-228600" defTabSz="987425" eaLnBrk="0" fontAlgn="base" hangingPunct="0">
              <a:spcBef>
                <a:spcPct val="0"/>
              </a:spcBef>
              <a:spcAft>
                <a:spcPct val="0"/>
              </a:spcAft>
              <a:defRPr>
                <a:solidFill>
                  <a:schemeClr val="tx1"/>
                </a:solidFill>
                <a:ea typeface="ＭＳ Ｐゴシック" pitchFamily="34" charset="-128"/>
              </a:defRPr>
            </a:lvl9pPr>
          </a:lstStyle>
          <a:p>
            <a:pPr marL="0" indent="0" algn="ctr" fontAlgn="base">
              <a:spcBef>
                <a:spcPts val="0"/>
              </a:spcBef>
              <a:spcAft>
                <a:spcPct val="0"/>
              </a:spcAft>
              <a:buClr>
                <a:srgbClr val="FFFFFF"/>
              </a:buClr>
              <a:buFont typeface="Arial" pitchFamily="34" charset="0"/>
              <a:buNone/>
            </a:pPr>
            <a:endParaRPr lang="en-US" dirty="0">
              <a:solidFill>
                <a:srgbClr val="FFFFFF"/>
              </a:solidFill>
            </a:endParaRPr>
          </a:p>
          <a:p>
            <a:pPr marL="0" indent="0" algn="ctr" fontAlgn="base">
              <a:spcBef>
                <a:spcPts val="0"/>
              </a:spcBef>
              <a:spcAft>
                <a:spcPct val="0"/>
              </a:spcAft>
              <a:buClr>
                <a:srgbClr val="FFFFFF"/>
              </a:buClr>
              <a:buFont typeface="Arial" pitchFamily="34" charset="0"/>
              <a:buNone/>
            </a:pPr>
            <a:r>
              <a:rPr lang="en-US" sz="2000" dirty="0" smtClean="0">
                <a:solidFill>
                  <a:srgbClr val="FFFFFF"/>
                </a:solidFill>
              </a:rPr>
              <a:t>MARCHE CLOUD REFERTI SANITARI:</a:t>
            </a:r>
            <a:endParaRPr lang="en-US" dirty="0">
              <a:solidFill>
                <a:srgbClr val="FFFFFF"/>
              </a:solidFill>
            </a:endParaRPr>
          </a:p>
          <a:p>
            <a:pPr marL="0" indent="0" algn="ctr" fontAlgn="base">
              <a:spcBef>
                <a:spcPts val="0"/>
              </a:spcBef>
              <a:spcAft>
                <a:spcPct val="0"/>
              </a:spcAft>
              <a:buClr>
                <a:srgbClr val="FFFFFF"/>
              </a:buClr>
              <a:buNone/>
            </a:pPr>
            <a:r>
              <a:rPr lang="en-US" sz="2000" dirty="0" err="1" smtClean="0">
                <a:solidFill>
                  <a:srgbClr val="FFFFFF"/>
                </a:solidFill>
              </a:rPr>
              <a:t>servizio</a:t>
            </a:r>
            <a:r>
              <a:rPr lang="en-US" sz="2000" dirty="0" smtClean="0">
                <a:solidFill>
                  <a:srgbClr val="FFFFFF"/>
                </a:solidFill>
              </a:rPr>
              <a:t> cloud-based di</a:t>
            </a:r>
            <a:r>
              <a:rPr lang="en-US" altLang="ja-JP" sz="2000" dirty="0" smtClean="0">
                <a:solidFill>
                  <a:srgbClr val="FFFFFF"/>
                </a:solidFill>
              </a:rPr>
              <a:t> </a:t>
            </a:r>
            <a:r>
              <a:rPr lang="en-US" altLang="ja-JP" sz="2000" dirty="0" err="1">
                <a:solidFill>
                  <a:srgbClr val="FFFFFF"/>
                </a:solidFill>
              </a:rPr>
              <a:t>refertazione</a:t>
            </a:r>
            <a:r>
              <a:rPr lang="en-US" altLang="ja-JP" sz="2000" dirty="0">
                <a:solidFill>
                  <a:srgbClr val="FFFFFF"/>
                </a:solidFill>
              </a:rPr>
              <a:t> </a:t>
            </a:r>
            <a:r>
              <a:rPr lang="en-US" altLang="ja-JP" sz="2000" dirty="0" err="1" smtClean="0">
                <a:solidFill>
                  <a:srgbClr val="FFFFFF"/>
                </a:solidFill>
              </a:rPr>
              <a:t>elettronica</a:t>
            </a:r>
            <a:r>
              <a:rPr lang="en-US" altLang="ja-JP" sz="2000" dirty="0">
                <a:solidFill>
                  <a:srgbClr val="FFFFFF"/>
                </a:solidFill>
              </a:rPr>
              <a:t> </a:t>
            </a:r>
            <a:r>
              <a:rPr lang="en-US" altLang="ja-JP" sz="2000" dirty="0" err="1" smtClean="0">
                <a:solidFill>
                  <a:srgbClr val="FFFFFF"/>
                </a:solidFill>
              </a:rPr>
              <a:t>dei</a:t>
            </a:r>
            <a:r>
              <a:rPr lang="en-US" altLang="ja-JP" sz="2000" dirty="0" smtClean="0">
                <a:solidFill>
                  <a:srgbClr val="FFFFFF"/>
                </a:solidFill>
              </a:rPr>
              <a:t> </a:t>
            </a:r>
            <a:r>
              <a:rPr lang="en-US" altLang="ja-JP" sz="2000" dirty="0" err="1">
                <a:solidFill>
                  <a:srgbClr val="FFFFFF"/>
                </a:solidFill>
              </a:rPr>
              <a:t>risultati</a:t>
            </a:r>
            <a:r>
              <a:rPr lang="en-US" altLang="ja-JP" sz="2000" dirty="0">
                <a:solidFill>
                  <a:srgbClr val="FFFFFF"/>
                </a:solidFill>
              </a:rPr>
              <a:t> di </a:t>
            </a:r>
            <a:r>
              <a:rPr lang="en-US" altLang="ja-JP" sz="2000" dirty="0" err="1">
                <a:solidFill>
                  <a:srgbClr val="FFFFFF"/>
                </a:solidFill>
              </a:rPr>
              <a:t>analisi</a:t>
            </a:r>
            <a:r>
              <a:rPr lang="en-US" altLang="ja-JP" sz="2000" dirty="0">
                <a:solidFill>
                  <a:srgbClr val="FFFFFF"/>
                </a:solidFill>
              </a:rPr>
              <a:t> </a:t>
            </a:r>
            <a:r>
              <a:rPr lang="en-US" altLang="ja-JP" sz="2000" dirty="0" err="1">
                <a:solidFill>
                  <a:srgbClr val="FFFFFF"/>
                </a:solidFill>
              </a:rPr>
              <a:t>da</a:t>
            </a:r>
            <a:r>
              <a:rPr lang="en-US" altLang="ja-JP" sz="2000" dirty="0">
                <a:solidFill>
                  <a:srgbClr val="FFFFFF"/>
                </a:solidFill>
              </a:rPr>
              <a:t> </a:t>
            </a:r>
            <a:r>
              <a:rPr lang="en-US" altLang="ja-JP" sz="2000" dirty="0" err="1" smtClean="0">
                <a:solidFill>
                  <a:srgbClr val="FFFFFF"/>
                </a:solidFill>
              </a:rPr>
              <a:t>laboratori</a:t>
            </a:r>
            <a:r>
              <a:rPr lang="en-US" altLang="ja-JP" sz="2000" dirty="0">
                <a:solidFill>
                  <a:srgbClr val="FFFFFF"/>
                </a:solidFill>
              </a:rPr>
              <a:t> </a:t>
            </a:r>
            <a:r>
              <a:rPr lang="en-US" altLang="ja-JP" sz="2000" dirty="0" err="1" smtClean="0">
                <a:solidFill>
                  <a:srgbClr val="FFFFFF"/>
                </a:solidFill>
              </a:rPr>
              <a:t>presenti</a:t>
            </a:r>
            <a:r>
              <a:rPr lang="en-US" altLang="ja-JP" sz="2000" dirty="0" smtClean="0">
                <a:solidFill>
                  <a:srgbClr val="FFFFFF"/>
                </a:solidFill>
              </a:rPr>
              <a:t> </a:t>
            </a:r>
            <a:r>
              <a:rPr lang="en-US" altLang="ja-JP" sz="2000" dirty="0" err="1">
                <a:solidFill>
                  <a:srgbClr val="FFFFFF"/>
                </a:solidFill>
              </a:rPr>
              <a:t>sul</a:t>
            </a:r>
            <a:r>
              <a:rPr lang="en-US" altLang="ja-JP" sz="2000" dirty="0">
                <a:solidFill>
                  <a:srgbClr val="FFFFFF"/>
                </a:solidFill>
              </a:rPr>
              <a:t> </a:t>
            </a:r>
            <a:r>
              <a:rPr lang="en-US" altLang="ja-JP" sz="2000" dirty="0" err="1">
                <a:solidFill>
                  <a:srgbClr val="FFFFFF"/>
                </a:solidFill>
              </a:rPr>
              <a:t>territorio</a:t>
            </a:r>
            <a:r>
              <a:rPr lang="en-US" altLang="ja-JP" sz="2000" dirty="0">
                <a:solidFill>
                  <a:srgbClr val="FFFFFF"/>
                </a:solidFill>
              </a:rPr>
              <a:t> </a:t>
            </a:r>
            <a:r>
              <a:rPr lang="en-US" altLang="ja-JP" sz="2000" dirty="0" err="1" smtClean="0">
                <a:solidFill>
                  <a:srgbClr val="FFFFFF"/>
                </a:solidFill>
              </a:rPr>
              <a:t>marchigiano</a:t>
            </a:r>
            <a:r>
              <a:rPr lang="en-US" altLang="ja-JP" sz="2000" dirty="0" smtClean="0">
                <a:solidFill>
                  <a:srgbClr val="FFFFFF"/>
                </a:solidFill>
              </a:rPr>
              <a:t>,</a:t>
            </a:r>
          </a:p>
          <a:p>
            <a:pPr marL="0" indent="0" algn="ctr" fontAlgn="base">
              <a:spcBef>
                <a:spcPts val="0"/>
              </a:spcBef>
              <a:spcAft>
                <a:spcPct val="0"/>
              </a:spcAft>
              <a:buClr>
                <a:srgbClr val="FFFFFF"/>
              </a:buClr>
              <a:buNone/>
            </a:pPr>
            <a:r>
              <a:rPr lang="en-US" altLang="ja-JP" sz="2000" dirty="0" smtClean="0">
                <a:solidFill>
                  <a:srgbClr val="FFFFFF"/>
                </a:solidFill>
              </a:rPr>
              <a:t>con </a:t>
            </a:r>
            <a:r>
              <a:rPr lang="en-US" altLang="ja-JP" sz="2000" dirty="0" err="1" smtClean="0">
                <a:solidFill>
                  <a:srgbClr val="FFFFFF"/>
                </a:solidFill>
              </a:rPr>
              <a:t>sccesso</a:t>
            </a:r>
            <a:r>
              <a:rPr lang="en-US" altLang="ja-JP" sz="2000" dirty="0" smtClean="0">
                <a:solidFill>
                  <a:srgbClr val="FFFFFF"/>
                </a:solidFill>
              </a:rPr>
              <a:t> </a:t>
            </a:r>
            <a:r>
              <a:rPr lang="en-US" altLang="ja-JP" sz="2000" dirty="0" err="1" smtClean="0">
                <a:solidFill>
                  <a:srgbClr val="FFFFFF"/>
                </a:solidFill>
              </a:rPr>
              <a:t>degli</a:t>
            </a:r>
            <a:r>
              <a:rPr lang="en-US" altLang="ja-JP" sz="2000" dirty="0" smtClean="0">
                <a:solidFill>
                  <a:srgbClr val="FFFFFF"/>
                </a:solidFill>
              </a:rPr>
              <a:t> </a:t>
            </a:r>
            <a:r>
              <a:rPr lang="en-US" altLang="ja-JP" sz="2000" dirty="0" err="1">
                <a:solidFill>
                  <a:srgbClr val="FFFFFF"/>
                </a:solidFill>
              </a:rPr>
              <a:t>utenti</a:t>
            </a:r>
            <a:r>
              <a:rPr lang="en-US" altLang="ja-JP" sz="2000" dirty="0">
                <a:solidFill>
                  <a:srgbClr val="FFFFFF"/>
                </a:solidFill>
              </a:rPr>
              <a:t> </a:t>
            </a:r>
            <a:r>
              <a:rPr lang="en-US" sz="2000" dirty="0" smtClean="0">
                <a:solidFill>
                  <a:srgbClr val="FFFFFF"/>
                </a:solidFill>
              </a:rPr>
              <a:t>via web, smartphone </a:t>
            </a:r>
            <a:r>
              <a:rPr lang="en-US" sz="2000" dirty="0">
                <a:solidFill>
                  <a:srgbClr val="FFFFFF"/>
                </a:solidFill>
              </a:rPr>
              <a:t>e TV </a:t>
            </a:r>
            <a:r>
              <a:rPr lang="en-US" sz="2000" dirty="0" err="1" smtClean="0">
                <a:solidFill>
                  <a:srgbClr val="FFFFFF"/>
                </a:solidFill>
              </a:rPr>
              <a:t>Digitale</a:t>
            </a:r>
            <a:endParaRPr lang="en-US" altLang="ja-JP" sz="2000" dirty="0" smtClean="0">
              <a:solidFill>
                <a:srgbClr val="FFFFFF"/>
              </a:solidFill>
            </a:endParaRPr>
          </a:p>
          <a:p>
            <a:pPr marL="0" indent="0" fontAlgn="base">
              <a:spcBef>
                <a:spcPts val="0"/>
              </a:spcBef>
              <a:spcAft>
                <a:spcPct val="0"/>
              </a:spcAft>
              <a:buClr>
                <a:srgbClr val="FFFFFF"/>
              </a:buClr>
              <a:buFont typeface="Arial" pitchFamily="34" charset="0"/>
              <a:buNone/>
            </a:pPr>
            <a:endParaRPr lang="en-US" dirty="0">
              <a:solidFill>
                <a:srgbClr val="FFFFFF"/>
              </a:solidFill>
            </a:endParaRPr>
          </a:p>
          <a:p>
            <a:pPr marL="0" indent="0" fontAlgn="base">
              <a:spcBef>
                <a:spcPts val="0"/>
              </a:spcBef>
              <a:spcAft>
                <a:spcPct val="0"/>
              </a:spcAft>
              <a:buClr>
                <a:srgbClr val="FFFFFF"/>
              </a:buClr>
              <a:buFont typeface="Arial" pitchFamily="34" charset="0"/>
              <a:buNone/>
            </a:pPr>
            <a:endParaRPr lang="en-US" dirty="0">
              <a:solidFill>
                <a:srgbClr val="FFFFFF"/>
              </a:solidFill>
            </a:endParaRPr>
          </a:p>
          <a:p>
            <a:pPr marL="0" indent="0" algn="ctr" fontAlgn="base">
              <a:spcBef>
                <a:spcPts val="0"/>
              </a:spcBef>
              <a:spcAft>
                <a:spcPct val="0"/>
              </a:spcAft>
              <a:buClr>
                <a:srgbClr val="FFFFFF"/>
              </a:buClr>
              <a:buFont typeface="Arial" pitchFamily="34" charset="0"/>
              <a:buNone/>
            </a:pPr>
            <a:endParaRPr lang="en-US" dirty="0" smtClean="0">
              <a:solidFill>
                <a:srgbClr val="FFFFFF"/>
              </a:solidFill>
            </a:endParaRPr>
          </a:p>
          <a:p>
            <a:pPr marL="0" indent="0" algn="ctr" fontAlgn="base">
              <a:spcBef>
                <a:spcPts val="0"/>
              </a:spcBef>
              <a:spcAft>
                <a:spcPct val="0"/>
              </a:spcAft>
              <a:buClr>
                <a:srgbClr val="FFFFFF"/>
              </a:buClr>
              <a:buFont typeface="Arial" pitchFamily="34" charset="0"/>
              <a:buNone/>
            </a:pPr>
            <a:endParaRPr lang="en-US" dirty="0">
              <a:solidFill>
                <a:srgbClr val="FFFFFF"/>
              </a:solidFill>
            </a:endParaRPr>
          </a:p>
          <a:p>
            <a:pPr marL="0" indent="0" algn="ctr" fontAlgn="base">
              <a:spcBef>
                <a:spcPts val="0"/>
              </a:spcBef>
              <a:spcAft>
                <a:spcPct val="0"/>
              </a:spcAft>
              <a:buClr>
                <a:srgbClr val="FFFFFF"/>
              </a:buClr>
              <a:buFont typeface="Arial" pitchFamily="34" charset="0"/>
              <a:buNone/>
            </a:pPr>
            <a:endParaRPr lang="en-US" dirty="0" smtClean="0">
              <a:solidFill>
                <a:srgbClr val="FFFFFF"/>
              </a:solidFill>
            </a:endParaRPr>
          </a:p>
          <a:p>
            <a:pPr marL="0" indent="0" algn="ctr" fontAlgn="base">
              <a:spcBef>
                <a:spcPts val="0"/>
              </a:spcBef>
              <a:spcAft>
                <a:spcPct val="0"/>
              </a:spcAft>
              <a:buClr>
                <a:srgbClr val="FFFFFF"/>
              </a:buClr>
              <a:buFont typeface="Arial" pitchFamily="34" charset="0"/>
              <a:buNone/>
            </a:pPr>
            <a:endParaRPr lang="en-US" dirty="0">
              <a:solidFill>
                <a:srgbClr val="FFFFFF"/>
              </a:solidFill>
            </a:endParaRPr>
          </a:p>
          <a:p>
            <a:pPr marL="0" indent="0" algn="ctr" fontAlgn="base">
              <a:spcBef>
                <a:spcPts val="0"/>
              </a:spcBef>
              <a:spcAft>
                <a:spcPct val="0"/>
              </a:spcAft>
              <a:buClr>
                <a:srgbClr val="FFFFFF"/>
              </a:buClr>
              <a:buFont typeface="Arial" pitchFamily="34" charset="0"/>
              <a:buNone/>
            </a:pPr>
            <a:endParaRPr lang="en-US" dirty="0" smtClean="0">
              <a:solidFill>
                <a:srgbClr val="FFFFFF"/>
              </a:solidFill>
            </a:endParaRPr>
          </a:p>
          <a:p>
            <a:pPr marL="0" indent="0" fontAlgn="base">
              <a:spcAft>
                <a:spcPct val="0"/>
              </a:spcAft>
              <a:buClr>
                <a:srgbClr val="FFFFFF"/>
              </a:buClr>
              <a:buFont typeface="Arial" pitchFamily="34" charset="0"/>
              <a:buNone/>
            </a:pPr>
            <a:endParaRPr lang="en-US" dirty="0" smtClean="0">
              <a:solidFill>
                <a:srgbClr val="FFFFFF"/>
              </a:solidFill>
            </a:endParaRPr>
          </a:p>
          <a:p>
            <a:pPr marL="0" indent="0" algn="ctr" fontAlgn="base">
              <a:spcAft>
                <a:spcPct val="0"/>
              </a:spcAft>
              <a:buClr>
                <a:srgbClr val="FFFFFF"/>
              </a:buClr>
              <a:buFont typeface="Arial" pitchFamily="34" charset="0"/>
              <a:buNone/>
            </a:pPr>
            <a:r>
              <a:rPr lang="en-US" sz="2000" dirty="0" smtClean="0">
                <a:solidFill>
                  <a:srgbClr val="FFFFFF"/>
                </a:solidFill>
              </a:rPr>
              <a:t>Per aggiornamenti e </a:t>
            </a:r>
            <a:r>
              <a:rPr lang="en-US" sz="2000" dirty="0" err="1" smtClean="0">
                <a:solidFill>
                  <a:srgbClr val="FFFFFF"/>
                </a:solidFill>
              </a:rPr>
              <a:t>modalità</a:t>
            </a:r>
            <a:r>
              <a:rPr lang="en-US" sz="2000" dirty="0" smtClean="0">
                <a:solidFill>
                  <a:srgbClr val="FFFFFF"/>
                </a:solidFill>
              </a:rPr>
              <a:t> di </a:t>
            </a:r>
            <a:r>
              <a:rPr lang="en-US" sz="2000" dirty="0" err="1" smtClean="0">
                <a:solidFill>
                  <a:srgbClr val="FFFFFF"/>
                </a:solidFill>
              </a:rPr>
              <a:t>accesso</a:t>
            </a:r>
            <a:r>
              <a:rPr lang="en-US" sz="2000" dirty="0" smtClean="0">
                <a:solidFill>
                  <a:srgbClr val="FFFFFF"/>
                </a:solidFill>
              </a:rPr>
              <a:t> al </a:t>
            </a:r>
            <a:r>
              <a:rPr lang="en-US" sz="2000" dirty="0" err="1" smtClean="0">
                <a:solidFill>
                  <a:srgbClr val="FFFFFF"/>
                </a:solidFill>
              </a:rPr>
              <a:t>servizio</a:t>
            </a:r>
            <a:r>
              <a:rPr lang="en-US" sz="2000" dirty="0" smtClean="0">
                <a:solidFill>
                  <a:srgbClr val="FFFFFF"/>
                </a:solidFill>
              </a:rPr>
              <a:t>: </a:t>
            </a:r>
            <a:r>
              <a:rPr lang="en-US" sz="2000" dirty="0" smtClean="0">
                <a:solidFill>
                  <a:srgbClr val="FFFFFF"/>
                </a:solidFill>
                <a:hlinkClick r:id="rId2"/>
              </a:rPr>
              <a:t>http</a:t>
            </a:r>
            <a:r>
              <a:rPr lang="en-US" sz="2000" dirty="0">
                <a:solidFill>
                  <a:srgbClr val="FFFFFF"/>
                </a:solidFill>
                <a:hlinkClick r:id="rId2"/>
              </a:rPr>
              <a:t>://</a:t>
            </a:r>
            <a:r>
              <a:rPr lang="en-US" sz="2000" dirty="0" smtClean="0">
                <a:solidFill>
                  <a:srgbClr val="FFFFFF"/>
                </a:solidFill>
                <a:hlinkClick r:id="rId2"/>
              </a:rPr>
              <a:t>www.ecommunity.marche.it/Mcloud</a:t>
            </a:r>
            <a:endParaRPr lang="en-US" sz="2000" dirty="0" smtClean="0">
              <a:solidFill>
                <a:srgbClr val="FFFFFF"/>
              </a:solidFill>
            </a:endParaRPr>
          </a:p>
          <a:p>
            <a:pPr marL="0" indent="0" algn="ctr" fontAlgn="base">
              <a:spcAft>
                <a:spcPct val="0"/>
              </a:spcAft>
              <a:buClr>
                <a:srgbClr val="FFFFFF"/>
              </a:buClr>
              <a:buNone/>
            </a:pPr>
            <a:r>
              <a:rPr lang="en-US" sz="2000" dirty="0" smtClean="0">
                <a:solidFill>
                  <a:srgbClr val="FFFFFF"/>
                </a:solidFill>
              </a:rPr>
              <a:t>App </a:t>
            </a:r>
            <a:r>
              <a:rPr lang="en-US" sz="2000" dirty="0">
                <a:solidFill>
                  <a:srgbClr val="FFFFFF"/>
                </a:solidFill>
              </a:rPr>
              <a:t>Android </a:t>
            </a:r>
            <a:r>
              <a:rPr lang="en-US" sz="2000" dirty="0" smtClean="0">
                <a:solidFill>
                  <a:srgbClr val="FFFFFF"/>
                </a:solidFill>
              </a:rPr>
              <a:t>“</a:t>
            </a:r>
            <a:r>
              <a:rPr lang="en-US" sz="2000" dirty="0" err="1" smtClean="0">
                <a:solidFill>
                  <a:srgbClr val="FFFFFF"/>
                </a:solidFill>
              </a:rPr>
              <a:t>Mcloud</a:t>
            </a:r>
            <a:r>
              <a:rPr lang="en-US" sz="2000" dirty="0" smtClean="0">
                <a:solidFill>
                  <a:srgbClr val="FFFFFF"/>
                </a:solidFill>
              </a:rPr>
              <a:t> </a:t>
            </a:r>
            <a:r>
              <a:rPr lang="en-US" sz="2000" dirty="0" err="1" smtClean="0">
                <a:solidFill>
                  <a:srgbClr val="FFFFFF"/>
                </a:solidFill>
              </a:rPr>
              <a:t>referti</a:t>
            </a:r>
            <a:r>
              <a:rPr lang="en-US" sz="2000" dirty="0" smtClean="0">
                <a:solidFill>
                  <a:srgbClr val="FFFFFF"/>
                </a:solidFill>
              </a:rPr>
              <a:t>” </a:t>
            </a:r>
            <a:r>
              <a:rPr lang="en-US" sz="2000" dirty="0" err="1" smtClean="0">
                <a:solidFill>
                  <a:srgbClr val="FFFFFF"/>
                </a:solidFill>
              </a:rPr>
              <a:t>disponibile</a:t>
            </a:r>
            <a:r>
              <a:rPr lang="en-US" sz="2000" dirty="0" smtClean="0">
                <a:solidFill>
                  <a:srgbClr val="FFFFFF"/>
                </a:solidFill>
              </a:rPr>
              <a:t> </a:t>
            </a:r>
            <a:r>
              <a:rPr lang="en-US" sz="2000" dirty="0" err="1" smtClean="0">
                <a:solidFill>
                  <a:srgbClr val="FFFFFF"/>
                </a:solidFill>
              </a:rPr>
              <a:t>su</a:t>
            </a:r>
            <a:r>
              <a:rPr lang="en-US" sz="2000" dirty="0" smtClean="0">
                <a:solidFill>
                  <a:srgbClr val="FFFFFF"/>
                </a:solidFill>
              </a:rPr>
              <a:t> </a:t>
            </a:r>
            <a:r>
              <a:rPr lang="en-US" sz="2000" dirty="0">
                <a:solidFill>
                  <a:srgbClr val="FFFFFF"/>
                </a:solidFill>
              </a:rPr>
              <a:t>Google </a:t>
            </a:r>
            <a:r>
              <a:rPr lang="en-US" sz="2000" dirty="0" smtClean="0">
                <a:solidFill>
                  <a:srgbClr val="FFFFFF"/>
                </a:solidFill>
              </a:rPr>
              <a:t>Play</a:t>
            </a:r>
            <a:endParaRPr lang="en-US" sz="2000" dirty="0">
              <a:solidFill>
                <a:srgbClr val="FFFFFF"/>
              </a:solidFill>
            </a:endParaRPr>
          </a:p>
          <a:p>
            <a:pPr fontAlgn="base">
              <a:spcAft>
                <a:spcPct val="0"/>
              </a:spcAft>
              <a:buClr>
                <a:srgbClr val="FFFFFF"/>
              </a:buClr>
            </a:pPr>
            <a:endParaRPr lang="en-US" dirty="0">
              <a:solidFill>
                <a:srgbClr val="FFFFFF"/>
              </a:solidFill>
            </a:endParaRPr>
          </a:p>
        </p:txBody>
      </p:sp>
      <p:sp>
        <p:nvSpPr>
          <p:cNvPr id="6" name="Titolo 5"/>
          <p:cNvSpPr>
            <a:spLocks noGrp="1"/>
          </p:cNvSpPr>
          <p:nvPr>
            <p:ph type="title"/>
          </p:nvPr>
        </p:nvSpPr>
        <p:spPr>
          <a:xfrm>
            <a:off x="117987" y="179281"/>
            <a:ext cx="7556500" cy="584775"/>
          </a:xfrm>
        </p:spPr>
        <p:txBody>
          <a:bodyPr>
            <a:spAutoFit/>
          </a:bodyPr>
          <a:lstStyle/>
          <a:p>
            <a:pPr algn="l">
              <a:defRPr/>
            </a:pPr>
            <a:r>
              <a:rPr lang="en-US" kern="1200" dirty="0" smtClean="0">
                <a:solidFill>
                  <a:srgbClr val="FFFF00"/>
                </a:solidFill>
                <a:latin typeface="Arial Black" pitchFamily="34" charset="0"/>
                <a:ea typeface="ＭＳ Ｐゴシック" pitchFamily="34" charset="-128"/>
                <a:cs typeface="+mn-cs"/>
              </a:rPr>
              <a:t>MCLOUD: IL PROGETTO PILOTA</a:t>
            </a:r>
            <a:endParaRPr lang="it-IT" kern="1200" dirty="0">
              <a:solidFill>
                <a:srgbClr val="FFFF00"/>
              </a:solidFill>
              <a:latin typeface="Arial Black" pitchFamily="34" charset="0"/>
              <a:ea typeface="ＭＳ Ｐゴシック" pitchFamily="34" charset="-128"/>
              <a:cs typeface="+mn-cs"/>
            </a:endParaRPr>
          </a:p>
        </p:txBody>
      </p:sp>
      <p:pic>
        <p:nvPicPr>
          <p:cNvPr id="2" name="Picture 2" descr="E:\Attività Recenti\M.CLOUD\UNIVPM\android\img\def google.play\referti_512x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172" y="2999053"/>
            <a:ext cx="1752828" cy="1765946"/>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http://www.ecommunity.marche.it/Portals/0/MCloud/progetto-cloud_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395" y="2999053"/>
            <a:ext cx="1637728" cy="1765946"/>
          </a:xfrm>
          <a:prstGeom prst="rect">
            <a:avLst/>
          </a:prstGeom>
          <a:noFill/>
          <a:ln>
            <a:noFill/>
          </a:ln>
        </p:spPr>
      </p:pic>
    </p:spTree>
    <p:extLst>
      <p:ext uri="{BB962C8B-B14F-4D97-AF65-F5344CB8AC3E}">
        <p14:creationId xmlns:p14="http://schemas.microsoft.com/office/powerpoint/2010/main" val="251957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148704"/>
            <a:ext cx="7986409" cy="1384995"/>
          </a:xfrm>
          <a:prstGeom prst="rect">
            <a:avLst/>
          </a:prstGeom>
          <a:noFill/>
        </p:spPr>
        <p:txBody>
          <a:bodyPr wrap="square" rtlCol="0">
            <a:spAutoFit/>
          </a:bodyPr>
          <a:lstStyle/>
          <a:p>
            <a:r>
              <a:rPr lang="it-IT" sz="2600" b="1" dirty="0" smtClean="0">
                <a:solidFill>
                  <a:srgbClr val="FFFF00"/>
                </a:solidFill>
                <a:latin typeface="Arial Black" pitchFamily="34" charset="0"/>
                <a:ea typeface="Verdana" pitchFamily="34" charset="0"/>
                <a:cs typeface="Verdana" pitchFamily="34" charset="0"/>
              </a:rPr>
              <a:t>CINA, RUSSIA, MEDIO-ORIENTE,</a:t>
            </a:r>
          </a:p>
          <a:p>
            <a:r>
              <a:rPr lang="it-IT" sz="2600" b="1" dirty="0" smtClean="0">
                <a:solidFill>
                  <a:srgbClr val="FFFF00"/>
                </a:solidFill>
                <a:latin typeface="Arial Black" pitchFamily="34" charset="0"/>
                <a:ea typeface="Verdana" pitchFamily="34" charset="0"/>
                <a:cs typeface="Verdana" pitchFamily="34" charset="0"/>
              </a:rPr>
              <a:t>ARGENTINA</a:t>
            </a:r>
            <a:r>
              <a:rPr lang="it-IT" sz="2600" b="1" dirty="0" smtClean="0">
                <a:solidFill>
                  <a:srgbClr val="FFFF00"/>
                </a:solidFill>
                <a:latin typeface="Arial Black" pitchFamily="34" charset="0"/>
                <a:ea typeface="Verdana" pitchFamily="34" charset="0"/>
                <a:cs typeface="Verdana" pitchFamily="34" charset="0"/>
              </a:rPr>
              <a:t> INVESTONO NELLE M</a:t>
            </a:r>
            <a:r>
              <a:rPr lang="it-IT" sz="2600" b="1" dirty="0" smtClean="0">
                <a:solidFill>
                  <a:srgbClr val="FFFF00"/>
                </a:solidFill>
                <a:latin typeface="Arial Black" pitchFamily="34" charset="0"/>
                <a:ea typeface="Verdana" pitchFamily="34" charset="0"/>
                <a:cs typeface="Verdana" pitchFamily="34" charset="0"/>
              </a:rPr>
              <a:t>ARCHE</a:t>
            </a:r>
            <a:endParaRPr lang="it-IT" sz="2600" b="1" dirty="0" smtClean="0">
              <a:solidFill>
                <a:srgbClr val="FFFF00"/>
              </a:solidFill>
              <a:latin typeface="Arial Black" pitchFamily="34" charset="0"/>
              <a:ea typeface="Verdana" pitchFamily="34" charset="0"/>
              <a:cs typeface="Verdana" pitchFamily="34" charset="0"/>
            </a:endParaRPr>
          </a:p>
          <a:p>
            <a:endParaRPr lang="it-IT" sz="3200" b="1" dirty="0">
              <a:solidFill>
                <a:srgbClr val="FFFF00"/>
              </a:solidFill>
              <a:latin typeface="Verdana" pitchFamily="34" charset="0"/>
              <a:ea typeface="Verdana" pitchFamily="34" charset="0"/>
              <a:cs typeface="Verdana" pitchFamily="34" charset="0"/>
            </a:endParaRPr>
          </a:p>
        </p:txBody>
      </p:sp>
      <p:sp>
        <p:nvSpPr>
          <p:cNvPr id="3" name="CasellaDiTesto 2"/>
          <p:cNvSpPr txBox="1"/>
          <p:nvPr/>
        </p:nvSpPr>
        <p:spPr>
          <a:xfrm>
            <a:off x="0" y="1041256"/>
            <a:ext cx="9144000" cy="3323987"/>
          </a:xfrm>
          <a:prstGeom prst="rect">
            <a:avLst/>
          </a:prstGeom>
          <a:solidFill>
            <a:srgbClr val="002060"/>
          </a:solidFill>
        </p:spPr>
        <p:txBody>
          <a:bodyPr wrap="square" rtlCol="0">
            <a:spAutoFit/>
          </a:bodyPr>
          <a:lstStyle/>
          <a:p>
            <a:pPr algn="ctr"/>
            <a:endParaRPr lang="it-IT" sz="1600" dirty="0" smtClean="0">
              <a:latin typeface="Arial Black" pitchFamily="34" charset="0"/>
            </a:endParaRPr>
          </a:p>
          <a:p>
            <a:pPr algn="ctr"/>
            <a:r>
              <a:rPr lang="it-IT" dirty="0" smtClean="0">
                <a:latin typeface="Arial Black" pitchFamily="34" charset="0"/>
              </a:rPr>
              <a:t>I rapporti attivati dalla Regione con la Cina hanno portato a numerose partnership e rilevantissimi investimenti nelle Marche</a:t>
            </a:r>
          </a:p>
          <a:p>
            <a:pPr algn="ctr"/>
            <a:endParaRPr lang="it-IT" dirty="0">
              <a:latin typeface="Arial Black" pitchFamily="34" charset="0"/>
            </a:endParaRPr>
          </a:p>
          <a:p>
            <a:pPr algn="ctr"/>
            <a:r>
              <a:rPr lang="it-IT" dirty="0" smtClean="0">
                <a:latin typeface="Arial Black" pitchFamily="34" charset="0"/>
              </a:rPr>
              <a:t>Il più importante per l’impatto occupazionale e industriale è l’acquisizione della maggioranza di </a:t>
            </a:r>
            <a:r>
              <a:rPr lang="it-IT" dirty="0">
                <a:latin typeface="Arial Black" pitchFamily="34" charset="0"/>
              </a:rPr>
              <a:t>Ferretti </a:t>
            </a:r>
            <a:r>
              <a:rPr lang="it-IT" dirty="0" smtClean="0">
                <a:latin typeface="Arial Black" pitchFamily="34" charset="0"/>
              </a:rPr>
              <a:t>Group da parte di </a:t>
            </a:r>
            <a:r>
              <a:rPr lang="it-IT" dirty="0" err="1" smtClean="0">
                <a:latin typeface="Arial Black" pitchFamily="34" charset="0"/>
              </a:rPr>
              <a:t>Weichai</a:t>
            </a:r>
            <a:r>
              <a:rPr lang="it-IT" dirty="0" smtClean="0">
                <a:latin typeface="Arial Black" pitchFamily="34" charset="0"/>
              </a:rPr>
              <a:t> Group, il cui Presidente Tan </a:t>
            </a:r>
            <a:r>
              <a:rPr lang="it-IT" dirty="0" err="1" smtClean="0">
                <a:latin typeface="Arial Black" pitchFamily="34" charset="0"/>
              </a:rPr>
              <a:t>Xuguang</a:t>
            </a:r>
            <a:r>
              <a:rPr lang="it-IT" dirty="0" smtClean="0">
                <a:latin typeface="Arial Black" pitchFamily="34" charset="0"/>
              </a:rPr>
              <a:t> verrà premiato alla Giornata delle Marche 2012 quale segno di attenzione dimostrata nei confronti della cantieristica marchigiana, testimoniata anche con la decisione di trasferire il centro direzionale dei Cantieri Ferretti da Forlì a Mondolfo</a:t>
            </a:r>
          </a:p>
          <a:p>
            <a:r>
              <a:rPr lang="it-IT" sz="1600" dirty="0"/>
              <a:t>I</a:t>
            </a:r>
            <a:br>
              <a:rPr lang="it-IT" sz="1600" dirty="0"/>
            </a:br>
            <a:endParaRPr lang="it-IT" sz="1600" dirty="0">
              <a:latin typeface="Verdana" pitchFamily="34" charset="0"/>
              <a:ea typeface="Verdana" pitchFamily="34" charset="0"/>
              <a:cs typeface="Verdana" pitchFamily="34" charset="0"/>
            </a:endParaRPr>
          </a:p>
        </p:txBody>
      </p:sp>
      <p:pic>
        <p:nvPicPr>
          <p:cNvPr id="1027" name="Picture 3" descr="C:\Users\user\Desktop\Desktop\FOTO SPACCA\cina novembre 2012\presidente_e_Chairman_Weichai_tan_xugua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374" y="3873910"/>
            <a:ext cx="4945626" cy="29840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atic.myluxury.it/625X0/www/myluxury/it/img/75-venere-riva-can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93574"/>
            <a:ext cx="4198374" cy="296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8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3"/>
          <p:cNvSpPr txBox="1">
            <a:spLocks noChangeArrowheads="1"/>
          </p:cNvSpPr>
          <p:nvPr/>
        </p:nvSpPr>
        <p:spPr bwMode="auto">
          <a:xfrm>
            <a:off x="3850405" y="2377705"/>
            <a:ext cx="1157287" cy="338137"/>
          </a:xfrm>
          <a:prstGeom prst="rect">
            <a:avLst/>
          </a:prstGeom>
          <a:noFill/>
          <a:ln w="9525">
            <a:noFill/>
            <a:miter lim="800000"/>
            <a:headEnd/>
            <a:tailEnd/>
          </a:ln>
        </p:spPr>
        <p:txBody>
          <a:bodyPr wrap="none">
            <a:spAutoFit/>
          </a:bodyPr>
          <a:lstStyle/>
          <a:p>
            <a:r>
              <a:rPr lang="it-IT" sz="1600" b="1" dirty="0">
                <a:solidFill>
                  <a:srgbClr val="000000"/>
                </a:solidFill>
                <a:latin typeface="Verdana" pitchFamily="34" charset="0"/>
              </a:rPr>
              <a:t>MARCHE</a:t>
            </a:r>
            <a:endParaRPr lang="it-IT" sz="1600" dirty="0">
              <a:solidFill>
                <a:srgbClr val="000000"/>
              </a:solidFill>
              <a:latin typeface="Verdana" pitchFamily="34" charset="0"/>
            </a:endParaRPr>
          </a:p>
        </p:txBody>
      </p:sp>
      <p:sp>
        <p:nvSpPr>
          <p:cNvPr id="8196" name="CasellaDiTesto 8"/>
          <p:cNvSpPr txBox="1">
            <a:spLocks noChangeArrowheads="1"/>
          </p:cNvSpPr>
          <p:nvPr/>
        </p:nvSpPr>
        <p:spPr bwMode="auto">
          <a:xfrm>
            <a:off x="6735763" y="6481763"/>
            <a:ext cx="2316162" cy="307975"/>
          </a:xfrm>
          <a:prstGeom prst="rect">
            <a:avLst/>
          </a:prstGeom>
          <a:noFill/>
          <a:ln w="9525">
            <a:noFill/>
            <a:miter lim="800000"/>
            <a:headEnd/>
            <a:tailEnd/>
          </a:ln>
        </p:spPr>
        <p:txBody>
          <a:bodyPr>
            <a:spAutoFit/>
          </a:bodyPr>
          <a:lstStyle/>
          <a:p>
            <a:pPr marL="987425" indent="-987425" algn="r">
              <a:spcBef>
                <a:spcPct val="50000"/>
              </a:spcBef>
            </a:pPr>
            <a:r>
              <a:rPr lang="it-IT" sz="1400" b="1" dirty="0" smtClean="0">
                <a:solidFill>
                  <a:srgbClr val="1F4081"/>
                </a:solidFill>
                <a:latin typeface="Arial Narrow" pitchFamily="34" charset="0"/>
              </a:rPr>
              <a:t>Fonte: Istat – </a:t>
            </a:r>
            <a:r>
              <a:rPr lang="it-IT" sz="1400" b="1" dirty="0" err="1" smtClean="0">
                <a:solidFill>
                  <a:srgbClr val="1F4081"/>
                </a:solidFill>
                <a:latin typeface="Arial Narrow" pitchFamily="34" charset="0"/>
              </a:rPr>
              <a:t>Nov</a:t>
            </a:r>
            <a:r>
              <a:rPr lang="it-IT" sz="1400" b="1" dirty="0" smtClean="0">
                <a:solidFill>
                  <a:srgbClr val="1F4081"/>
                </a:solidFill>
                <a:latin typeface="Arial Narrow" pitchFamily="34" charset="0"/>
              </a:rPr>
              <a:t> 2012 </a:t>
            </a:r>
            <a:endParaRPr lang="it-IT" sz="800" b="1" dirty="0">
              <a:solidFill>
                <a:srgbClr val="1F4081"/>
              </a:solidFill>
              <a:latin typeface="Arial Narrow" pitchFamily="34" charset="0"/>
            </a:endParaRPr>
          </a:p>
        </p:txBody>
      </p:sp>
      <p:sp>
        <p:nvSpPr>
          <p:cNvPr id="8201" name="Text Box 6"/>
          <p:cNvSpPr txBox="1">
            <a:spLocks noChangeArrowheads="1"/>
          </p:cNvSpPr>
          <p:nvPr/>
        </p:nvSpPr>
        <p:spPr bwMode="auto">
          <a:xfrm>
            <a:off x="142875" y="144463"/>
            <a:ext cx="7081838" cy="714375"/>
          </a:xfrm>
          <a:prstGeom prst="rect">
            <a:avLst/>
          </a:prstGeom>
          <a:noFill/>
          <a:ln w="9525" algn="ctr">
            <a:noFill/>
            <a:miter lim="800000"/>
            <a:headEnd/>
            <a:tailEnd/>
          </a:ln>
        </p:spPr>
        <p:txBody>
          <a:bodyPr anchor="ctr"/>
          <a:lstStyle/>
          <a:p>
            <a:pPr eaLnBrk="0" hangingPunct="0"/>
            <a:r>
              <a:rPr lang="it-IT" sz="3200" b="1" dirty="0" smtClean="0">
                <a:solidFill>
                  <a:srgbClr val="FFFF00"/>
                </a:solidFill>
                <a:latin typeface="Arial Black" pitchFamily="34" charset="0"/>
              </a:rPr>
              <a:t>OCCUPATI MARCHE</a:t>
            </a:r>
            <a:endParaRPr lang="it-IT" sz="3200" b="1" dirty="0">
              <a:solidFill>
                <a:srgbClr val="FFFF00"/>
              </a:solidFill>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86" y="2715842"/>
            <a:ext cx="8516274" cy="315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1"/>
          <p:cNvSpPr>
            <a:spLocks noChangeArrowheads="1"/>
          </p:cNvSpPr>
          <p:nvPr/>
        </p:nvSpPr>
        <p:spPr bwMode="auto">
          <a:xfrm>
            <a:off x="361385" y="1259728"/>
            <a:ext cx="8266062" cy="992818"/>
          </a:xfrm>
          <a:prstGeom prst="rect">
            <a:avLst/>
          </a:prstGeom>
          <a:solidFill>
            <a:srgbClr val="002060"/>
          </a:solidFill>
          <a:ln w="9525">
            <a:solidFill>
              <a:schemeClr val="bg1"/>
            </a:solidFill>
            <a:miter lim="800000"/>
            <a:headEnd/>
            <a:tailEnd/>
          </a:ln>
          <a:extLst/>
        </p:spPr>
        <p:txBody>
          <a:bodyPr/>
          <a:lstStyle/>
          <a:p>
            <a:pPr algn="ctr">
              <a:lnSpc>
                <a:spcPct val="80000"/>
              </a:lnSpc>
            </a:pPr>
            <a:endParaRPr lang="it-IT" sz="2000" b="1" dirty="0" smtClean="0"/>
          </a:p>
          <a:p>
            <a:pPr algn="ctr">
              <a:lnSpc>
                <a:spcPct val="80000"/>
              </a:lnSpc>
            </a:pPr>
            <a:r>
              <a:rPr lang="it-IT" sz="2000" b="1" dirty="0" smtClean="0">
                <a:latin typeface="Arial Black" pitchFamily="34" charset="0"/>
              </a:rPr>
              <a:t>Andamento </a:t>
            </a:r>
            <a:r>
              <a:rPr lang="it-IT" sz="2000" b="1" dirty="0">
                <a:latin typeface="Arial Black" pitchFamily="34" charset="0"/>
              </a:rPr>
              <a:t>trimestrale del numero degli occupati </a:t>
            </a:r>
            <a:endParaRPr lang="it-IT" sz="2000" b="1" dirty="0" smtClean="0">
              <a:latin typeface="Arial Black" pitchFamily="34" charset="0"/>
            </a:endParaRPr>
          </a:p>
          <a:p>
            <a:pPr algn="ctr">
              <a:lnSpc>
                <a:spcPct val="80000"/>
              </a:lnSpc>
            </a:pPr>
            <a:r>
              <a:rPr lang="it-IT" sz="2000" b="1" dirty="0" smtClean="0">
                <a:latin typeface="Arial Black" pitchFamily="34" charset="0"/>
              </a:rPr>
              <a:t>(</a:t>
            </a:r>
            <a:r>
              <a:rPr lang="it-IT" sz="2000" b="1" dirty="0">
                <a:latin typeface="Arial Black" pitchFamily="34" charset="0"/>
              </a:rPr>
              <a:t>valori in </a:t>
            </a:r>
            <a:r>
              <a:rPr lang="it-IT" sz="2000" b="1" dirty="0" smtClean="0">
                <a:latin typeface="Arial Black" pitchFamily="34" charset="0"/>
              </a:rPr>
              <a:t>migliaia</a:t>
            </a:r>
            <a:r>
              <a:rPr lang="it-IT" sz="2000" b="1" dirty="0">
                <a:latin typeface="Arial Black" pitchFamily="34" charset="0"/>
              </a:rPr>
              <a:t>)</a:t>
            </a:r>
            <a:r>
              <a:rPr lang="it-IT" sz="2000" b="1" dirty="0" smtClean="0">
                <a:latin typeface="Arial Black" pitchFamily="34" charset="0"/>
              </a:rPr>
              <a:t> </a:t>
            </a:r>
            <a:endParaRPr lang="it-IT" sz="2000" b="1" dirty="0">
              <a:latin typeface="Arial Black" pitchFamily="34" charset="0"/>
            </a:endParaRPr>
          </a:p>
        </p:txBody>
      </p:sp>
    </p:spTree>
    <p:extLst>
      <p:ext uri="{BB962C8B-B14F-4D97-AF65-F5344CB8AC3E}">
        <p14:creationId xmlns:p14="http://schemas.microsoft.com/office/powerpoint/2010/main" val="101332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ttangolo 1"/>
          <p:cNvSpPr>
            <a:spLocks noChangeArrowheads="1"/>
          </p:cNvSpPr>
          <p:nvPr/>
        </p:nvSpPr>
        <p:spPr bwMode="auto">
          <a:xfrm>
            <a:off x="185738" y="1439863"/>
            <a:ext cx="86804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buClr>
                <a:srgbClr val="00007D"/>
              </a:buClr>
              <a:buSzPct val="75000"/>
              <a:buFont typeface="Arial" pitchFamily="34" charset="0"/>
              <a:buNone/>
            </a:pPr>
            <a:endParaRPr lang="it-IT" sz="2400" b="1" dirty="0"/>
          </a:p>
          <a:p>
            <a:pPr algn="ctr" eaLnBrk="0" hangingPunct="0">
              <a:spcBef>
                <a:spcPct val="20000"/>
              </a:spcBef>
              <a:buClr>
                <a:srgbClr val="00007D"/>
              </a:buClr>
              <a:buSzPct val="75000"/>
              <a:buFont typeface="Arial" pitchFamily="34" charset="0"/>
              <a:buNone/>
            </a:pPr>
            <a:endParaRPr lang="it-IT" sz="2600" b="1" dirty="0"/>
          </a:p>
          <a:p>
            <a:pPr eaLnBrk="0" hangingPunct="0">
              <a:spcBef>
                <a:spcPct val="20000"/>
              </a:spcBef>
              <a:buClr>
                <a:srgbClr val="00007D"/>
              </a:buClr>
              <a:buSzPct val="75000"/>
              <a:buFont typeface="Arial" pitchFamily="34" charset="0"/>
              <a:buNone/>
            </a:pPr>
            <a:endParaRPr lang="it-IT" sz="2600" b="1" dirty="0"/>
          </a:p>
          <a:p>
            <a:pPr eaLnBrk="0" hangingPunct="0">
              <a:spcBef>
                <a:spcPct val="20000"/>
              </a:spcBef>
              <a:buClr>
                <a:srgbClr val="00007D"/>
              </a:buClr>
              <a:buSzPct val="75000"/>
              <a:buFont typeface="Arial" pitchFamily="34" charset="0"/>
              <a:buNone/>
            </a:pPr>
            <a:endParaRPr lang="it-IT" sz="2600" dirty="0">
              <a:solidFill>
                <a:srgbClr val="00002E"/>
              </a:solidFill>
            </a:endParaRPr>
          </a:p>
          <a:p>
            <a:pPr eaLnBrk="0" hangingPunct="0">
              <a:spcBef>
                <a:spcPct val="20000"/>
              </a:spcBef>
              <a:buClr>
                <a:srgbClr val="00007D"/>
              </a:buClr>
              <a:buSzPct val="75000"/>
              <a:buFont typeface="Arial" pitchFamily="34" charset="0"/>
              <a:buNone/>
            </a:pPr>
            <a:r>
              <a:rPr lang="it-IT" sz="2600" dirty="0">
                <a:solidFill>
                  <a:srgbClr val="00002E"/>
                </a:solidFill>
              </a:rPr>
              <a:t> </a:t>
            </a:r>
          </a:p>
          <a:p>
            <a:pPr eaLnBrk="0" hangingPunct="0">
              <a:spcBef>
                <a:spcPct val="20000"/>
              </a:spcBef>
              <a:buClr>
                <a:srgbClr val="00007D"/>
              </a:buClr>
              <a:buSzPct val="75000"/>
            </a:pPr>
            <a:endParaRPr lang="it-IT" sz="2400" dirty="0">
              <a:solidFill>
                <a:srgbClr val="00002E"/>
              </a:solidFill>
            </a:endParaRPr>
          </a:p>
        </p:txBody>
      </p:sp>
      <p:sp>
        <p:nvSpPr>
          <p:cNvPr id="4" name="Rettangolo 3"/>
          <p:cNvSpPr/>
          <p:nvPr/>
        </p:nvSpPr>
        <p:spPr>
          <a:xfrm>
            <a:off x="0" y="198317"/>
            <a:ext cx="7157729" cy="584775"/>
          </a:xfrm>
          <a:prstGeom prst="rect">
            <a:avLst/>
          </a:prstGeom>
        </p:spPr>
        <p:txBody>
          <a:bodyPr wrap="none">
            <a:spAutoFit/>
          </a:bodyPr>
          <a:lstStyle/>
          <a:p>
            <a:pPr eaLnBrk="0" hangingPunct="0">
              <a:defRPr/>
            </a:pPr>
            <a:r>
              <a:rPr lang="it-IT" sz="3200" b="1" kern="0" dirty="0" smtClean="0">
                <a:solidFill>
                  <a:srgbClr val="FFFF00"/>
                </a:solidFill>
                <a:latin typeface="Arial Black" pitchFamily="34" charset="0"/>
              </a:rPr>
              <a:t>PROGETTO HOUSING SOCIALE</a:t>
            </a:r>
          </a:p>
        </p:txBody>
      </p:sp>
      <p:sp>
        <p:nvSpPr>
          <p:cNvPr id="5" name="CasellaDiTesto 4"/>
          <p:cNvSpPr txBox="1"/>
          <p:nvPr/>
        </p:nvSpPr>
        <p:spPr bwMode="auto">
          <a:xfrm>
            <a:off x="0" y="1024804"/>
            <a:ext cx="9144000" cy="769441"/>
          </a:xfrm>
          <a:prstGeom prst="rect">
            <a:avLst/>
          </a:prstGeom>
          <a:solidFill>
            <a:schemeClr val="bg1"/>
          </a:solidFill>
          <a:ln w="9525">
            <a:solidFill>
              <a:schemeClr val="bg1"/>
            </a:solidFill>
            <a:miter lim="800000"/>
            <a:headEnd/>
            <a:tailEnd/>
          </a:ln>
        </p:spPr>
        <p:txBody>
          <a:bodyPr>
            <a:spAutoFit/>
          </a:bodyPr>
          <a:lstStyle/>
          <a:p>
            <a:pPr marL="342900" indent="-342900" algn="ctr" eaLnBrk="0" fontAlgn="auto" hangingPunct="0">
              <a:spcBef>
                <a:spcPts val="0"/>
              </a:spcBef>
              <a:spcAft>
                <a:spcPts val="0"/>
              </a:spcAft>
              <a:buClr>
                <a:schemeClr val="bg2"/>
              </a:buClr>
              <a:buSzPct val="75000"/>
              <a:buFont typeface="Wingdings" pitchFamily="2" charset="2"/>
              <a:buNone/>
              <a:defRPr/>
            </a:pPr>
            <a:r>
              <a:rPr lang="it-IT" sz="2200" b="1" kern="0" dirty="0" smtClean="0">
                <a:latin typeface="+mn-lt"/>
              </a:rPr>
              <a:t>e </a:t>
            </a:r>
            <a:r>
              <a:rPr lang="it-IT" sz="2200" b="1" kern="0" dirty="0">
                <a:latin typeface="+mn-lt"/>
              </a:rPr>
              <a:t>Madrid</a:t>
            </a:r>
            <a:r>
              <a:rPr lang="it-IT" sz="2200" b="1" dirty="0"/>
              <a:t>. </a:t>
            </a:r>
          </a:p>
          <a:p>
            <a:pPr marL="342900" indent="-342900" algn="ctr" eaLnBrk="0" fontAlgn="auto" hangingPunct="0">
              <a:spcBef>
                <a:spcPts val="0"/>
              </a:spcBef>
              <a:spcAft>
                <a:spcPts val="0"/>
              </a:spcAft>
              <a:buClr>
                <a:schemeClr val="bg2"/>
              </a:buClr>
              <a:buSzPct val="75000"/>
              <a:buFont typeface="Wingdings" pitchFamily="2" charset="2"/>
              <a:buNone/>
              <a:defRPr/>
            </a:pPr>
            <a:r>
              <a:rPr lang="it-IT" sz="2200" b="1" kern="0" dirty="0">
                <a:latin typeface="+mn-lt"/>
              </a:rPr>
              <a:t>Marche tra le Regioni più longeve al mondo</a:t>
            </a:r>
          </a:p>
        </p:txBody>
      </p:sp>
      <p:sp>
        <p:nvSpPr>
          <p:cNvPr id="66565" name="AutoShape 6" descr="image"/>
          <p:cNvSpPr>
            <a:spLocks noChangeAspect="1" noChangeArrowheads="1"/>
          </p:cNvSpPr>
          <p:nvPr/>
        </p:nvSpPr>
        <p:spPr bwMode="auto">
          <a:xfrm>
            <a:off x="0" y="-1928813"/>
            <a:ext cx="62007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8" name="Segnaposto contenuto 4"/>
          <p:cNvSpPr txBox="1">
            <a:spLocks/>
          </p:cNvSpPr>
          <p:nvPr/>
        </p:nvSpPr>
        <p:spPr>
          <a:xfrm>
            <a:off x="0" y="1024805"/>
            <a:ext cx="9144000" cy="2302055"/>
          </a:xfrm>
          <a:prstGeom prst="rect">
            <a:avLst/>
          </a:prstGeom>
          <a:solidFill>
            <a:srgbClr val="002060"/>
          </a:solidFill>
        </p:spPr>
        <p:txBody>
          <a:bodyPr/>
          <a:lstStyle/>
          <a:p>
            <a:pPr algn="ctr" eaLnBrk="0" hangingPunct="0">
              <a:spcBef>
                <a:spcPts val="0"/>
              </a:spcBef>
              <a:buClr>
                <a:schemeClr val="bg2"/>
              </a:buClr>
              <a:buSzPct val="75000"/>
            </a:pPr>
            <a:r>
              <a:rPr lang="it-IT" sz="2000" b="1" kern="0" dirty="0" smtClean="0">
                <a:latin typeface="Arial Black" pitchFamily="34" charset="0"/>
              </a:rPr>
              <a:t>Progetto pubblico-privato per la realizzazione di villaggi di </a:t>
            </a:r>
            <a:r>
              <a:rPr lang="it-IT" sz="2000" b="1" kern="0" dirty="0" err="1" smtClean="0">
                <a:latin typeface="Arial Black" pitchFamily="34" charset="0"/>
              </a:rPr>
              <a:t>housing</a:t>
            </a:r>
            <a:r>
              <a:rPr lang="it-IT" sz="2000" b="1" kern="0" dirty="0" smtClean="0">
                <a:latin typeface="Arial Black" pitchFamily="34" charset="0"/>
              </a:rPr>
              <a:t> sociale comprendenti </a:t>
            </a:r>
          </a:p>
          <a:p>
            <a:pPr algn="ctr" eaLnBrk="0" hangingPunct="0">
              <a:spcBef>
                <a:spcPts val="0"/>
              </a:spcBef>
              <a:buClr>
                <a:schemeClr val="bg2"/>
              </a:buClr>
              <a:buSzPct val="75000"/>
            </a:pPr>
            <a:r>
              <a:rPr lang="it-IT" sz="2000" b="1" kern="0" dirty="0" smtClean="0">
                <a:latin typeface="Arial Black" pitchFamily="34" charset="0"/>
              </a:rPr>
              <a:t>strutture per anziani, sociali</a:t>
            </a:r>
            <a:r>
              <a:rPr lang="it-IT" sz="2000" b="1" kern="0" smtClean="0">
                <a:latin typeface="Arial Black" pitchFamily="34" charset="0"/>
              </a:rPr>
              <a:t>, sportive </a:t>
            </a:r>
            <a:r>
              <a:rPr lang="it-IT" sz="2000" b="1" kern="0" dirty="0" smtClean="0">
                <a:latin typeface="Arial Black" pitchFamily="34" charset="0"/>
              </a:rPr>
              <a:t>e ricreative</a:t>
            </a:r>
          </a:p>
          <a:p>
            <a:pPr algn="ctr" eaLnBrk="0" hangingPunct="0">
              <a:spcBef>
                <a:spcPts val="0"/>
              </a:spcBef>
              <a:buClr>
                <a:schemeClr val="bg2"/>
              </a:buClr>
              <a:buSzPct val="75000"/>
            </a:pPr>
            <a:endParaRPr lang="it-IT" sz="2000" b="1" kern="0" dirty="0">
              <a:latin typeface="Arial Black" pitchFamily="34" charset="0"/>
            </a:endParaRPr>
          </a:p>
          <a:p>
            <a:pPr algn="ctr" eaLnBrk="0" hangingPunct="0">
              <a:spcBef>
                <a:spcPts val="0"/>
              </a:spcBef>
              <a:buClr>
                <a:schemeClr val="bg2"/>
              </a:buClr>
              <a:buSzPct val="75000"/>
            </a:pPr>
            <a:r>
              <a:rPr lang="it-IT" sz="2000" b="1" kern="0" dirty="0" smtClean="0">
                <a:latin typeface="Arial Black" pitchFamily="34" charset="0"/>
              </a:rPr>
              <a:t>Fondo nel bilancio regionale 2013 </a:t>
            </a:r>
          </a:p>
          <a:p>
            <a:pPr algn="ctr" eaLnBrk="0" hangingPunct="0">
              <a:spcBef>
                <a:spcPts val="0"/>
              </a:spcBef>
              <a:buClr>
                <a:schemeClr val="bg2"/>
              </a:buClr>
              <a:buSzPct val="75000"/>
            </a:pPr>
            <a:r>
              <a:rPr lang="it-IT" sz="2000" b="1" kern="0" dirty="0" smtClean="0">
                <a:latin typeface="Arial Black" pitchFamily="34" charset="0"/>
              </a:rPr>
              <a:t>per lo sviluppo della casa e dell’</a:t>
            </a:r>
            <a:r>
              <a:rPr lang="it-IT" sz="2000" b="1" kern="0" dirty="0" err="1" smtClean="0">
                <a:latin typeface="Arial Black" pitchFamily="34" charset="0"/>
              </a:rPr>
              <a:t>housing</a:t>
            </a:r>
            <a:r>
              <a:rPr lang="it-IT" sz="2000" b="1" kern="0" dirty="0" smtClean="0">
                <a:latin typeface="Arial Black" pitchFamily="34" charset="0"/>
              </a:rPr>
              <a:t> sociale </a:t>
            </a:r>
          </a:p>
          <a:p>
            <a:pPr algn="ctr" eaLnBrk="0" hangingPunct="0">
              <a:spcBef>
                <a:spcPts val="0"/>
              </a:spcBef>
              <a:buClr>
                <a:schemeClr val="bg2"/>
              </a:buClr>
              <a:buSzPct val="75000"/>
            </a:pPr>
            <a:r>
              <a:rPr lang="it-IT" sz="2000" b="1" kern="0" dirty="0" smtClean="0">
                <a:latin typeface="Arial Black" pitchFamily="34" charset="0"/>
              </a:rPr>
              <a:t>a tutela delle fasce fragili della popolazione </a:t>
            </a:r>
          </a:p>
          <a:p>
            <a:pPr algn="ctr" eaLnBrk="0" hangingPunct="0">
              <a:spcBef>
                <a:spcPts val="0"/>
              </a:spcBef>
              <a:buClr>
                <a:schemeClr val="bg2"/>
              </a:buClr>
              <a:buSzPct val="75000"/>
            </a:pPr>
            <a:endParaRPr lang="it-IT" sz="2000" b="1" kern="0" dirty="0" smtClean="0">
              <a:latin typeface="Arial Black" pitchFamily="34" charset="0"/>
            </a:endParaRPr>
          </a:p>
          <a:p>
            <a:pPr algn="ctr" eaLnBrk="0" hangingPunct="0">
              <a:spcBef>
                <a:spcPts val="0"/>
              </a:spcBef>
              <a:buClr>
                <a:schemeClr val="bg2"/>
              </a:buClr>
              <a:buSzPct val="75000"/>
            </a:pPr>
            <a:endParaRPr lang="it-IT" sz="2200" b="1" kern="0" dirty="0" smtClean="0">
              <a:latin typeface="Arial Black" pitchFamily="34" charset="0"/>
            </a:endParaRPr>
          </a:p>
          <a:p>
            <a:pPr algn="ctr" eaLnBrk="0" hangingPunct="0">
              <a:spcBef>
                <a:spcPts val="0"/>
              </a:spcBef>
              <a:buClr>
                <a:schemeClr val="bg2"/>
              </a:buClr>
              <a:buSzPct val="75000"/>
            </a:pPr>
            <a:endParaRPr lang="it-IT" sz="2200" b="1" kern="0" dirty="0" smtClean="0">
              <a:latin typeface="Arial Black" pitchFamily="34" charset="0"/>
            </a:endParaRPr>
          </a:p>
          <a:p>
            <a:pPr algn="ctr" eaLnBrk="0" hangingPunct="0">
              <a:spcBef>
                <a:spcPts val="0"/>
              </a:spcBef>
              <a:buClr>
                <a:schemeClr val="bg2"/>
              </a:buClr>
              <a:buSzPct val="75000"/>
            </a:pPr>
            <a:endParaRPr lang="it-IT" sz="2200" b="1" kern="0" dirty="0" smtClean="0">
              <a:latin typeface="Arial Black" pitchFamily="34" charset="0"/>
            </a:endParaRPr>
          </a:p>
          <a:p>
            <a:pPr marL="0" marR="0" lvl="0" indent="0" algn="ctr" defTabSz="914400" rtl="0" eaLnBrk="0" fontAlgn="base" latinLnBrk="0" hangingPunct="0">
              <a:lnSpc>
                <a:spcPct val="100000"/>
              </a:lnSpc>
              <a:spcBef>
                <a:spcPts val="0"/>
              </a:spcBef>
              <a:spcAft>
                <a:spcPct val="0"/>
              </a:spcAft>
              <a:buClr>
                <a:schemeClr val="bg2"/>
              </a:buClr>
              <a:buSzPct val="75000"/>
              <a:buFont typeface="Wingdings" pitchFamily="2" charset="2"/>
              <a:buNone/>
              <a:tabLst/>
              <a:defRPr/>
            </a:pPr>
            <a:endParaRPr kumimoji="0" lang="it-IT" sz="2000" b="1" i="0" u="none" strike="noStrike" kern="0" cap="none" spc="0" normalizeH="0" baseline="0" noProof="0" dirty="0" smtClean="0">
              <a:ln>
                <a:noFill/>
              </a:ln>
              <a:effectLst/>
              <a:uLnTx/>
              <a:uFillTx/>
              <a:latin typeface="Arial Black" pitchFamily="34" charset="0"/>
              <a:ea typeface="Verdana" pitchFamily="34" charset="0"/>
              <a:cs typeface="Verdana" pitchFamily="34" charset="0"/>
            </a:endParaRPr>
          </a:p>
        </p:txBody>
      </p:sp>
      <p:sp>
        <p:nvSpPr>
          <p:cNvPr id="2" name="AutoShape 2" descr="data:image/jpeg;base64,/9j/4AAQSkZJRgABAQAAAQABAAD/2wCEAAkGBhQSERQUExQVFBUWFyAXGRgYGBoYGBoeGhkcGBwcGxgZHyYeFxkkHxwcIC8gJCcpLC4sFh4xNTAqNSYrLCkBCQoKDgwOGg8PGiwlHyQsLCwsLCwsLC0vLC8vLCwsLCwsKSwsLCwsLCwsLCwsLCwsKSwsLCwsLCwsLCwsLCwsLP/AABEIALsBDQMBIgACEQEDEQH/xAAcAAACAgMBAQAAAAAAAAAAAAAFBgMEAQIHAAj/xABIEAACAQIEAwUFBQYEBAQHAQABAhEDIQAEEjEFBkETIlFhcQcUMoGRI6GxwfAzQlJi0eEVJHKyFoLC8UN0g5IXJTQ1U3OiCP/EABkBAAMBAQEAAAAAAAAAAAAAAAACAwEEBf/EACwRAAICAQQCAgAFBAMAAAAAAAABAhEhAxIxQRNRImEEM0Kh8DKBkdEjUnH/2gAMAwEAAhEDEQA/AO1Y9iGvmAis7lVVQWZmaAABJJJFgBecCeXucsrntfutZKpT4gNQInrDKCR5i2AA5j2OXc15+nn6hpO9ZUosaZ7Gow01BclgoGp1iIaQL+JwxJzAeG8NpPn6heqqBZF3qNfSt930xJPgxPicTsxOxvx7HC39vWbkxQy4E2ntCY8zqE+sDDHyB7Vcxn84KFSlRVTTdpQPqlQI3YiL+GNNOo49gRxXmXL5Zqa5iutI1W00w9tR+lhcXMC4xtwTmXLZtXOXrLWCNpYpJg/Tr0Ox6YACuPYiLH+b/wBp8/L0wN4xzNl8po95rLR7RtK65Go2mLbCbnYSJwAF8UH4VM/aVIIIibdIPqAAP+5JCn2k8Okj32jIfs4k/F9Phn974fPA3mP2kZQZer2ObpltRoyjhXVjaUlTMCSH+GRvgAav8JN4rVR1sxtf8Onz9I3fhcliKlRdUkgMRcz9In7h8+bty1xI5ehQGYzqntGqJV7QFk1EaVrmZdUAJgm/aERYRey/EqmV4i2YzuaqZelV1UhSrVAaTNK6DRUCFVRu0R3xJuZyzLOi0kgASTAiTuY8cb4EcG5ly+a7VaFdKxpNpfReD02EEGDBEgwb434zzBQyiCpmaoooWCguCJJ6C0kwCfljTQpj2Fir7RuHrr1Z2iOzYK15hjsBA72x+GQIvghxXmbL5aktWvXSnTcgK7bMWBIiBe17dL4AC+PYWqvtD4euvVnaI7Ngjd6YYzAsO9sbiQIMxjFX2h8PXXqzlEdmwRrzDHpYX2a4kCDgAZsewO4px6hl6PbVqq06Vu+Z032iAZnpE4my+bFVFekwZHAZWAlSCCQQeoNvrgAtHGsn9D++M38R9P74xfxH0/vgAgy3XffFlcQ06JXYi+9v74lDdDgAgzeT1xDshAMFT4xeOu334rtwtiCDWcz8ouDO+9o+eCBOMXnpgAp5fhzKQe2dgOh2Pr+vyi9jTX/THnwAb49jQL6fTHjT9PpgA3x7Guj0+mPaPT6YABPNUjK1GBEKAzAyZUEEiLkk+AudhvhN9n+co189XcyubWhogoyFqbOp1HUBr0sqiemo/Jr487HK1TqIKQ4gSTpM6QouSdgPGMK/s74pTrZmolWnVp5lKHc1oEmkzjUUKkhu+En0t1jOxewIeKf5nLU6+tCK803FNlDVEJIGsgKVYjzDT88F+YOF0s3U1V17UoNK6maB1MAEAX38YHhgLxXMVcu66qNTNrTbtAqEDToMKxJuWHRRO3TqwVTIpuAQtUaoMSJVWi21m+uOZ23a4Lae3ZXYq8xcpZWlla7pRVWWmSDLSCB5tgF7J6mjN1KgJBTLVNMeJ0qPSJnrtho53qdlkMwUCjVuAIA1sAYAsu9gLYUPZfRZq9dhEJRYNe/f06YHW64rB4ZnaG7nKtUruqF6bk6FArwEvU6MwgfUbYf+XOW/daVb4e1qzqdQFnSulNtok38zhJNPL5mt3mStTpsoqUxpa6nVGqZQyL+hxnnnj2ZrVKZywzidmQw7B1CtJlu0BENawBkX2uQU09WLe28ron2yrxyqeHVsuSlWmxb40dqqgMDT78mBJYeJ7u2B3FuYGzoqI5qL2fcjMUpUgywbxgx62B6YGdhnGMMme71RT2lV1qsqyNQJ3Ybn8B40XX3TOhe1fs3TdpF41XDm4kLf+bDteh3K01QRzFUVaavS7Cr2yKKmqEWRJ0yafeCG02M+UYt5/KsKCO6UVq10BdKwQUyAxCBqigWi5MiNQuNxvlswKeWep2tGuVqk0aS6FlWOsmpTHeIDkm1yOoERZ4TxIcRgZzQRTfRWpqv7oaQQCZXUIE/y22xNN39E4wlLge+deaM1Qr5ehk1os7EFkqau+C2kLTIIC7MSTtA88B/a7JZEBp96nGmtApnv76iIU+JMRC/Jz/x+gaTVgpIphr6LiBJA6gHywgVs43E+x95p0yQD2tFTqQp2ndZXa664g9e4DbYWcl7G2SeBt4Nyt7vQzHwmvVUqXUBJCqQgldo1G+9/IQm8Z5XKSXGgLSaaZqdqKgbuhQXJVGJEavPDyOYXA/YE/wDqJ+HTC/zFzLRpkvml0IU0BT9pr7xMALvE/KJxOclXxeSnjkovAh8MytWtUipSoIppMtSCjOioCYI0gMpsBBtIPSAf4OlbiKdk9KrSo0fs9DoHUoVWNBAgHRHjFsDcxxTJ9g9SlUJDsaQLIabKvddqalRqv3b/AMoxb9nnM/ZVXnOUzlgG+yqhaZV2YEFXIDOI1ST/AC/IUu2SWFT7GJvZiumS6Elezb7BBNO3dHgRJv6eGMH2ZA69TobdmfsFGumASFEbHcT5jwGIeK+2yhRYqlGpWIsSkBPk53+QIxRpe3tJ72TrD0ZW+4gYrhoKGH2gELlKCLCAHSFZZpwKcAGxiNhbbVj3LGZdcllxIQCilqbzTHdHwmTI85PqcA+J870eJLRpKWo63stWnZ5GmwPdbc7Hxti1xzgoOVTL06ReioVTTBIlV2uLm4E45tZ20roWfxGX397faNfbvG/pe+Me/tE9oYmPiO+0b7+WOaJyCRoApVA1I6kqCq0quov2ambC5W0dT1nGp9nqlWT3dwlQyF7RtNJo0642BNjedoxLYv8Av/P8ibkdWqZ8oBJOwuWIucb5XihLhSfqZIJ2N9hNvnhH5w5a7cUqDo1dEphA5YghgoXW0bmLzfdvHFTlzlDs80tcrUR6alWcuWNaVCjVO8fFPkPDBF7Vu3FJamaOuzIn54rZsmAZMbf0xnIZjWoPXr69fvv/AM2N6tOZHjtjvTtWhitlmvHji6pkeeBgYg+BwRR+vQ40DIbHtWxxhlj0/U/1xkbR+v1/XABJj2NUONsAC9xdJytYy0rDjSJJKmQoHUk29SMLXs44yKmaqUq9GpTzC0dVNqmkg0tYDhSkgd/RNzsNowy8Xpzla28iGULElg0qokgSTAuRvha9nvE2bNPRzOXenVNDVSqF1qKaYdRUVWUd3vFCRN4G0Cc7M7FXjHMNRc2+qlUp0nfs1qhlYMRIEqLoGgAT4/Rt4k7Cjlyo1NpmPVKc4X+K0q9Cr9jSGa0EsFd9IEG1j8T9RsBA9MMOezYFDLuVKgrOnqs06Ri8bbfLEVwx9NJtf3FzmGi9fLVUqIUXQXkbyg1gXmxIjCX7NKFc1q5okAdmBUlSx0lhtBGlrWJnfbD/AMR4kr0KwAaTSfcD/wDGx8cAPZPAy+YgDUaigmL6QshZ8JJMeWJy1fHpuRXVUYU1kOcM4OuXZ3+zDOo1ELE6Z02g3uZPn5YIZSqGeos3GmSAOomwNjjbNJDlTp6SCJtfyxU4Y01q+267bfDjh0W5a0pP1/o49OTTp9l16OpAGgyCrgqpWCkSpNw2r6Da+McL4ZTrVszrGogp0U7p/MD4fdgbQb/5som3ubHy/ai+GLLcYpka6TLVUkoTTZWAO9yDHT7xjscqdHW9NuDlF5BOf4ZRWuQJUU0BaEQiX1bgBSxACncRqwrZvIVy7NRNKnL6wSGLDVTVXTw0Fhqi9wDhjzlYNmKoKx2mkqZkjuKpm1vh89+kXyOHjxP3f0w25oxJ0t3IK5b49mqVdsrWqU6i1cvVqJCaYdVkXF4hWwJbIZ0vrGc0MV0k0002kkCxvcnBR+CCpxCmp/dyzVdRnu6H6RG8xfz3wX/w5f5v18sDdcDJioeHZ478QrfLUP8ArwU5aoVKdVlr5l65qIQiuXsV3Ky570EH/l6xgx/hy+f1/tgJx3hOvMZNVn9o7E7wFSb+Ww+eCLYPOC7leVuzd3p1sxTNZizQKZGoy0S1Mx1+mKY4dTFSv2+XfNHUNNU0abGOyQwWULsSem0YvZngRAtDdDAAPrixlOKpDUyCKiAa1VDAJEi6jTcQYBm+NsapRL3KZNv64Ic2nuf3xQ5S6YIc2/BjqOYUOEsHo5OmGXUtZahE3hKjE28bgfPD7jlvIXLHaMmaKr9nXeGBhrNBHmveJ9cdXGjwb64878RV0gkk6IseQXHribQv8L4zS06gIaZ8cc4qjnkjzB7x9cR42qG59TjGMFlyy9wmtDRNt/pv91/+XBqqLemFmlUKkEbgzhly7gqCNunp0+7Hofhp3GvQ0WUsysN63xJlXsR4XxtmKdj/AC7eh/X3Yr0G0n8f1+tsdQwQO36+eNVH3W/Xy/DGU8P1+v6YxsemADdVx7VjQrPp5/0xvp9fw/DAAA4xTBytYXmAVAIUltXdEmwkwJ88LXs84hWXNNRzNAKzUTUp1Vc1F0o6q6SwBW7KdgLDe2GvmHKqMrVm5IAUE6Rr1dy4BjvRNjabYVPZ3mMxTzT0K9Oky1KPaJVplzGhwrIwfadciI269MM7Ffi2fre963RRlqlUU9dNm1qpaAzAgAzaw28+rhn66ilQa4WPMkApSicLXG+GVVquuVakpAaRVBYXMBQBYCJljJv88Hctme1yuXJUzoGoMNiFRDY7jUjQeog9RiNqmU0uUwdxLiCNRrAGSaT9D/AT1GKPshyS+7a+rOxa/VYVYHpiTjnG8rTpVkNWkHCMukEF5KkAQLzfCjyL7TDw7LvQ93WqHqdoW7TSwlVWANBB+GZnrictHyQ28FdWVtPkeuY801OtZQSSRfxmQB59YxU4HnlNStLIrHQSNQn4YNpkXwo8zc3U8/NZ8tUC09IBknQSZnWNOktEeenfwucm8AXMvWrZUrRAhGRlZlYwGDKAwKkQepmenUjBRjlZ9nHp6VSvsY6vCqlbNmqgVqRyhpySNLlqslR4gqCD0uPHFzhPLXu9Ku1NESpVKtoX4Aae0AWBN5i1xivwpny2ZpZY5ikQVJNJmGoSCQaIPfAn91i3WNrNeJTk0z04QTQiVWrVMx2cKtX+GQtgJJ3nY9PHDXwvlruxUcs25jYeQm/z+7C7zTwXMNmqdfLhg9O61FoiqVlWRlg2MzMEHfE3FE4kUy4SpXWotP7Z6VFYqMZF1Yd0i2wiSTa0Uct1Zo4KlGbtsacpwZKfvBE6jT0T/LDNYRG5N/TCFzLlS+YNFK3YJpHf1LTcNvJLaVNOCLC5g4buTuB1MvTzJqGoz1m1kO7NfSQYLAXJuem3hgPwngimq2ZzOWFaqwKw4Cso7sEn4W20i0gL54TTaUnbNlJ0sgnIZku1UCvlFpqw7NmdQ5F5DhhdvhMi3eIG1rVRnQE08xQchSSKRRmhRMQq7nYeZGGhRlxtkKQ+dL88A+bct2iqaFCnRIV1JUU3Mvo0nQlzGk+hIxbdHqSEu/1P/JSypzNfJmsHdA6kR3adWnDaS3eAURpN52M9MWk4GCqpUqmpCKXIMdsxUEsxUyy+QMGLyLYpDh2ZGVelVZ64rOqrTdVIRVF1+zPdRm0xsBo872OBcs1kydVGLOfhoqQKb01A02MkSLlZ/hE74Tf3Y0NSuWwzyt3Y1d31t+OL/NThksQfQz+GFPlPhVZKdc5gtUSmD2ZbWtWRqLKxHxgDSJE4H8Op5w5qixKutXTrpsGVQoPeei0lrAE943tYyIt5Vn6C4+xh9nuVZMj31K6qzuJ6qXEH5xhz4d+0Hzxz3NZ3O0s8qU4NBmVOxqACFDialNxdjAZjPjEG0dC4d+0HzxxyX/In7Jr+oMRjm+dzWafiiCjX0olYK9BkGk0wftGL76okj/lA8+kRgKqDtGMX71+v1xTUlt6LS5Qhcf4nmfeZoZjsxTI1UjS1Iy7uzHc2Mi426XOBZzmd0uvv7QxDU37EayQDKWEaJiwHXoLHo/ZjeB4bDHuyW3dFtrC2JrViv0nNkTeX83nHzaF8wKiaSK1LswioQsAod517ydp9B0zg+Y7uk9DH1kj/AKvuwMpZLrAXzi+CuWyWkRtO56+Q/XiMU0W5TtLBWMZLLLdaqoIuPA/rpiKnlB4z6f1xPTy4HT64knHcMYVcZjGurabYzP0wAbY0NTGaht92MgYABXMcHK1QYkiF1SBqLDSTFwA0T6YTvZ62Zo5pqNXsqlGpRNUVKalSrI4XS4lrNrJF/wB3yOHHmYj3arqAuIGr4QxICkwZgGCbiwwm+zpczSzT02enXoVKRcuiBGpujhQrQTIYMxAn93pBnDOxbz6V6mbWqHSrSqVlQ0gmllps8SGBJJAMsT4GIjDZmgA3gAo+g1YENxbK5fPdn2WYQ1HNNKrUtNDWTGlGLSRMqDEHpa+D2YyhYzIFo29fPzxx6jqSs7Pwy+LB9OmrBWgGNWkxfvxPmZ0jf8ziXSPDC7xnKVqdSkKWqoJqKyGoyJ8HcLET3QZtEnpG+LXLLNWatSzFHsatLSdVJ3KOtTVBBYkj4TY+GNbxYmxt0T5OPfK4/kon76uBXsmfu5z/AMx+RwdqZQ0qhNOm7yBLGSTE226fnjXk3gwy9OoukqWqayWBlpH4dMLKa24+i0VlRf2aZrllXzXbVRS0pUFZagtU7vwgnoogAzaFxPzBzG1DshSo+8dob6aiqFU2DSZkE/LunEnNOX15Zgyq9OQXUmAQLj/+oOKPJPLVGplGQ0dOirUCSwY6C2oFCLqskgTNwx6nG3GSujm8k4ScUVuG8RzlXN0WWsacGK2XjVSCAHUQ0SXmIY+NoAu28V4+MtSarVYhV3hdRMmAABuSTjfh3C0pUyEER43J8Z8cK/M9Sp20qao0p3VAmmRuzG242m8BdrnEWt0l6IucuWxo5f49TzlDtqTakYGJEEESCCOhEYWs7ztQo5oZdhVEvo7TQex1n90vO/QwDB9DBH2fCp7tU7RKazUdlNOYdWJOsyPiJkbDYWGFnmBavfogU6zBkIRjGvvq4E7zH39cNCK3NGanyir+xvzuaZEZhdgIAJgEmwBPQTF4OFFeca+UqkcQakaboXpvSVp1KVBTQZJs0g+RvvDlVyq1FZWuDb85wIzPAmpQaI1nZtRE72PS3p/2FKCdNHPBWsgTNcy5vtQ1H3Z6FQEKrgq69wlXc7kTuoHUD+bBHhHFa75as2Yp01qU2KhqayjDSpDgG8DVcfyna+CuQ4BTVGFRVZnMt4Dbuqd1URNupOCNDLKihVUKAIAGFc49IdrFHOcvzBmcoajMr56j3X19xHpi+saQsuBYwIAE7YPcS5lqLXNCnlzBBArsxFINpm6g6iBtuJII88Ha/BKbVFcggiLAwpjaQMRPy5SLsx194kxqsCbkgePrO5xu+Dy0DQG5ZzmaOYejmStVdAqJUQMkd6CjLMTsR6dejnlq+hg0TjnGbFejmG92zDU0VtL02phxpA0lza7TcE2uOkzWbMZ7QVXPOW1aqLGkNTyB3XJF1DAjaLmZEAO9Nt7lSBNLs65/iw/hP1xUVpLnxB+84r5Wm5VS+lbDUdhMX09SJ2wP4Zzllq3vC5di9SiJYFSuoTErI7yzaR4jxGJPfLktFt5YWSh1Nh5/0xtTcAgKOu53+mOY1OJ5tnqKeIPpqAMG7Ia0MxCWhUPgPCPEm5y7nM7UzGVY5rtACBWp9mFplBYsDE65gza56C2H8D9i70uDrlHLRE7n7vP1xO8AR+v11nGUFzeen6+uED2m8QzAIShmGyxVC1kDBzuAxIPcEGQPG8wBjuUVBUh5S7Y9ZfNBvA+Y2tvfr/fG9WbwYtjkvBecHymcRs1nC2XrAgqaUJTqSunSVBKoQSJJ6XJNx11x92Ni7WTE7QM7QzO5wQU28jf6/r78Uq9OG9b4nyr2jw/A4Y0tMJGMIcZU40ceU4AKfEnpmjUNTT2YUlydgBDEm02F8KvKHMORq1a1HJh1cDWyVVZWKgxqXUJKyet7i2D/ABhG90qkHRA1zBNl0tsJJmIgA+mEfkvi9KrmiGV6eaSn3O0pGmTTqVV7QiZ1GQg6RJjqRhnZRzFWrqogBa9Pt6fdJ7wXWIeAJle628WM4cBhdzHMuUpZzshRzCFqhpCsyAUdc6dKmZAJsDF/S+CHHBnGAGTFHVuzVSYA6AKBcmN+keduLWTckjr0JKEG2COdavZJ2g/dZCd40swRrTEj4p/l8CZYchkForpW97k7nCLzO+fShVTNU6VXtaZVTRMaAJJZ5FxMER/DgS/tUzT9nToU6atAWTLszbSJ0hZ8CD64HpycUkOtSF7jrOPYTsnw7jQv22VcNBGrYemlBA+uK/KnP2s5lM5VpLUokkBVKyqSHI31GQIG58MSek+ho68G6HhtiIBBGx2PkfLHMs/ymGrsugpUqwGWlWK6izBg8bELcxsNO1hgpW5uqU80lVqytlKjFeyFLvoCpKMGEliSBMkC/hifI8x5hK1VqwpVafZl6YoqO1B1qopgEy4IaSTtpkxikYyhlHLqKEncXkO8x5opQ7FRUcVF0swaGCqLksCG1NtI/m2xF7LkoDLVBQrdqvakhC2s0gVEJPgSGbwv1IJxrw/M0eJUhVKVaZRmpsrd1lYRKtv4gj19RiPMcEehl3TLFhUqupqVKeinUIXa4iB0JBmGbxxkWktr5IxuLyhj4VxihVqVqdKrTd6dmVWBKwSLjy2xDWywLBtKlgPigT9fDA/lXlpaVZqzLSFTszTHZiO6WDGfEyojwE+ODAxGVJ/EzUVxRhRAxtGMYF8d5ny+TCmu5XVMAKzmBuYUGFEi5wiTbpE0FMZGBlfmXKpSp1Xr01p1fgZmgNPhN/Xw6xgkGn0wNNGnsZxulEm+w8TjbtAPhEnxP5DANt9ka5ObkAA7k2n+uBnMGfbL0wctTp1Ks93tWKoABcgC87CLb72xfzGbAI1uoLGF1MBJ8BO58hilxBKNVHDvT7m5LL9mT/Ffu+hw8XnPBmFwhRq82ZinW/zbirl6o06qNM/5dmIUaiTJSCbm8jYbYbuFcB7IO7MHqmKevTBCA6tP1v8ALFPJ8Jpqy6qqszd8ICoDARBC/vAQDODqZhWpBlZWXUe8CCLC9xa2HnPqIRV236AGc5ZNR2JqQpOoLpBhhcGT0BE4ucI4N2JLMwaoxAZgsWUnSPlJ+uLa56mQpFRCHMKdSwx8FM94+mM++0wGJqJCGGOpYU+DX7p9cL5JibUN6dfU/jha5ryfa6QG0kEkGJ8sMlJgRIMgmQRsZvgJzDWVIZ2VVEyWIUC46m2O/WbUHRWStCovKyzDsHQmXQqIcyDfyMDHQ8tWDC3r9b/2+WFX3lJ0611Rq06hOnxiZ0+e2CXB+MUtKjtacM2lDrWGnopnvEHoPHENDUblTFjgJ5pLen4H9fdiHLtDeRti9UH9D+v1vgY6kEg47SgSQ/r0xJiCm8gH9SMTA4ABPHKc5V7kaUD2Enuw0QLmYiPPCDynxlHzGivTq0a6oGpGoqgFDWXtApQkFtQT/wBp2x0DmCnOWq3IhNQgSZUhgAOpJAEeeEHlLiofM9lmaNWlVFPVRZ9Gkp2q9qqshI1TotcmOlgc7M7BvGVqZerAotmwr6wisq/A4KsxYXYMAQomSv1aOBcwUq1AZnUKdNlBPaEJphmUhiTAIYEYVeOcbqDOsOzqU6L1RRFYMrCWcqGKCSqkkQT90xhjXhNMUUYEMhjSpRYEg1C+0lmLEz9IvPK4XkpBbo7PYGzXMHa5pAo7SkadRRWVkZCYJ0iN46nz8sDeaKJK0IB/+oQ2HQBifuv8sGuMcLR6T2ghGgraLdOnSNsJvszzxzWYei8dp2ZdW0jTCiWBHQmReD1w0VfHRWUNjpnXeGfsaX+hf9oxyHlbh9Rs5WHZQHq1TTrmNKFCdUiJCsDpnx8enUV4ZChKjtUCkET3RIuLLAIHhEWwoZnLVqebr1KZFOmUam1NkCKSRCFakG7NLnynyxKM1lI462tlCm7Au9GqtTtGnYKgGnTqDaSCGgWjrtvNXtF7UU/sqeaVASwLldNpAPVT5ncX643rMvaVKlSgfsgFDrOiInUukkEjUQTFvLF3h2VaVRyroql3dYsEggNEEMw6AXhhth3hWBnhnBmatRrszrUo99nRm7KopLDQATtUII1b2YmwxPVr5+m5zGXqe+Un7xoMNLr0+zjpbYX8VY3xf4xXanQ0EQWaXjZZUAKIGyr3AdjNQ7nFjKsq0h2XfgbAgEnc/EQAfUjFEotK1ydMFNWr4JOXecqGbsjFKo3pPZxG8fxAeXzAxNm+b8tRzCZapVAqvACwbavhBYCFJ6AnqPHAQ1Qa3viUKbNRDpVVyKVediZPcLIAQA5kh2gxGBec4/Qrmm2lsxTq11ARUPaB9QKqZgKdhYnULC04hLRV/RWUt8aksnSC4gnoMKWXzdevUb9m0yQFkqqTChyT8V587wLYaicbZPKUqQOhAC1z4fTHPFqNnPqaOx84FyvyPqpU6Kil2CoUOsTp1MWcp6k2HTSvhhny1JKSKiCQihVnoFAA9bDrhe5l5gzCMoywoVCpHaCq7LExCqFsDBkk9CLHG/LHFMzW7UZmnTQow0vSJNNwwJtqvK2B/wBQsMNJScbZK0uDTmXi9YsaaN2Slb5izMrEzpWmbTp/ePjYTilypxTOmqKOZFOrT7MsK6SGlWAHarsCwPQfune+Dee4IlQ6wSr+O48Lqd8WMjw5KQhRfqepj8PQYN0dtdi2+wDzXyx744D0lcaYV5gpeSR1Bnw8vDAhuRkLGp7sssNLJqMPfVqYTDGepk3ne+Grj+fZE0JqBcEF1KzTEfFBmTNhaNydrq/BaWcWtSCZ161MVO/TrIC3Znc9r8RYbjbcemK6cpbRa+yA8gooUCkJpXVu0Ooi/cmZ0wSIMC2C2W5T7DJVESmAMw/aPR1dwAAKQOgmJI26bWw3YkzCCEEdPxwj1m+TUnTz/LOSNyxS0lBQA1MXpxUbufCTob9z0ET8rSHgVHUz+7AqxFNl1NDNr0glf4pPxX3meuH7/hjLwRoNzPxGR5A9BiSnwCijh1SCBAuY2iY8YxTzoX5DNyrwYZTKUsupLCkIkmdzqifAEwPIDC57SeGistMPTWrTBJIboSFUH6Ei174ac3ACf/tTa2462xR5jyy1AFYSDI+5cdWpKo2WndYORLyzRGj7DvUlhjqYll7MrpY/+IumBHhAiLHfL8oZeoRSNHQtViysCx7IaV1MnRCIBi0mBewD0OXqFu6beZv6+OJ8rwmnTJKrBPmfoPLHL50Q+Q50/hj5fTrP34qZpbg+O/qP192PcLryo8recj+0fQ4sZmnIP1Hy/X347Yu1Z0kGVfcT5jFxDgajwQfDF8AHr+jjQB3H1DZarc2WRpidSkFQJIEkgC5G/TCDylxKp7z2OZoFHZNdGoXFRdKVVNVAVEqZ0nz0+mHniqK2Uqhp2MQYJa2kAmwJaB88JHKOYzC5kUa9BftE7SnVR2qQKdZdaHUoKgyDMAd0b9M7M7B/HshWp1HWgi5i7HRUcqoAMLtu/gbAaZnB2tlTX4bRRi9IstPVpIDg9kpIkgwZtMYWuN5nMHOa9CHLvWFKabN2oVqmkOZGlpkGBsPG5w3cYoN7mEpEK2oBSSSBCDeL7YlHhjQxT6sUMxyUiox94zdlJ/beR/l2wA9jeSpPnHNRFYrSDISLqwdYI8DgjxfL5/L0KlVszSdUW66GuD3epjrhe9m2dannVVTAdGB8e6pcR4XUYnKTjByH1WmsKjvnDe9MgH7Qi/gAPLEq5EVQUrIpQiwIHiDMiDO18Q8FfUC20uTHTYf98W8rQ0kkXlSY28Dvi2m04pkY8HNOecvTy9R9BbLqigghZU6TJ33sI6/PAPL5zRmqFRaVTRWp6AQSyNBWso0m4ZghA6nV16FnyFQVcxWLVUYnVUFYlhM7IpkAAE+UBcB15faujU6mquuodm1KaekwdxJEid9tuu0N0U3bFTp2dHqUlqLeGBEg+IPUHwOBP+EmjUHZ71FMfwrpK3PS2qQBvGwF8Dc5xlOGU6NKrXUtAQlgzKzLZmGmSl7HpN4uTi5lOZO1qFEeixA7wU6io8ZDEC/rhYKUU64O+UoTpsDcX5GSp2jUHfL1GBVoY6X8dYm89SN7mDhHpZ2tw+rR+yh6Ts/2gOlzMSu0LAsReTPhHYAMA+M5YZuvSyYAIkVax/hQGyg9Gc2kXiTiin7Iv5M2znH8xmcpSqUSMpUqgv31FQEA2A6BWN5ImCLXxNwfnsErTzdNsq/ZBy9UqtJiNKuFOq3eawJmCNsZ55pU1FNHU6NJ06Q40EkLJKCFHwxqtY9JwAzNJv8Axqa5tQkiKJOkizd1mJBYbafA7YioxnHgjqT3SyNVfgTVG1q9NgTqUxMhrgkixtsb4MZHKCkgQbDr4k3J/Xpjn3CquYyppe61HzVIIV93dlRVBBKMjkbAkDqTO97NHL/O1DNaELCnmCG1UGMupQlWExBPdJjeLxhNSMq+iddh6rWVRLMqjaWIAvtc9cVOGcboZjV2FVKugw2hpg/0sYOxg4Gc3cMFZF100qIl+9srG2qOv/fxwF4fwVjm6dei5osGAqhFijVpqTOoRdugP4ROFjppxuzLHDO8MSrGsSRaxjAatzBlMlWWjUqMHeJdlYqJ+FWcCF8h5yYnDHgNnOXzUdiXsTqAgGGFwZPgb4yDTxJ4MeCgfaVktLtrqdxtLL2T6x11FYsnmcE+Pc45bLJReo50VUVlKozDSQDqMDur3hvfyMHFQ8stv2l2s50i4EwPkCd/HE/GOXdbhVOmkEWmUABXSqwAJmBFtsPt075N3fF4Kbe0TJaqi9oxKCYFNzrExNO32gnqLRfa+Nsv7QclUaiq1Se2sp0MFDEwEZohXnp6eIwJzuQdKkByzqIXuQSDpJvB8J8O7ihmOHlkKCqUXUGVwgJDh9exG4MHfqfXFPDBi70dlzJ7i3/fT74GNeIJJEjx39BiPlftvdKPvJBr9mvaFdiYF7WmImLTOLOf6fP8sdGt+WzqhyJ3MHMj0XNLLZOpm6oEtp7qLO0tBJPWAOu+AVbnTiNMaqnCGVep1EfiuGvg/wD9dmPUf7Fxd5vP+Xb54SGhDam0DeSLlDj9PN0FrUlKBiQVO6shgqYseon+b5YZH2n545z7Jv8A7f8A+vV/3YfXzWlQYEahPkpmT8jbG6LSuHo2S4ZXrUoYjpv+v10xZy5BWD084/X9sYzSWnwt8j+P98VgxGxjHQIRcXpj3WqHAuDAmL203Ex3ovBwoez+rmaWc7KqlF6dWkzipS1yhpuAVYMSArarR4Dzw7cfK+61ddxpIgmBOyyQJHei+EjkA5mjnOyfsatKtSZu0pqVKNTeO9LHutqt6DaL4Z2DONcPdMw3utRKbAsx7QTA1QFX+Hr3jJFoGGGnPudEH+Tz/wDCXr1xHxDhKVazFpszCx3htjv+WMVjfQAAqxEDyjfHKp8opCDcd3SK2eoq9N1ZQylTIIBB63B3xyLkCuRxCkFEkq+/QdkxJ+WOq8Z1DL5iGghGKsBBEJOxJEzqHpBscc89lXC2bNVq2nuUqLLq6anAAHrp1H6eOKQSaaYPkYn5tr9tCZ5aOisCtPSgQgaQy1GuWmDHmfO3SclzYhyi5s06gU0wwpqC9Q6gCqgAXba+25MDCfzOP8nU9F/3phgRBTytOlMFQgjyVQpw0HURdu3BzzjvPHESalZsslCmT+8jWkwAS7d49LLe9sDKXEeLkiqgqKEJACKioCpIaaexIM7g3Ax0PPZJK9MowDK3TcG89Pyxoq9hTY3bvs56ftHLfQaoxH487VYbEc45b5mVi1LMtPbvD1aneGkiLye6BfpAnpjoHB+DCgz6SCpACwukwJ+Lx8vU4Sa3AUTOrX0nsWqg6CGA1E7B9OkgN3o8BGOi0MwGCnYkaom8ePp5+eGnXQ0XaIOKcVSghZzspIUfE2kbAddx9cZ5OUUsk2caKlSuDWaDEnZaaltgvwCeurA1ckM5nWAslBNDuDcu5DBF6DSBJMTcDDVkuCUqWXGXRfsl6EkzJ1Ek7yTfCvTclSElkWMllDX7d2LqXY6kcswLFYKgmwpgQtpG8dcS8J5dRSzd6iCANCsSDpm/WLECAemGdOGooACwBsATjPuC+B+uNelPoTaIuc4IEIYaaBIK6qSAhuo1Ai95I6/F443zXAS9KkapIZYOqjK1VJUhu9AIBEggePlh3/w9fA/XGRlFUze3njfHMNog5DjuZyQRKwFfKioUNRi75lVY93UoHeC/CQAT6Ww58E4zSzVEVaBlJK7FSCtiCp2It9RhGoZ+o+ad0cVKVYMykKgSkQwOk1B8QKE9CSRNhJxVrcMHbJXpEU82KuuS7GkSILqQIlWXfSBM73xKWmpf+i37Oo4D8z5l1paKdXsHc2qaQ5AG8A2kyBPrgJwrntqZFLOoRUNXsxVpU2NAhguglye6SSVgT8PTDLxLhPakSxW0MIFxJ8djc4ht2S+QO0LvK9Guc2GbN1ao7P7WnUgCTARqaKAKYkNNum5vh1zHxN64qcL4eKRgEsSRJNzbYeg/M4s1Tc+p/HGTluY36TTTj2keAwH5j5lGUQMaVWtMkikoJVRcsZIA9Ot/A4GH2h09ekZfNGU1Uz2dqsRIAJld5lot8pFpyatIQ6fk27o/0r+GIs909fyGB/JvMSZ3LCqivTg9myOIZXSzA/cfn8sEM9+f5DHoa35bOiHKF3g5/wA9mPl/sXF3m8/5dr+OA3FMzUyTVs0E7YMRFNFZqhsFsAI6E+QxOOI1OIZRKidmqVV1AnXInxGmxBnr0w0JLasmNZOT8scWq5cLWWtmezo5g9pRQa6bUywNT7MR3oM6ibR0gY7jwjOU8zQV0OqnVQMpuLN5bggx6H0xybgtcJRqpRbszlm1P2iOjVe0azjUYjukCYsothx9mOfJo1KL1lqmhU7MQmgpTKKVVgBEjvQRPw3M2E5fGSkbF38R2ydTUgDfEJRutxb+/wA8VjaxwQp0hBIEFjJ9Rb8sVc0t58fyx0ClfmPML7tW/eBQggRNyBq9V+L5YT+SMpU9+NSlUYUBTZaqMBBYsChERLWaSdhtvjoGZmBc7+ON6WVVRCjSPAQB9BjKMazZyOrwR8zn1qUqlZMyKwJLMxTsw/fQr8IQJIAAEkCZmcP2a5XcyVdZiACD59Ztv4YM1ssBLCx6m0n1MScSUU7oucK4Ju2NGTSqxXrcmPVp1Eeoqh1KyoLfECDYxtOMZ/lrL5LIGjQVqYPc7RbuC9i5Oxc7TFiRGwGG3R5nGlSgGBDXBsQbg/LGqKXAN2cUHK6kPSbOZlsu+lgCSWDA94doQWKjumAN48pbuA8AzIy1IMTXhnCuxXW1PXNM1NRu0T8ow7NwmkVCFFKgyF0rAPiBFjiz2fmfrg29GKxPpcsVgLIqyzNGoCCzFjYWAkmwxity/WiCgYGxAI/OMOITzP1x7T5n64V6aNs5dT5YqutOlVWCrF5Ud2YJABY7jULkbjB/Nctacu1YnvoCyyoMWKn5QfuO+HPT5n641qLY7m20i/ljVBG7jlfJ3KrpnQ1HM1alNlY5kVZI1RCOu3ekAQNlHlGKfMXDK1SsatHMZhayv3KcnsoBgoaYERAMkkkkn5dRy6GnZKGgG5Csi3ny3tj1NIfX2BDGxbVT1ed98a42I7OStwyqKwrU81mCST2isSyBGBuqxpUqSpXcW+ulDgtWm76M1mTRqLpcsxZ0fUCpRyJUsAwJA6eMR1unS0zpy4Gr4oNMT6+I/vi1T4fTCaNChTcrC6fmIg4Tx/YtP2cZy/A6qipSOazBy7EMjam7QEBtadpGrRdDFvxnfJ8KqqqpWzNcpTctSMkF0tp7SBNQAhhBgRPlHZH4dSKBCqlBssLpHoIgYzV4fTbTqVW0/DIBj0tbB437Cn7OOZng7NSdQ70axuoRVjV+5I0wdViZ8frYzWWqsq9m3fDo5p6DpIVpqL5LGrz/ABHXGyCFw5UFxs0DUPnvjyZBFYuFAY7sAAT6mJOM8X2ZsOSHKMFVUdnUGXZlBKi7K4tpJD6IEQLbxgjyfwmomZqEZitVoNTOsVnLstXUukqzXMrrn0HlHSaXDqahgqqob4oAAPra+KnuqoSqgKAdgAB9BierDbEppwzkqJlgpBnbyxq+UFzPni7o9ce0+uORRLOEa4FrPcC7VgxLrAggAwR4ffiv/wAKiD3qvkb93y/Xhh/0eZx7R5nHatBrG45fGihwbKrRpIgtCgmdySSST5k4zn36zafpbF9VjAzjW3zH4HD6i+DRRPaJvOnMS0npoaFasgIL1KLqDT1HTZbtUPUgREre9qTe0BtNWkOHV5VQETWml6ZlZLiyNaNI1GT5HBXOcEWo+uDcXEwD0mPT8MR/8NJ2cd7XqmdYnTG3hE/PHNGCpWn+4eSQtrzJRZEpDJZvsayyH1JrL6NYQqfhXuwGJA3MRJxNwnnr3akT7hmdXaacwSULKAFCsCBNYQRAAt43GDR5aF7G/wDMIHp92848OWhaxsL98X9fPDuN4af7mKTXQY5U53OZzNTLvlqtBlTtEZyrCogYIT3bI117snrhqJj9DCzyzkloEqJJfckyZFwPTcfPDTAOOiErQJ2RmkAOnjt88YqVwukXOptI+8/liirGRfE+ZU6qcEx2hJ8LBuoFr/rphzTbNVdJERfxE4gXMny+mJM7uPTFfABbSqdJNpv08MQ+9t5fTEtNPszv1xUwAW+0Ipg28NvXEfvZ8vpi1lR3B+upxLpHgMAA/wB7Pl9MYGaMzbw2xNnx8Pz/ACxUXABP723l9MY97by+mIZx7ABN703l9MeOcby+mIsYwATjNt5fTGDmm8vpiEY9gAs0cyxYAxfyxdXYemBuX+JfXE9SoRVpCTBVreMAfh+eACHjXHKGUpGtmai06YMamk3OwAAJJ8gOhxS4HzdluII5yVZKjIRqBVlIk7lWAaDeDEYxzUIoqLnvHf8A0nHNMrTzuVzFStk2pJ2iKrJUokqdEkGVuDLHaMTc0nTNrB1rMmoou1ALG76lvF7+E+mIKwqyY7P6NH/bbHLOYeX6eeArZtP8wwAco1QKCBsiuSAnhbHuSOMVcnw+uKFOpmHObqUsurElECKg1O5hUQEzFpJi1yJ6j3qkPHDOg8c5mpZGh22bdVEwAgJLHwVTcnqegGETOf8A+gcqv7LL1n82KIPoC0+lsc35g5f4rWbtMylaqehLq8TeFCsQo8gAMLGbyFSkYqIyE3hlK/jvgjox7ByZ9A5j2j5mqtGtkhl2oGNSVQy1W72lrzC6fG+xN7AwnnXiv2izkJsyVIfTF5TTO8x3jsD1nugfYlUR8tWUrLU6syRPdqIBA8PgafXDPzFmqlLSmWylKvp7zBmCAHeFEXci94G2/RHqtS2nPbHzlrPVK2Vo1ayCnUemrOgnusRcX2HljPGT3fmPwbEfKfExmMnQrKCoqUw2k7i5kH0NpxNxNdRCnax/3Y6HbjjkfoRuP84Lk3RWpVXVo1OiytPU2kajufQX28RI4+0tftF91zWtIITs7spnvC8AW639bw05vlVKlQsXcAi6jqQIBn5AxHTEH/BawPtqmqbt5eETb1nrthYqaWRci6ntNpEpFDMaaiyj9mYZtJbQBuWtE7SDeL40/wDijTC6my2ZWH0VJp/stoLGbg6htJ+6WY8lp3oqOB+6P4T/ANVrdLHHhyYkialQiO8P4j4+XS19hjakbkX19pCaqg92zXaU4ZVFK7rMalvYA/xR062HReXeN083l6denISouoBhBFyCpHiGDD5YWP8AgxY/bVNU/F5eET85n5YOZagKSLTWQq7AAW8enXf1JwRi02/YKyym49cWM1+0oj+dj9FOIKe49R+OCQX8/wAcUGBvF65RSwE6UmPScDE4vOvuEquohluGCEXHjIII8YMdMGM1uPQfniuTgAHjmbSjaqTxMC3euY22JHhPj4YrHmVZshO4swbbciN1/m8ZtbDNS/ZH0OB1OgqkaVVbRYAW3i3SemACGpzJoRAtMszLqHh8ZHQXEAkEeXjiN+bGIRlp2LlSDvbSbXEkhtgCZUgKcHaR+z/Xjirl2OoeuAAXmuZgy6uyeBPUXPgv8RiDH+r+HHsnxXXUNPQVIBJnbusFPrMgg9b+GDefO3z/ACxUBwAYxnHsewAYGPTjxx7AB4YycYG2PYAJMv8AGvri4cvLo8/CCIj+KOvTbFPL/Evrgkmw9MAC5znUikg/1H7o/PCByzzfQavXo5mqoYVRSoLJVjAhpMEGWIAmNovh552+Cn6H8VxyfkvLLVUrUUMGzhYyOoqAzO42H6OOefLZrdIaua8xUFTs8qVVtIinUUv2jEzZwV0DpMbg4i4Hy+uUZ1plitRtbFjJmDtYRvhuqixPWDfrgWMQhNyQQbfJT4me6PX8sc05wyy1czW1CRSyZceTa7fj9+OkcU/d+f5Y5vzKfteIeWXpD5F0nFIcjvgZfYdRjK5hv4qoH/tSf+rB/nGstGKgp1qpN3WlFlUXJJNrWgAzB2g4FexQf/L3/wDMN/sp4P8AMlAGtl5/ebS1yJEi1vU/XEpfms53yPPLddHytF6dkamrKIjumStuliMb8QHfHp/XG/CR9kvp/wBRxFxU3X9dTjuh/Sh0RDFenn0YgAneNjHhv4eeJKRxLhjSrT4ip/iHW6kWMXnaLjGP8Tp3gkxvbzA6+uLRx7ABVHFE8TH+k4sUqoYAjY/L7sb4xgA//9k="/>
          <p:cNvSpPr>
            <a:spLocks noChangeAspect="1" noChangeArrowheads="1"/>
          </p:cNvSpPr>
          <p:nvPr/>
        </p:nvSpPr>
        <p:spPr bwMode="auto">
          <a:xfrm>
            <a:off x="0" y="-863600"/>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descr="D:\DOCUMENTI 2012\POLITICA\GDM 2012 Fano\Documenti 2012\Intervento Presidente\fOTO HSOCIALE\anziani-mi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814" y="3326860"/>
            <a:ext cx="4708186" cy="3531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OCUMENTI 2012\POLITICA\GDM 2012 Fano\Documenti 2012\Intervento Presidente\fOTO HSOCIALE\110607VALSIR_OLI_EIRE_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26859"/>
            <a:ext cx="4525963" cy="353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145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8723" y="231848"/>
            <a:ext cx="8229600" cy="692150"/>
          </a:xfrm>
        </p:spPr>
        <p:txBody>
          <a:bodyPr>
            <a:noAutofit/>
          </a:bodyPr>
          <a:lstStyle/>
          <a:p>
            <a:r>
              <a:rPr lang="it-IT" sz="3000" dirty="0" smtClean="0"/>
              <a:t/>
            </a:r>
            <a:br>
              <a:rPr lang="it-IT" sz="3000" dirty="0" smtClean="0"/>
            </a:br>
            <a:r>
              <a:rPr lang="it-IT" b="1" dirty="0"/>
              <a:t>LA MACROREGIONE </a:t>
            </a:r>
            <a:r>
              <a:rPr lang="it-IT" b="1" dirty="0" smtClean="0"/>
              <a:t/>
            </a:r>
            <a:br>
              <a:rPr lang="it-IT" b="1" dirty="0" smtClean="0"/>
            </a:br>
            <a:r>
              <a:rPr lang="it-IT" b="1" dirty="0" smtClean="0"/>
              <a:t>ADRIATICO-IONICA IN EUROPA</a:t>
            </a:r>
            <a:r>
              <a:rPr lang="it-IT" dirty="0"/>
              <a:t/>
            </a:r>
            <a:br>
              <a:rPr lang="it-IT" dirty="0"/>
            </a:br>
            <a:endParaRPr lang="it-IT" dirty="0" smtClean="0"/>
          </a:p>
        </p:txBody>
      </p:sp>
      <p:pic>
        <p:nvPicPr>
          <p:cNvPr id="1026" name="Picture 2" descr="F:\DOCUMENTI 2012\EUROPA\Macroregione\Dossier\mappa eu versione 4.jpg"/>
          <p:cNvPicPr>
            <a:picLocks noChangeAspect="1" noChangeArrowheads="1"/>
          </p:cNvPicPr>
          <p:nvPr/>
        </p:nvPicPr>
        <p:blipFill>
          <a:blip r:embed="rId2" cstate="print"/>
          <a:srcRect/>
          <a:stretch>
            <a:fillRect/>
          </a:stretch>
        </p:blipFill>
        <p:spPr bwMode="auto">
          <a:xfrm>
            <a:off x="698090" y="2507227"/>
            <a:ext cx="7698657" cy="4350773"/>
          </a:xfrm>
          <a:prstGeom prst="rect">
            <a:avLst/>
          </a:prstGeom>
          <a:noFill/>
        </p:spPr>
      </p:pic>
      <p:sp>
        <p:nvSpPr>
          <p:cNvPr id="4" name="Rectangle 9"/>
          <p:cNvSpPr txBox="1">
            <a:spLocks noChangeArrowheads="1"/>
          </p:cNvSpPr>
          <p:nvPr/>
        </p:nvSpPr>
        <p:spPr bwMode="auto">
          <a:xfrm>
            <a:off x="0" y="1189337"/>
            <a:ext cx="9144000" cy="1760339"/>
          </a:xfrm>
          <a:prstGeom prst="rect">
            <a:avLst/>
          </a:prstGeom>
          <a:solidFill>
            <a:srgbClr val="002060"/>
          </a:solidFill>
          <a:ln w="9525">
            <a:solidFill>
              <a:schemeClr val="bg1"/>
            </a:solidFill>
            <a:miter lim="800000"/>
            <a:headEnd/>
            <a:tailEnd/>
          </a:ln>
        </p:spPr>
        <p:txBody>
          <a:bodyPr/>
          <a:lstStyle/>
          <a:p>
            <a:pPr algn="ctr">
              <a:lnSpc>
                <a:spcPct val="80000"/>
              </a:lnSpc>
              <a:defRPr/>
            </a:pPr>
            <a:endParaRPr lang="it-IT" sz="2000" b="1" dirty="0" smtClean="0"/>
          </a:p>
          <a:p>
            <a:pPr algn="ctr">
              <a:lnSpc>
                <a:spcPct val="80000"/>
              </a:lnSpc>
              <a:defRPr/>
            </a:pPr>
            <a:r>
              <a:rPr lang="it-IT" sz="2000" b="1" dirty="0" smtClean="0">
                <a:latin typeface="Arial Black" pitchFamily="34" charset="0"/>
              </a:rPr>
              <a:t>Il Commissario </a:t>
            </a:r>
            <a:r>
              <a:rPr lang="it-IT" sz="2000" b="1" dirty="0" err="1" smtClean="0">
                <a:latin typeface="Arial Black" pitchFamily="34" charset="0"/>
              </a:rPr>
              <a:t>Hahn</a:t>
            </a:r>
            <a:r>
              <a:rPr lang="it-IT" sz="2000" b="1" dirty="0" smtClean="0">
                <a:latin typeface="Arial Black" pitchFamily="34" charset="0"/>
              </a:rPr>
              <a:t>: con la Macroregione Adriatico Ionica</a:t>
            </a:r>
          </a:p>
          <a:p>
            <a:pPr algn="ctr">
              <a:lnSpc>
                <a:spcPct val="80000"/>
              </a:lnSpc>
              <a:defRPr/>
            </a:pPr>
            <a:r>
              <a:rPr lang="it-IT" sz="2000" b="1" dirty="0" smtClean="0">
                <a:latin typeface="Arial Black" pitchFamily="34" charset="0"/>
              </a:rPr>
              <a:t>nuovo slancio a cooperazione e investimenti </a:t>
            </a:r>
          </a:p>
          <a:p>
            <a:pPr algn="ctr">
              <a:lnSpc>
                <a:spcPct val="80000"/>
              </a:lnSpc>
              <a:defRPr/>
            </a:pPr>
            <a:endParaRPr lang="it-IT" sz="2000" b="1" dirty="0" smtClean="0">
              <a:latin typeface="Arial Black" pitchFamily="34" charset="0"/>
            </a:endParaRPr>
          </a:p>
          <a:p>
            <a:pPr algn="ctr">
              <a:lnSpc>
                <a:spcPct val="80000"/>
              </a:lnSpc>
              <a:defRPr/>
            </a:pPr>
            <a:r>
              <a:rPr lang="it-IT" sz="2000" b="1" dirty="0" smtClean="0">
                <a:latin typeface="Arial Black" pitchFamily="34" charset="0"/>
              </a:rPr>
              <a:t>Conferma impegno UE alla sua creazione nel 2014:</a:t>
            </a:r>
          </a:p>
          <a:p>
            <a:pPr algn="ctr">
              <a:lnSpc>
                <a:spcPct val="80000"/>
              </a:lnSpc>
              <a:defRPr/>
            </a:pPr>
            <a:r>
              <a:rPr lang="it-IT" sz="2000" b="1" dirty="0" smtClean="0">
                <a:latin typeface="Arial Black" pitchFamily="34" charset="0"/>
              </a:rPr>
              <a:t>Piano di azione su mandato del Consiglio d’Europa </a:t>
            </a:r>
          </a:p>
          <a:p>
            <a:pPr algn="ctr">
              <a:lnSpc>
                <a:spcPct val="80000"/>
              </a:lnSpc>
              <a:defRPr/>
            </a:pPr>
            <a:endParaRPr lang="it-IT" sz="2000" b="1" dirty="0" smtClean="0"/>
          </a:p>
          <a:p>
            <a:pPr algn="ctr">
              <a:lnSpc>
                <a:spcPct val="80000"/>
              </a:lnSpc>
              <a:defRPr/>
            </a:pPr>
            <a:endParaRPr lang="it-IT" sz="2000" b="1" dirty="0">
              <a:latin typeface="Arial" charset="0"/>
            </a:endParaRPr>
          </a:p>
          <a:p>
            <a:pPr algn="ctr">
              <a:lnSpc>
                <a:spcPct val="80000"/>
              </a:lnSpc>
              <a:defRPr/>
            </a:pPr>
            <a:endParaRPr lang="it-IT" sz="3200" b="1" dirty="0">
              <a:latin typeface="Arial" charset="0"/>
            </a:endParaRPr>
          </a:p>
          <a:p>
            <a:pPr algn="ctr">
              <a:lnSpc>
                <a:spcPct val="80000"/>
              </a:lnSpc>
              <a:defRPr/>
            </a:pPr>
            <a:endParaRPr lang="it-IT" sz="2000" b="1" dirty="0">
              <a:latin typeface="Arial" charset="0"/>
            </a:endParaRPr>
          </a:p>
          <a:p>
            <a:pPr algn="ctr">
              <a:lnSpc>
                <a:spcPct val="80000"/>
              </a:lnSpc>
              <a:defRPr/>
            </a:pPr>
            <a:endParaRPr lang="it-IT" sz="2000" b="1" dirty="0">
              <a:latin typeface="Arial" charset="0"/>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p:txBody>
      </p:sp>
    </p:spTree>
    <p:extLst>
      <p:ext uri="{BB962C8B-B14F-4D97-AF65-F5344CB8AC3E}">
        <p14:creationId xmlns:p14="http://schemas.microsoft.com/office/powerpoint/2010/main" val="4146247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23" y="0"/>
            <a:ext cx="8229600" cy="1143000"/>
          </a:xfrm>
          <a:noFill/>
        </p:spPr>
        <p:txBody>
          <a:bodyPr>
            <a:noAutofit/>
          </a:bodyPr>
          <a:lstStyle/>
          <a:p>
            <a:pPr algn="l"/>
            <a:r>
              <a:rPr lang="it-IT" b="1" dirty="0" smtClean="0">
                <a:latin typeface="Arial Black" pitchFamily="34" charset="0"/>
              </a:rPr>
              <a:t>FANO-GROSSETO</a:t>
            </a:r>
            <a:r>
              <a:rPr lang="it-IT" b="1" smtClean="0">
                <a:latin typeface="Arial Black" pitchFamily="34" charset="0"/>
              </a:rPr>
              <a:t>: PRIORITA’ DELLA REGIONE MARCHE</a:t>
            </a:r>
            <a:endParaRPr lang="it-IT" dirty="0">
              <a:latin typeface="Arial Black" pitchFamily="34" charset="0"/>
            </a:endParaRPr>
          </a:p>
        </p:txBody>
      </p:sp>
      <p:pic>
        <p:nvPicPr>
          <p:cNvPr id="1026" name="Picture 2" descr="D:\DOCUMENTI 2012\INFRASTRUTTURE\Società Fano-Grosseto\Incontro PS\Documenti\tracciato fano grosset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582" y="3215148"/>
            <a:ext cx="7030064" cy="36428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txBox="1">
            <a:spLocks noChangeArrowheads="1"/>
          </p:cNvSpPr>
          <p:nvPr/>
        </p:nvSpPr>
        <p:spPr bwMode="auto">
          <a:xfrm>
            <a:off x="0" y="1066802"/>
            <a:ext cx="9144000" cy="2059856"/>
          </a:xfrm>
          <a:prstGeom prst="rect">
            <a:avLst/>
          </a:prstGeom>
          <a:solidFill>
            <a:srgbClr val="002060"/>
          </a:solidFill>
          <a:ln w="9525">
            <a:solidFill>
              <a:schemeClr val="bg1"/>
            </a:solidFill>
            <a:miter lim="800000"/>
            <a:headEnd/>
            <a:tailEnd/>
          </a:ln>
        </p:spPr>
        <p:txBody>
          <a:bodyPr/>
          <a:lstStyle/>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Progetto Regioni Marche-Umbria-Toscana </a:t>
            </a:r>
          </a:p>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con il modello innovativo del contratto di disponibilità  </a:t>
            </a:r>
          </a:p>
          <a:p>
            <a:pPr marL="342900" indent="-342900" algn="ctr" eaLnBrk="0" hangingPunct="0">
              <a:spcBef>
                <a:spcPts val="0"/>
              </a:spcBef>
              <a:buClr>
                <a:srgbClr val="00007D"/>
              </a:buClr>
              <a:buSzPct val="75000"/>
              <a:buFont typeface="Wingdings" pitchFamily="2" charset="2"/>
              <a:buNone/>
              <a:defRPr/>
            </a:pPr>
            <a:endParaRPr lang="it-IT" b="1" kern="0" dirty="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Definito cronoprogramma operativo per la realizzazione dell’opera,</a:t>
            </a:r>
          </a:p>
          <a:p>
            <a:pPr marL="342900" indent="-342900" algn="ctr" eaLnBrk="0" hangingPunct="0">
              <a:spcBef>
                <a:spcPts val="0"/>
              </a:spcBef>
              <a:buClr>
                <a:srgbClr val="00007D"/>
              </a:buClr>
              <a:buSzPct val="75000"/>
              <a:buFont typeface="Wingdings" pitchFamily="2" charset="2"/>
              <a:buNone/>
              <a:defRPr/>
            </a:pPr>
            <a:r>
              <a:rPr lang="it-IT" b="1" kern="0" dirty="0">
                <a:solidFill>
                  <a:srgbClr val="FFFFFF"/>
                </a:solidFill>
                <a:latin typeface="Arial Black" pitchFamily="34" charset="0"/>
                <a:cs typeface="Arial" pitchFamily="34" charset="0"/>
              </a:rPr>
              <a:t>c</a:t>
            </a:r>
            <a:r>
              <a:rPr lang="it-IT" b="1" kern="0" dirty="0" smtClean="0">
                <a:solidFill>
                  <a:srgbClr val="FFFFFF"/>
                </a:solidFill>
                <a:latin typeface="Arial Black" pitchFamily="34" charset="0"/>
                <a:cs typeface="Arial" pitchFamily="34" charset="0"/>
              </a:rPr>
              <a:t>on manifestazioni di interesse di imprese</a:t>
            </a:r>
          </a:p>
          <a:p>
            <a:pPr marL="342900" indent="-342900" algn="ctr" eaLnBrk="0" hangingPunct="0">
              <a:spcBef>
                <a:spcPts val="0"/>
              </a:spcBef>
              <a:buClr>
                <a:srgbClr val="00007D"/>
              </a:buClr>
              <a:buSzPct val="75000"/>
              <a:buFont typeface="Wingdings" pitchFamily="2" charset="2"/>
              <a:buNone/>
              <a:defRPr/>
            </a:pPr>
            <a:endParaRPr lang="it-IT" b="1" kern="0" dirty="0" smtClean="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Fano-Grosseto «ponte di terra» inserita nelle reti UE strategiche TEN-T  </a:t>
            </a:r>
          </a:p>
          <a:p>
            <a:pPr marL="342900" indent="-342900" algn="ctr" eaLnBrk="0" hangingPunct="0">
              <a:spcBef>
                <a:spcPts val="0"/>
              </a:spcBef>
              <a:buClr>
                <a:srgbClr val="00007D"/>
              </a:buClr>
              <a:buSzPct val="75000"/>
              <a:buFont typeface="Wingdings" pitchFamily="2" charset="2"/>
              <a:buNone/>
              <a:defRPr/>
            </a:pPr>
            <a:endParaRPr lang="it-IT" b="1" kern="0" dirty="0" smtClean="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endParaRPr lang="it-IT" sz="2000" b="1" kern="0" dirty="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endParaRPr lang="it-IT" sz="2000" b="1" kern="0" dirty="0">
              <a:solidFill>
                <a:srgbClr val="FFFFFF"/>
              </a:solidFill>
              <a:latin typeface="Arial Black" pitchFamily="34" charset="0"/>
              <a:cs typeface="Arial" pitchFamily="34" charset="0"/>
            </a:endParaRPr>
          </a:p>
          <a:p>
            <a:pPr marL="342900" indent="-342900" algn="ctr" eaLnBrk="0" hangingPunct="0">
              <a:spcBef>
                <a:spcPct val="20000"/>
              </a:spcBef>
              <a:buClr>
                <a:srgbClr val="00007D"/>
              </a:buClr>
              <a:buSzPct val="75000"/>
              <a:buFont typeface="Wingdings" pitchFamily="2" charset="2"/>
              <a:buNone/>
              <a:defRPr/>
            </a:pPr>
            <a:r>
              <a:rPr lang="it-IT" sz="2800" b="1" kern="0" dirty="0">
                <a:solidFill>
                  <a:srgbClr val="FFFFFF"/>
                </a:solidFill>
                <a:latin typeface="+mn-lt"/>
                <a:cs typeface="Arial" pitchFamily="34" charset="0"/>
              </a:rPr>
              <a:t> </a:t>
            </a:r>
          </a:p>
          <a:p>
            <a:pPr marL="342900" indent="-342900" algn="ctr" eaLnBrk="0" hangingPunct="0">
              <a:spcBef>
                <a:spcPct val="20000"/>
              </a:spcBef>
              <a:buClr>
                <a:srgbClr val="00007D"/>
              </a:buClr>
              <a:buSzPct val="75000"/>
              <a:buFont typeface="Wingdings" pitchFamily="2" charset="2"/>
              <a:buNone/>
              <a:defRPr/>
            </a:pPr>
            <a:r>
              <a:rPr lang="it-IT" sz="2800" b="1" kern="0" dirty="0">
                <a:solidFill>
                  <a:srgbClr val="FFFFFF"/>
                </a:solidFill>
                <a:latin typeface="+mn-lt"/>
                <a:cs typeface="Arial" pitchFamily="34" charset="0"/>
              </a:rPr>
              <a:t>      </a:t>
            </a:r>
          </a:p>
          <a:p>
            <a:pPr marL="342900" indent="-342900" algn="ctr" eaLnBrk="0" hangingPunct="0">
              <a:spcBef>
                <a:spcPct val="20000"/>
              </a:spcBef>
              <a:buClr>
                <a:srgbClr val="00007D"/>
              </a:buClr>
              <a:buSzPct val="75000"/>
              <a:buFont typeface="Wingdings" pitchFamily="2" charset="2"/>
              <a:buNone/>
              <a:defRPr/>
            </a:pPr>
            <a:endParaRPr lang="it-IT" sz="2800" b="1" kern="0" dirty="0">
              <a:solidFill>
                <a:srgbClr val="FFFFFF"/>
              </a:solidFill>
              <a:latin typeface="+mn-lt"/>
              <a:cs typeface="Arial" pitchFamily="34" charset="0"/>
            </a:endParaRPr>
          </a:p>
        </p:txBody>
      </p:sp>
    </p:spTree>
    <p:extLst>
      <p:ext uri="{BB962C8B-B14F-4D97-AF65-F5344CB8AC3E}">
        <p14:creationId xmlns:p14="http://schemas.microsoft.com/office/powerpoint/2010/main" val="250937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3">
      <a:dk1>
        <a:srgbClr val="000099"/>
      </a:dk1>
      <a:lt1>
        <a:srgbClr val="FFFFFF"/>
      </a:lt1>
      <a:dk2>
        <a:srgbClr val="003399"/>
      </a:dk2>
      <a:lt2>
        <a:srgbClr val="00007D"/>
      </a:lt2>
      <a:accent1>
        <a:srgbClr val="9999FF"/>
      </a:accent1>
      <a:accent2>
        <a:srgbClr val="9999CC"/>
      </a:accent2>
      <a:accent3>
        <a:srgbClr val="FFFFFF"/>
      </a:accent3>
      <a:accent4>
        <a:srgbClr val="000082"/>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99"/>
        </a:dk1>
        <a:lt1>
          <a:srgbClr val="FFFFFF"/>
        </a:lt1>
        <a:dk2>
          <a:srgbClr val="003399"/>
        </a:dk2>
        <a:lt2>
          <a:srgbClr val="00007D"/>
        </a:lt2>
        <a:accent1>
          <a:srgbClr val="9999FF"/>
        </a:accent1>
        <a:accent2>
          <a:srgbClr val="9999CC"/>
        </a:accent2>
        <a:accent3>
          <a:srgbClr val="FFFFFF"/>
        </a:accent3>
        <a:accent4>
          <a:srgbClr val="000082"/>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11664</TotalTime>
  <Words>680</Words>
  <Application>Microsoft Office PowerPoint</Application>
  <PresentationFormat>Presentazione su schermo (4:3)</PresentationFormat>
  <Paragraphs>184</Paragraphs>
  <Slides>14</Slides>
  <Notes>2</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Pixel</vt:lpstr>
      <vt:lpstr>Presentazione standard di PowerPoint</vt:lpstr>
      <vt:lpstr> </vt:lpstr>
      <vt:lpstr>I COSTI DELLA POLITICA: MARCHE VIRTUOSE</vt:lpstr>
      <vt:lpstr>MCLOUD: IL PROGETTO PILOTA</vt:lpstr>
      <vt:lpstr>Presentazione standard di PowerPoint</vt:lpstr>
      <vt:lpstr>Presentazione standard di PowerPoint</vt:lpstr>
      <vt:lpstr>Presentazione standard di PowerPoint</vt:lpstr>
      <vt:lpstr> LA MACROREGIONE  ADRIATICO-IONICA IN EUROPA </vt:lpstr>
      <vt:lpstr>FANO-GROSSETO: PRIORITA’ DELLA REGIONE MARCHE</vt:lpstr>
      <vt:lpstr>I TRE IMPEGNI PER IL 2013</vt:lpstr>
      <vt:lpstr>MARCHE IN RETE</vt:lpstr>
      <vt:lpstr>ATTRAZIONE DEGLI  INVESTIMENTI</vt:lpstr>
      <vt:lpstr>ALTA FORMAZIONE E MESTIERI</vt:lpstr>
      <vt:lpstr>FANO 10 DICEMBRE 2012:    GIORNATA DELLE MARCHE </vt:lpstr>
    </vt:vector>
  </TitlesOfParts>
  <Company>Regione Marche - 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fine anno</dc:title>
  <dc:creator>TCantelli</dc:creator>
  <cp:lastModifiedBy>Mario_Becchetti</cp:lastModifiedBy>
  <cp:revision>1501</cp:revision>
  <cp:lastPrinted>2012-12-10T08:36:05Z</cp:lastPrinted>
  <dcterms:created xsi:type="dcterms:W3CDTF">2005-10-24T10:17:31Z</dcterms:created>
  <dcterms:modified xsi:type="dcterms:W3CDTF">2012-12-10T08:36:37Z</dcterms:modified>
</cp:coreProperties>
</file>