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7" r:id="rId2"/>
    <p:sldId id="284" r:id="rId3"/>
    <p:sldId id="272" r:id="rId4"/>
    <p:sldId id="300" r:id="rId5"/>
  </p:sldIdLst>
  <p:sldSz cx="9144000" cy="6858000" type="screen4x3"/>
  <p:notesSz cx="6797675" cy="9926638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  <a:srgbClr val="EAB200"/>
    <a:srgbClr val="FFFF9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9290" autoAdjust="0"/>
  </p:normalViewPr>
  <p:slideViewPr>
    <p:cSldViewPr>
      <p:cViewPr>
        <p:scale>
          <a:sx n="100" d="100"/>
          <a:sy n="100" d="100"/>
        </p:scale>
        <p:origin x="-136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9" y="4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31555DB1-8736-42A3-B48D-2B08FB93332A}" type="datetimeFigureOut">
              <a:rPr lang="it-IT" smtClean="0"/>
              <a:pPr/>
              <a:t>04/06/2014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6" y="9428590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9" y="9428590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5400D380-E0D7-4EB1-B91E-BFCC7DA7F2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25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0BDB199F-A56C-4049-BA04-1447030960FF}" type="datetimeFigureOut">
              <a:rPr/>
              <a:pPr/>
              <a:t>28/6/2006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89" rIns="91381" bIns="45689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381" tIns="45689" rIns="91381" bIns="45689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6" y="9428590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9" y="9428590"/>
            <a:ext cx="2945659" cy="496332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B3A019F3-8596-4028-9847-CBD3A185B07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it-IT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it-IT"/>
              <a:t>Fare clic per inserire informazioni sull'autore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385762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20E062B1-9C4F-484E-9CE9-F07718824C39}" type="datetime1">
              <a:rPr kumimoji="0" lang="it-IT" smtClean="0"/>
              <a:pPr/>
              <a:t>04/06/2014</a:t>
            </a:fld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pic>
        <p:nvPicPr>
          <p:cNvPr id="11" name="Immagine 10" descr="sis ne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8148" y="6000768"/>
            <a:ext cx="962594" cy="6269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E8DE6A0E-F15B-4AB0-91C1-7196FAE1A025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1F469CCC-98C8-4C7F-A3A6-C6C764F3B378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1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2E9C45DB-838B-488C-98EA-562AB6A8F8A4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3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FE4AEA9A-7452-494C-AA8F-004E74C418D7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2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74D32BBA-3604-4B38-87FC-A991440C3B92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3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5207899D-AB95-46CF-9443-055BDC7FEB45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,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it-IT" sz="1200"/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7ACC0EA2-15FE-4A51-9D6E-DB5C2D2E36C3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A976-7806-4A52-BD30-D317138804CA}" type="datetime1">
              <a:rPr lang="it-IT" smtClean="0"/>
              <a:pPr/>
              <a:t>04/06/2014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66E-1F2C-45E8-A243-7D87F439FC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it-IT" sz="1100"/>
            </a:lvl1pPr>
            <a:extLst/>
          </a:lstStyle>
          <a:p>
            <a:pPr algn="r"/>
            <a:fld id="{1EBAED15-D889-4715-A1C9-47336BFCF53B}" type="datetime1">
              <a:rPr kumimoji="0" lang="it-IT" sz="1100" smtClean="0"/>
              <a:pPr algn="r"/>
              <a:t>04/06/2014</a:t>
            </a:fld>
            <a:endParaRPr kumimoji="0" lang="it-IT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it-IT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F66C73C8-5DF7-49E9-9ECE-73178239B917}" type="datetime1">
              <a:rPr kumimoji="0" lang="it-IT" smtClean="0"/>
              <a:pPr/>
              <a:t>04/06/2014</a:t>
            </a:fld>
            <a:endParaRPr kumimoji="0"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  <a:extLst/>
          </a:lstStyle>
          <a:p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27E2013-91A1-420C-9031-4A037BC890FA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75036DB-D648-4895-8307-9E7763264B34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4C7089E9-7214-4A0E-A00A-742C79F50490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E978F37-705E-4F2D-9C87-65BBE5F17878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2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5C46E8A9-CA2F-442A-9F9C-D3E0F4FACADE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8E021BEC-92F9-4BC4-A0BA-99B742C1388B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 sz="2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it-IT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A50B9C20-2413-4791-977C-EAF6C7563971}" type="datetime1">
              <a:rPr kumimoji="0" lang="it-IT" sz="1000" smtClean="0">
                <a:solidFill>
                  <a:schemeClr val="tx1">
                    <a:tint val="65000"/>
                  </a:schemeClr>
                </a:solidFill>
              </a:rPr>
              <a:pPr algn="r"/>
              <a:t>04/06/2014</a:t>
            </a:fld>
            <a:endParaRPr kumimoji="0" lang="it-IT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643966" y="6429396"/>
            <a:ext cx="500034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800">
                <a:solidFill>
                  <a:schemeClr val="bg1"/>
                </a:solidFill>
              </a:defRPr>
            </a:lvl1pPr>
            <a:extLst/>
          </a:lstStyle>
          <a:p>
            <a:fld id="{256D3EEF-DE4E-429D-8EC4-DDC531AFF58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it-IT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it-IT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4000504"/>
            <a:ext cx="9001156" cy="5334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sz="2800" dirty="0" smtClean="0"/>
              <a:t>commercio estero </a:t>
            </a:r>
            <a:br>
              <a:rPr sz="2800" dirty="0" smtClean="0"/>
            </a:br>
            <a:r>
              <a:rPr sz="2800" dirty="0" smtClean="0"/>
              <a:t>ITALIA</a:t>
            </a:r>
            <a:r>
              <a:rPr sz="2800" dirty="0" smtClean="0">
                <a:sym typeface="Wingdings"/>
              </a:rPr>
              <a:t></a:t>
            </a:r>
            <a:r>
              <a:rPr sz="2800" dirty="0" smtClean="0"/>
              <a:t> EMIRATI ARABI UNITI- dati 2013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4643446"/>
            <a:ext cx="6934200" cy="228600"/>
          </a:xfrm>
          <a:noFill/>
        </p:spPr>
        <p:txBody>
          <a:bodyPr>
            <a:noAutofit/>
          </a:bodyPr>
          <a:lstStyle/>
          <a:p>
            <a:pPr algn="r"/>
            <a:r>
              <a:rPr sz="1600" smtClean="0"/>
              <a:t>Sistema Informativo Statistico – REGIONE MARCHE</a:t>
            </a:r>
            <a:endParaRPr sz="1600" dirty="0"/>
          </a:p>
        </p:txBody>
      </p:sp>
      <p:pic>
        <p:nvPicPr>
          <p:cNvPr id="13" name="Immagine 12" descr="Logo_regione_no bo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1930" y="6072206"/>
            <a:ext cx="547407" cy="642918"/>
          </a:xfrm>
          <a:prstGeom prst="rect">
            <a:avLst/>
          </a:prstGeom>
        </p:spPr>
      </p:pic>
      <p:pic>
        <p:nvPicPr>
          <p:cNvPr id="11266" name="Picture 2" descr="https://www.cia.gov/library/publications/the-world-factbook/graphics/maps/large/ae-map.gif"/>
          <p:cNvPicPr>
            <a:picLocks noChangeAspect="1" noChangeArrowheads="1"/>
          </p:cNvPicPr>
          <p:nvPr/>
        </p:nvPicPr>
        <p:blipFill>
          <a:blip r:embed="rId3"/>
          <a:srcRect r="12027"/>
          <a:stretch>
            <a:fillRect/>
          </a:stretch>
        </p:blipFill>
        <p:spPr bwMode="auto">
          <a:xfrm>
            <a:off x="4857752" y="1000108"/>
            <a:ext cx="3714776" cy="2147881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</p:pic>
      <p:pic>
        <p:nvPicPr>
          <p:cNvPr id="11268" name="Picture 4" descr="http://4.bp.blogspot.com/-X6wkHRxsdYk/TcP0MsksdaI/AAAAAAAAPP4/cmeivxgrr-E/s1600/N_AFRICA_MID_EAST_POL_95.JPG"/>
          <p:cNvPicPr>
            <a:picLocks noChangeAspect="1" noChangeArrowheads="1"/>
          </p:cNvPicPr>
          <p:nvPr/>
        </p:nvPicPr>
        <p:blipFill>
          <a:blip r:embed="rId4"/>
          <a:srcRect l="38517" t="6849" r="7988" b="31507"/>
          <a:stretch>
            <a:fillRect/>
          </a:stretch>
        </p:blipFill>
        <p:spPr bwMode="auto">
          <a:xfrm>
            <a:off x="857224" y="1000108"/>
            <a:ext cx="3571900" cy="2571768"/>
          </a:xfrm>
          <a:prstGeom prst="rect">
            <a:avLst/>
          </a:prstGeom>
          <a:noFill/>
        </p:spPr>
      </p:pic>
      <p:sp>
        <p:nvSpPr>
          <p:cNvPr id="14" name="Rettangolo arrotondato 13"/>
          <p:cNvSpPr/>
          <p:nvPr/>
        </p:nvSpPr>
        <p:spPr>
          <a:xfrm>
            <a:off x="3500430" y="2000240"/>
            <a:ext cx="857256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3500430" y="1000108"/>
            <a:ext cx="1357322" cy="10715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571868" y="2857496"/>
            <a:ext cx="1285884" cy="2857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7 20"/>
          <p:cNvCxnSpPr/>
          <p:nvPr/>
        </p:nvCxnSpPr>
        <p:spPr>
          <a:xfrm>
            <a:off x="1142976" y="1142984"/>
            <a:ext cx="2357454" cy="1214446"/>
          </a:xfrm>
          <a:prstGeom prst="curvedConnector3">
            <a:avLst>
              <a:gd name="adj1" fmla="val 50000"/>
            </a:avLst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ttotitolo 2"/>
          <p:cNvSpPr txBox="1">
            <a:spLocks/>
          </p:cNvSpPr>
          <p:nvPr/>
        </p:nvSpPr>
        <p:spPr>
          <a:xfrm>
            <a:off x="5643570" y="4857760"/>
            <a:ext cx="3500430" cy="35719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chemeClr val="accent4">
                    <a:shade val="50000"/>
                  </a:schemeClr>
                </a:solidFill>
              </a:rPr>
              <a:t>Elaborazioni Maggio</a:t>
            </a:r>
            <a:r>
              <a:rPr sz="1200" b="1" kern="0" dirty="0" smtClean="0">
                <a:solidFill>
                  <a:schemeClr val="accent4">
                    <a:shade val="50000"/>
                  </a:schemeClr>
                </a:solidFill>
              </a:rPr>
              <a:t> 2014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25144"/>
            <a:ext cx="15193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5643570" y="714356"/>
            <a:ext cx="2928958" cy="3497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Principali Paesi Extra-Ue28 destinazioni </a:t>
            </a: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>delle </a:t>
            </a:r>
            <a:r>
              <a:rPr lang="it-IT" sz="900" b="1" dirty="0">
                <a:solidFill>
                  <a:schemeClr val="bg1"/>
                </a:solidFill>
              </a:rPr>
              <a:t>esportazioni italiane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614926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000" dirty="0" smtClean="0"/>
              <a:t>Secondo uno studio Confindustria dal titolo "Esportare la dolce vita", i maggiori estimatori del "Bello e Ben Fatto" e cioè del prodotto tipico italiano sono: Russia, Emirati Arabi Uniti e Cina e da essi verrà nei prossimi anni un terzo della domanda mondiale aggiuntiva di prodotti di qualità.</a:t>
            </a:r>
          </a:p>
          <a:p>
            <a:pPr algn="just"/>
            <a:r>
              <a:rPr sz="1000" dirty="0" smtClean="0"/>
              <a:t>Per l'Italia, gli Emirati si confermano il principale mercato di sbocco del nostro export verso l'intero mondo arabo. </a:t>
            </a:r>
          </a:p>
          <a:p>
            <a:pPr algn="just"/>
            <a:r>
              <a:rPr lang="it-IT" sz="1000" dirty="0" smtClean="0"/>
              <a:t>Al 2013 l'export </a:t>
            </a:r>
            <a:r>
              <a:rPr lang="it-IT" sz="1000" dirty="0"/>
              <a:t>verso gli Emirati Arabi </a:t>
            </a:r>
            <a:r>
              <a:rPr lang="it-IT" sz="1000" dirty="0" smtClean="0"/>
              <a:t>Uniti è stato di 5 miliardi e mezzo, valore analogo a quello dell'anno precedente quando la crescita era stata del 17%; </a:t>
            </a:r>
            <a:r>
              <a:rPr lang="it-IT" sz="1000" dirty="0"/>
              <a:t>gli Emirati </a:t>
            </a:r>
            <a:endParaRPr sz="1000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ESPORTAZIONI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BA366E-1F2C-45E8-A243-7D87F439FCB8}" type="slidenum">
              <a:rPr lang="it-IT" sz="1000" smtClean="0"/>
              <a:pPr/>
              <a:t>2</a:t>
            </a:fld>
            <a:endParaRPr lang="it-IT" sz="1000" dirty="0"/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107504" y="4509120"/>
            <a:ext cx="3960440" cy="21602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rmAutofit fontScale="92500" lnSpcReduction="10000"/>
          </a:bodyPr>
          <a:lstStyle>
            <a:extLst/>
          </a:lstStyle>
          <a:p>
            <a:pPr lvl="0">
              <a:spcBef>
                <a:spcPct val="20000"/>
              </a:spcBef>
              <a:defRPr/>
            </a:pPr>
            <a:r>
              <a:rPr sz="1000" b="1" kern="0" dirty="0" smtClean="0">
                <a:solidFill>
                  <a:schemeClr val="bg1"/>
                </a:solidFill>
              </a:rPr>
              <a:t>Importazioni dall'Italia di prodotti "Belli e Ben Fatti" *</a:t>
            </a:r>
            <a:r>
              <a:rPr lang="it-IT" sz="1000" b="1" kern="0" dirty="0" smtClean="0">
                <a:solidFill>
                  <a:schemeClr val="bg1"/>
                </a:solidFill>
              </a:rPr>
              <a:t> </a:t>
            </a:r>
            <a:endParaRPr kumimoji="0" lang="it-IT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107504" y="2348880"/>
            <a:ext cx="4000528" cy="21602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Andamento</a:t>
            </a:r>
            <a:r>
              <a:rPr kumimoji="0" sz="1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dei valori dell'export italiano vs </a:t>
            </a:r>
            <a:r>
              <a:rPr sz="1000" b="1" kern="0" dirty="0" smtClean="0">
                <a:solidFill>
                  <a:schemeClr val="bg1"/>
                </a:solidFill>
              </a:rPr>
              <a:t>Emirati Arabi Uniti</a:t>
            </a:r>
            <a:endParaRPr kumimoji="0" lang="it-IT" sz="10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egnaposto testo 10"/>
          <p:cNvSpPr txBox="1">
            <a:spLocks/>
          </p:cNvSpPr>
          <p:nvPr/>
        </p:nvSpPr>
        <p:spPr>
          <a:xfrm>
            <a:off x="142844" y="214290"/>
            <a:ext cx="8429684" cy="40479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2000" b="1" kern="0" dirty="0" smtClean="0">
                <a:solidFill>
                  <a:schemeClr val="bg1"/>
                </a:solidFill>
              </a:rPr>
              <a:t>ESPORTAZIONI dall' ITALIA verso gli EMIRATI ARABI UNITI – ANNO 2013</a:t>
            </a:r>
            <a:endParaRPr sz="2000" b="1" kern="0" dirty="0">
              <a:solidFill>
                <a:schemeClr val="bg1"/>
              </a:solidFill>
            </a:endParaRPr>
          </a:p>
        </p:txBody>
      </p:sp>
      <p:sp>
        <p:nvSpPr>
          <p:cNvPr id="23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76053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7929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240360" cy="18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167945" y="2162350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 smtClean="0"/>
              <a:t>sono </a:t>
            </a:r>
            <a:r>
              <a:rPr lang="it-IT" sz="1000" dirty="0"/>
              <a:t>quindi al 7° posto tra i paesi di </a:t>
            </a:r>
            <a:r>
              <a:rPr lang="it-IT" sz="1000" dirty="0" smtClean="0"/>
              <a:t>destinazione extra </a:t>
            </a:r>
            <a:r>
              <a:rPr lang="it-IT" sz="1000" dirty="0"/>
              <a:t>Unione Europea. </a:t>
            </a:r>
            <a:endParaRPr lang="it-IT" sz="1000" dirty="0" smtClean="0"/>
          </a:p>
          <a:p>
            <a:pPr algn="just"/>
            <a:r>
              <a:rPr lang="it-IT" sz="1000" dirty="0" smtClean="0"/>
              <a:t>La crescita dei rapporti commerciali italiani con tale destinazione ha avuto dal 2003 un buon trend di crescita, ha subito una battuta d'arresto tra il 2009 e il 2011, ma a partire dal 2012 il valore delle esportazioni ha ripreso i livelli pre-crisi.</a:t>
            </a:r>
            <a:endParaRPr lang="it-IT" sz="1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9032" y="2564140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 </a:t>
            </a:r>
            <a:r>
              <a:rPr lang="it-IT" sz="8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milioni di euro</a:t>
            </a:r>
            <a:r>
              <a:rPr lang="it-IT" sz="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it-IT" sz="8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9919"/>
            <a:ext cx="4031233" cy="21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62268" y="6399990"/>
            <a:ext cx="216024" cy="36004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509120"/>
            <a:ext cx="158417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* I prodotti "Belli </a:t>
            </a:r>
            <a:r>
              <a:rPr lang="it-IT" sz="800" dirty="0"/>
              <a:t>e </a:t>
            </a:r>
            <a:r>
              <a:rPr lang="it-IT" sz="800" dirty="0" smtClean="0"/>
              <a:t>Ben Fatti" </a:t>
            </a:r>
            <a:r>
              <a:rPr lang="it-IT" sz="800" dirty="0"/>
              <a:t>(BBF) sono costituiti </a:t>
            </a:r>
            <a:r>
              <a:rPr lang="it-IT" sz="800" dirty="0" smtClean="0"/>
              <a:t>da beni </a:t>
            </a:r>
            <a:r>
              <a:rPr lang="it-IT" sz="800" dirty="0"/>
              <a:t>di consumo di fascia medio-alta che si contraddistinguono per il design, la cura, la</a:t>
            </a:r>
          </a:p>
          <a:p>
            <a:r>
              <a:rPr lang="it-IT" sz="800" dirty="0"/>
              <a:t>qualità dei materiali e delle lavorazioni</a:t>
            </a:r>
            <a:r>
              <a:rPr lang="it-IT" sz="800" dirty="0" smtClean="0"/>
              <a:t>. </a:t>
            </a:r>
          </a:p>
          <a:p>
            <a:endParaRPr lang="it-IT" sz="800" dirty="0" smtClean="0"/>
          </a:p>
          <a:p>
            <a:r>
              <a:rPr lang="it-IT" sz="800" dirty="0" smtClean="0"/>
              <a:t>Fonte:</a:t>
            </a:r>
          </a:p>
          <a:p>
            <a:r>
              <a:rPr lang="it-IT" sz="800" dirty="0" smtClean="0"/>
              <a:t>Confindustria - </a:t>
            </a:r>
            <a:r>
              <a:rPr lang="it-IT" sz="800" dirty="0" err="1" smtClean="0"/>
              <a:t>Prometeia</a:t>
            </a:r>
            <a:r>
              <a:rPr lang="it-IT" sz="800" dirty="0" smtClean="0"/>
              <a:t> 2014</a:t>
            </a:r>
            <a:br>
              <a:rPr lang="it-IT" sz="800" dirty="0" smtClean="0"/>
            </a:br>
            <a:r>
              <a:rPr lang="it-IT" sz="800" dirty="0" smtClean="0"/>
              <a:t>Esportare </a:t>
            </a:r>
            <a:r>
              <a:rPr lang="it-IT" sz="800" dirty="0"/>
              <a:t>la dolce vita</a:t>
            </a:r>
          </a:p>
          <a:p>
            <a:r>
              <a:rPr lang="it-IT" sz="800" dirty="0"/>
              <a:t>Il bello e ben fatto italiano nei nuovi mercati</a:t>
            </a:r>
          </a:p>
          <a:p>
            <a:r>
              <a:rPr lang="it-IT" sz="800" dirty="0"/>
              <a:t>Cultura, strategie delle imprese e focus Russia</a:t>
            </a:r>
          </a:p>
          <a:p>
            <a:endParaRPr lang="it-IT" sz="800" dirty="0"/>
          </a:p>
        </p:txBody>
      </p:sp>
      <p:sp>
        <p:nvSpPr>
          <p:cNvPr id="18" name="Rettangolo 17"/>
          <p:cNvSpPr/>
          <p:nvPr/>
        </p:nvSpPr>
        <p:spPr>
          <a:xfrm>
            <a:off x="5733459" y="2671596"/>
            <a:ext cx="2808312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it-IT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8610600" y="71414"/>
            <a:ext cx="533400" cy="5867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 SETTORI ECONOMICI D’ ESPORTAZIONE</a:t>
            </a:r>
            <a:endParaRPr lang="it-IT" dirty="0"/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it-IT"/>
          </a:p>
        </p:txBody>
      </p:sp>
      <p:sp>
        <p:nvSpPr>
          <p:cNvPr id="16" name="Rectangle 3"/>
          <p:cNvSpPr>
            <a:spLocks noGrp="1"/>
          </p:cNvSpPr>
          <p:nvPr>
            <p:ph type="body" sz="quarter" idx="16"/>
          </p:nvPr>
        </p:nvSpPr>
        <p:spPr>
          <a:xfrm>
            <a:off x="4357686" y="357166"/>
            <a:ext cx="3962400" cy="22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extLst/>
          </a:lstStyle>
          <a:p>
            <a:r>
              <a:rPr dirty="0" smtClean="0"/>
              <a:t>Quote settoriali dell'export ITALIA vs Emirati Arabi Uniti</a:t>
            </a:r>
            <a:endParaRPr lang="it-IT" dirty="0"/>
          </a:p>
        </p:txBody>
      </p:sp>
      <p:sp>
        <p:nvSpPr>
          <p:cNvPr id="30" name="Rectangle 5"/>
          <p:cNvSpPr>
            <a:spLocks noGrp="1"/>
          </p:cNvSpPr>
          <p:nvPr>
            <p:ph type="body" sz="quarter" idx="13"/>
          </p:nvPr>
        </p:nvSpPr>
        <p:spPr>
          <a:xfrm>
            <a:off x="142844" y="357166"/>
            <a:ext cx="3965575" cy="22860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dirty="0" smtClean="0"/>
              <a:t>I settori economici delle esportazioni italiane vs Emirati Arabi Uniti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3</a:t>
            </a:fld>
            <a:endParaRPr kumimoji="0" lang="it-IT"/>
          </a:p>
        </p:txBody>
      </p:sp>
      <p:sp>
        <p:nvSpPr>
          <p:cNvPr id="23" name="Rectangle 3"/>
          <p:cNvSpPr>
            <a:spLocks noGrp="1"/>
          </p:cNvSpPr>
          <p:nvPr>
            <p:ph type="body" sz="quarter" idx="16"/>
          </p:nvPr>
        </p:nvSpPr>
        <p:spPr>
          <a:xfrm>
            <a:off x="252660" y="3920480"/>
            <a:ext cx="3962400" cy="22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it-IT" dirty="0" smtClean="0"/>
              <a:t>D</a:t>
            </a:r>
            <a:r>
              <a:rPr dirty="0" smtClean="0"/>
              <a:t>a "Rapporto Export  2014-2017"  </a:t>
            </a:r>
            <a:r>
              <a:rPr dirty="0" err="1" smtClean="0"/>
              <a:t>Rethink</a:t>
            </a:r>
            <a:r>
              <a:rPr dirty="0" smtClean="0"/>
              <a:t> SACE</a:t>
            </a:r>
            <a:endParaRPr lang="it-IT" u="sng" dirty="0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3744416" cy="293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692696"/>
            <a:ext cx="3960596" cy="30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199583" cy="23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051720" y="6309320"/>
            <a:ext cx="86409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87"/>
          <a:stretch/>
        </p:blipFill>
        <p:spPr bwMode="auto">
          <a:xfrm>
            <a:off x="4572000" y="3979358"/>
            <a:ext cx="3607144" cy="2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72000" y="4149080"/>
            <a:ext cx="39604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settore dell’arredamento negli Emirati Arabi Uniti mostra segnali di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ripresa, dopo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collasso del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settore immobiliare nel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2009 (-50% i prezzi degli immobili) e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maggiore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prudenza dei consumatori che, negli anni più recenti, hanno speso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arredi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solo quando necessario. Il ritorno di cittadini espatriati e l’evoluzione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positiva dei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settori di sbocco per l’arredamento traineranno la domanda nel paese,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un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impatto apprezzabile sui prodotti esteri di qualità elevata: le esportazioni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italiane di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prodotti in legno verso gli Emirati cresceranno del 9,8% in media tra il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e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2017. Tra i settori finali di domanda vanno considerati quello delle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costruzioni, con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45mila nuove unità abitative attese per il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2015,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segmento ricreativo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della nautica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(il paese è il nono produttore al mondo di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super-yacht)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l’alberghiero.</a:t>
            </a:r>
          </a:p>
          <a:p>
            <a:pPr algn="just"/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L’Italia è il secondo paese esportatore di prodotti di arredo destinati al settore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turistico negli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Emirati Arabi Uniti, dopo la Cina. Circa un quinto della domanda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riguarda la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mobilia e il 7% apparecchi elettrici per l’illuminazione. Queste due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 rappresentano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rispettivamente il 58,6% e 22,8% delle esportazioni di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arredamento italiane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nel paese nel 2013. Le prospettive settoriali sono ancora più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promettenti grazie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all’Expo 2020 aggiudicato da Dubai: 17 milioni di turisti sono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attesi nel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paese e oltre 81mila nuove stanze d’albergo da inaugurare entro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quell’anno.</a:t>
            </a:r>
            <a:endParaRPr lang="it-IT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Esportazioni di prodotti Agro-alimentari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EXPORT ITALIANO DI PRODOTTI AGRO-ALIMENTARI NEGLI EMIRATI ARABI UNITI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4</a:t>
            </a:fld>
            <a:endParaRPr kumimoji="0"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6232"/>
            <a:ext cx="37941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10801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413"/>
          <a:stretch/>
        </p:blipFill>
        <p:spPr bwMode="auto">
          <a:xfrm>
            <a:off x="323528" y="764704"/>
            <a:ext cx="1303021" cy="78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99" y="1910571"/>
            <a:ext cx="22320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019780" y="1376799"/>
            <a:ext cx="2424902" cy="4882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Principali Paesi Extra-Ue28 destinazioni </a:t>
            </a: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>delle </a:t>
            </a:r>
            <a:r>
              <a:rPr lang="it-IT" sz="900" b="1" dirty="0">
                <a:solidFill>
                  <a:schemeClr val="bg1"/>
                </a:solidFill>
              </a:rPr>
              <a:t>esportazioni </a:t>
            </a:r>
            <a:r>
              <a:rPr lang="it-IT" sz="900" b="1" dirty="0" smtClean="0">
                <a:solidFill>
                  <a:schemeClr val="bg1"/>
                </a:solidFill>
              </a:rPr>
              <a:t>italiane </a:t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>di prodotti Agro-alimentari</a:t>
            </a:r>
            <a:endParaRPr lang="it-IT" sz="900" b="1" dirty="0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34275"/>
            <a:ext cx="3516486" cy="21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06476"/>
            <a:ext cx="629791" cy="17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186656" y="3589615"/>
            <a:ext cx="2232248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692696"/>
            <a:ext cx="1728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Gli Emirati importano circa il 90% di prodotti alimentari, alimenti finiti e ingredienti.</a:t>
            </a:r>
          </a:p>
          <a:p>
            <a:pPr algn="just"/>
            <a:r>
              <a:rPr lang="it-IT" sz="900" dirty="0" smtClean="0"/>
              <a:t>I </a:t>
            </a:r>
            <a:r>
              <a:rPr lang="it-IT" sz="900" dirty="0"/>
              <a:t>prodotti italiani sono riconosciuti quali prodotti di alto livello </a:t>
            </a:r>
            <a:r>
              <a:rPr lang="it-IT" sz="900" dirty="0" smtClean="0"/>
              <a:t>qualitativo.</a:t>
            </a:r>
          </a:p>
          <a:p>
            <a:pPr algn="just"/>
            <a:r>
              <a:rPr lang="it-IT" sz="900" dirty="0" smtClean="0"/>
              <a:t>Il </a:t>
            </a:r>
            <a:r>
              <a:rPr lang="it-IT" sz="900" dirty="0"/>
              <a:t>principale prodotto alimentare finito italiano importato è rappresentato dalla pasta.</a:t>
            </a:r>
            <a:endParaRPr lang="it-IT" sz="900" dirty="0" smtClean="0"/>
          </a:p>
          <a:p>
            <a:pPr algn="just"/>
            <a:r>
              <a:rPr lang="it-IT" sz="900" dirty="0" smtClean="0"/>
              <a:t>Tra la frutta, in </a:t>
            </a:r>
            <a:r>
              <a:rPr lang="it-IT" sz="900" dirty="0"/>
              <a:t>termini di quote di importazione, la fornitura italiana di kiwi è</a:t>
            </a:r>
            <a:r>
              <a:rPr lang="it-IT" sz="900" dirty="0" smtClean="0"/>
              <a:t> </a:t>
            </a:r>
            <a:r>
              <a:rPr lang="it-IT" sz="900" dirty="0"/>
              <a:t>molto alta, rappresentando quasi il 42% del valore totale </a:t>
            </a:r>
            <a:r>
              <a:rPr lang="it-IT" sz="900" dirty="0" smtClean="0"/>
              <a:t>della specifica </a:t>
            </a:r>
            <a:r>
              <a:rPr lang="it-IT" sz="900" dirty="0"/>
              <a:t>categoria del settore frutticolo. Altri prodotti che soddisfano la domanda degli Emirati sono le pesche (32%) e le </a:t>
            </a:r>
            <a:r>
              <a:rPr lang="it-IT" sz="900" dirty="0" smtClean="0"/>
              <a:t>susine (6</a:t>
            </a:r>
            <a:r>
              <a:rPr lang="it-IT" sz="900" dirty="0"/>
              <a:t>%).</a:t>
            </a:r>
          </a:p>
          <a:p>
            <a:pPr algn="just"/>
            <a:r>
              <a:rPr lang="it-IT" sz="900" dirty="0"/>
              <a:t>La quota dei prodotti italiani importanti in questo settore rappresenta il 4%.</a:t>
            </a:r>
          </a:p>
          <a:p>
            <a:pPr algn="just"/>
            <a:r>
              <a:rPr lang="it-IT" sz="900" dirty="0" smtClean="0"/>
              <a:t>La </a:t>
            </a:r>
            <a:r>
              <a:rPr lang="it-IT" sz="900" dirty="0"/>
              <a:t>dipendenza dall’importazione di prodotti ortofrutticoli quali i pomodori, i </a:t>
            </a:r>
            <a:r>
              <a:rPr lang="it-IT" sz="900" dirty="0" smtClean="0"/>
              <a:t>cetrioli e </a:t>
            </a:r>
            <a:r>
              <a:rPr lang="it-IT" sz="900" dirty="0"/>
              <a:t>le fragole rimane </a:t>
            </a:r>
            <a:r>
              <a:rPr lang="it-IT" sz="900" dirty="0" smtClean="0"/>
              <a:t>importante, nonostante per tali prodotti sia  in aumento la produzione interna. </a:t>
            </a:r>
          </a:p>
          <a:p>
            <a:pPr algn="just"/>
            <a:r>
              <a:rPr lang="it-IT" sz="900" i="1" u="sng" dirty="0" smtClean="0"/>
              <a:t>Fonte</a:t>
            </a:r>
            <a:r>
              <a:rPr lang="it-IT" sz="900" i="1" dirty="0" smtClean="0"/>
              <a:t>:  </a:t>
            </a:r>
            <a:r>
              <a:rPr lang="it-IT" sz="900" i="1" dirty="0"/>
              <a:t>Info Mercati Esteri </a:t>
            </a:r>
            <a:r>
              <a:rPr lang="it-IT" sz="900" i="1" dirty="0" smtClean="0"/>
              <a:t>- Ambasciata </a:t>
            </a:r>
            <a:r>
              <a:rPr lang="it-IT" sz="900" i="1" dirty="0"/>
              <a:t>d'Italia </a:t>
            </a:r>
            <a:r>
              <a:rPr lang="it-IT" sz="900" i="1" dirty="0" smtClean="0"/>
              <a:t>in EAU</a:t>
            </a:r>
            <a:endParaRPr lang="it-IT" sz="900" i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936104" cy="115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5668506"/>
            <a:ext cx="45365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L’export di </a:t>
            </a:r>
            <a:r>
              <a:rPr lang="it-IT" sz="900" dirty="0" smtClean="0"/>
              <a:t>prodotti agroalimentari italiani </a:t>
            </a:r>
            <a:r>
              <a:rPr lang="it-IT" sz="900" dirty="0"/>
              <a:t>negli EAU ha mantenuto una costante crescita positiva nel corso degli anni </a:t>
            </a:r>
            <a:r>
              <a:rPr lang="it-IT" sz="900" dirty="0" smtClean="0"/>
              <a:t>. </a:t>
            </a:r>
            <a:br>
              <a:rPr lang="it-IT" sz="900" dirty="0" smtClean="0"/>
            </a:br>
            <a:r>
              <a:rPr lang="it-IT" sz="900" dirty="0" smtClean="0"/>
              <a:t>Nel 2013 con un valore di esportazione di 240 milioni di euro, la destinazione Emirati Arabi risulta all'ottavo posto tra i paesi extra europei.</a:t>
            </a:r>
          </a:p>
          <a:p>
            <a:r>
              <a:rPr lang="it-IT" sz="900" dirty="0" smtClean="0"/>
              <a:t>Rispetto all'anno precedente la crescita è stata di 20 punti percentuali.</a:t>
            </a:r>
            <a:endParaRPr lang="it-IT" sz="900" dirty="0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743</Words>
  <Application>Microsoft Office PowerPoint</Application>
  <PresentationFormat>Presentazione su schermo (4:3)</PresentationFormat>
  <Paragraphs>46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Pitchbook</vt:lpstr>
      <vt:lpstr>commercio estero  ITALIA EMIRATI ARABI UNITI- dati 2013</vt:lpstr>
      <vt:lpstr>ESPORTAZIONI</vt:lpstr>
      <vt:lpstr>I SETTORI ECONOMICI D’ ESPORTAZIONE</vt:lpstr>
      <vt:lpstr>Esportazioni di prodotti Agro-alimentari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2008-02-20T11:39:17Z</dcterms:created>
  <dcterms:modified xsi:type="dcterms:W3CDTF">2014-06-04T14:12:31Z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