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9" r:id="rId3"/>
    <p:sldId id="267" r:id="rId4"/>
    <p:sldId id="257" r:id="rId5"/>
    <p:sldId id="258" r:id="rId6"/>
    <p:sldId id="261" r:id="rId7"/>
    <p:sldId id="262" r:id="rId8"/>
    <p:sldId id="263" r:id="rId9"/>
    <p:sldId id="260" r:id="rId10"/>
    <p:sldId id="264" r:id="rId11"/>
    <p:sldId id="265" r:id="rId12"/>
    <p:sldId id="266" r:id="rId13"/>
    <p:sldId id="268"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5751" userDrawn="1">
          <p15:clr>
            <a:srgbClr val="A4A3A4"/>
          </p15:clr>
        </p15:guide>
        <p15:guide id="3" orient="horz" pos="4178" userDrawn="1">
          <p15:clr>
            <a:srgbClr val="A4A3A4"/>
          </p15:clr>
        </p15:guide>
        <p15:guide id="4" pos="4309" userDrawn="1">
          <p15:clr>
            <a:srgbClr val="A4A3A4"/>
          </p15:clr>
        </p15:guide>
        <p15:guide id="7" pos="4513" userDrawn="1">
          <p15:clr>
            <a:srgbClr val="A4A3A4"/>
          </p15:clr>
        </p15:guide>
        <p15:guide id="8" pos="130" userDrawn="1">
          <p15:clr>
            <a:srgbClr val="A4A3A4"/>
          </p15:clr>
        </p15:guide>
        <p15:guide id="9" pos="1315" userDrawn="1">
          <p15:clr>
            <a:srgbClr val="A4A3A4"/>
          </p15:clr>
        </p15:guide>
        <p15:guide id="10" orient="horz" pos="4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4636" autoAdjust="0"/>
  </p:normalViewPr>
  <p:slideViewPr>
    <p:cSldViewPr snapToGrid="0">
      <p:cViewPr>
        <p:scale>
          <a:sx n="100" d="100"/>
          <a:sy n="100" d="100"/>
        </p:scale>
        <p:origin x="492" y="144"/>
      </p:cViewPr>
      <p:guideLst>
        <p:guide orient="horz" pos="119"/>
        <p:guide pos="5751"/>
        <p:guide orient="horz" pos="4178"/>
        <p:guide pos="4309"/>
        <p:guide pos="4513"/>
        <p:guide pos="130"/>
        <p:guide pos="1315"/>
        <p:guide orient="horz" pos="4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1ABA7-8F3B-4A53-9E4B-7C38D5D52500}" type="datetimeFigureOut">
              <a:rPr lang="it-IT" smtClean="0"/>
              <a:t>05/03/2016</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A0D8-3125-4ECB-BF22-A467FE10F6CA}" type="slidenum">
              <a:rPr lang="it-IT" smtClean="0"/>
              <a:t>‹N›</a:t>
            </a:fld>
            <a:endParaRPr lang="it-IT"/>
          </a:p>
        </p:txBody>
      </p:sp>
    </p:spTree>
    <p:extLst>
      <p:ext uri="{BB962C8B-B14F-4D97-AF65-F5344CB8AC3E}">
        <p14:creationId xmlns:p14="http://schemas.microsoft.com/office/powerpoint/2010/main" val="344597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BF3A0D8-3125-4ECB-BF22-A467FE10F6CA}" type="slidenum">
              <a:rPr lang="it-IT" smtClean="0"/>
              <a:t>2</a:t>
            </a:fld>
            <a:endParaRPr lang="it-IT"/>
          </a:p>
        </p:txBody>
      </p:sp>
    </p:spTree>
    <p:extLst>
      <p:ext uri="{BB962C8B-B14F-4D97-AF65-F5344CB8AC3E}">
        <p14:creationId xmlns:p14="http://schemas.microsoft.com/office/powerpoint/2010/main" val="165608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BF3A0D8-3125-4ECB-BF22-A467FE10F6CA}" type="slidenum">
              <a:rPr lang="it-IT" smtClean="0"/>
              <a:t>5</a:t>
            </a:fld>
            <a:endParaRPr lang="it-IT"/>
          </a:p>
        </p:txBody>
      </p:sp>
    </p:spTree>
    <p:extLst>
      <p:ext uri="{BB962C8B-B14F-4D97-AF65-F5344CB8AC3E}">
        <p14:creationId xmlns:p14="http://schemas.microsoft.com/office/powerpoint/2010/main" val="83743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6F7ED10-A4C1-4337-810D-D8402E3C6A5E}" type="datetimeFigureOut">
              <a:rPr lang="it-IT" smtClean="0"/>
              <a:t>05/03/2016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168836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6F7ED10-A4C1-4337-810D-D8402E3C6A5E}" type="datetimeFigureOut">
              <a:rPr lang="it-IT" smtClean="0"/>
              <a:t>05/03/2016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15836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6F7ED10-A4C1-4337-810D-D8402E3C6A5E}" type="datetimeFigureOut">
              <a:rPr lang="it-IT" smtClean="0"/>
              <a:t>05/03/2016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136063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6F7ED10-A4C1-4337-810D-D8402E3C6A5E}" type="datetimeFigureOut">
              <a:rPr lang="it-IT" smtClean="0"/>
              <a:t>05/03/2016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5860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E6F7ED10-A4C1-4337-810D-D8402E3C6A5E}" type="datetimeFigureOut">
              <a:rPr lang="it-IT" smtClean="0"/>
              <a:t>05/03/2016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213241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6F7ED10-A4C1-4337-810D-D8402E3C6A5E}" type="datetimeFigureOut">
              <a:rPr lang="it-IT" smtClean="0"/>
              <a:t>05/03/2016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1659455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E6F7ED10-A4C1-4337-810D-D8402E3C6A5E}" type="datetimeFigureOut">
              <a:rPr lang="it-IT" smtClean="0"/>
              <a:t>05/03/2016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311575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E6F7ED10-A4C1-4337-810D-D8402E3C6A5E}" type="datetimeFigureOut">
              <a:rPr lang="it-IT" smtClean="0"/>
              <a:t>05/03/2016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63281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7ED10-A4C1-4337-810D-D8402E3C6A5E}" type="datetimeFigureOut">
              <a:rPr lang="it-IT" smtClean="0"/>
              <a:t>05/03/2016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134302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6F7ED10-A4C1-4337-810D-D8402E3C6A5E}" type="datetimeFigureOut">
              <a:rPr lang="it-IT" smtClean="0"/>
              <a:t>05/03/2016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248696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6F7ED10-A4C1-4337-810D-D8402E3C6A5E}" type="datetimeFigureOut">
              <a:rPr lang="it-IT" smtClean="0"/>
              <a:t>05/03/2016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37ACFE-44AF-4BBA-BDF2-942765CC0D85}" type="slidenum">
              <a:rPr lang="it-IT" smtClean="0"/>
              <a:t>‹N›</a:t>
            </a:fld>
            <a:endParaRPr lang="it-IT"/>
          </a:p>
        </p:txBody>
      </p:sp>
    </p:spTree>
    <p:extLst>
      <p:ext uri="{BB962C8B-B14F-4D97-AF65-F5344CB8AC3E}">
        <p14:creationId xmlns:p14="http://schemas.microsoft.com/office/powerpoint/2010/main" val="251032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7ED10-A4C1-4337-810D-D8402E3C6A5E}" type="datetimeFigureOut">
              <a:rPr lang="it-IT" smtClean="0"/>
              <a:t>05/03/2016</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7ACFE-44AF-4BBA-BDF2-942765CC0D85}" type="slidenum">
              <a:rPr lang="it-IT" smtClean="0"/>
              <a:t>‹N›</a:t>
            </a:fld>
            <a:endParaRPr lang="it-IT"/>
          </a:p>
        </p:txBody>
      </p:sp>
    </p:spTree>
    <p:extLst>
      <p:ext uri="{BB962C8B-B14F-4D97-AF65-F5344CB8AC3E}">
        <p14:creationId xmlns:p14="http://schemas.microsoft.com/office/powerpoint/2010/main" val="2093444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ttotitolo 6"/>
          <p:cNvSpPr>
            <a:spLocks noGrp="1"/>
          </p:cNvSpPr>
          <p:nvPr>
            <p:ph type="subTitle" idx="1"/>
          </p:nvPr>
        </p:nvSpPr>
        <p:spPr>
          <a:xfrm>
            <a:off x="1143000" y="3161692"/>
            <a:ext cx="6858000" cy="1655762"/>
          </a:xfrm>
        </p:spPr>
        <p:txBody>
          <a:bodyPr/>
          <a:lstStyle/>
          <a:p>
            <a:r>
              <a:rPr lang="it-IT" dirty="0"/>
              <a:t>Nuova struttura ospedaliera materno-infantile</a:t>
            </a:r>
          </a:p>
          <a:p>
            <a:r>
              <a:rPr lang="it-IT" dirty="0"/>
              <a:t>ad alta specializzazione “G. Salesi”</a:t>
            </a:r>
          </a:p>
          <a:p>
            <a:r>
              <a:rPr lang="it-IT" dirty="0"/>
              <a:t>Comune di Ancona, Località Torrette</a:t>
            </a:r>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09" y="486206"/>
            <a:ext cx="6401782" cy="2371294"/>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09" y="6022788"/>
            <a:ext cx="6502400" cy="806824"/>
          </a:xfrm>
          <a:prstGeom prst="rect">
            <a:avLst/>
          </a:prstGeom>
        </p:spPr>
      </p:pic>
      <p:sp>
        <p:nvSpPr>
          <p:cNvPr id="12" name="Sottotitolo 6"/>
          <p:cNvSpPr txBox="1">
            <a:spLocks/>
          </p:cNvSpPr>
          <p:nvPr/>
        </p:nvSpPr>
        <p:spPr>
          <a:xfrm>
            <a:off x="1295400" y="4942073"/>
            <a:ext cx="6858000" cy="5697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t>PROGETTO DEFINITIVO DI VARIANTE</a:t>
            </a:r>
            <a:endParaRPr lang="it-IT" dirty="0"/>
          </a:p>
        </p:txBody>
      </p:sp>
    </p:spTree>
    <p:extLst>
      <p:ext uri="{BB962C8B-B14F-4D97-AF65-F5344CB8AC3E}">
        <p14:creationId xmlns:p14="http://schemas.microsoft.com/office/powerpoint/2010/main" val="3475583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347" t="5341"/>
          <a:stretch/>
        </p:blipFill>
        <p:spPr>
          <a:xfrm>
            <a:off x="135000" y="436939"/>
            <a:ext cx="8929396" cy="6120991"/>
          </a:xfrm>
          <a:prstGeom prst="rect">
            <a:avLst/>
          </a:prstGeom>
        </p:spPr>
      </p:pic>
    </p:spTree>
    <p:extLst>
      <p:ext uri="{BB962C8B-B14F-4D97-AF65-F5344CB8AC3E}">
        <p14:creationId xmlns:p14="http://schemas.microsoft.com/office/powerpoint/2010/main" val="620800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735" t="6354"/>
          <a:stretch/>
        </p:blipFill>
        <p:spPr>
          <a:xfrm>
            <a:off x="55983" y="503849"/>
            <a:ext cx="8985380" cy="6055940"/>
          </a:xfrm>
          <a:prstGeom prst="rect">
            <a:avLst/>
          </a:prstGeom>
        </p:spPr>
      </p:pic>
    </p:spTree>
    <p:extLst>
      <p:ext uri="{BB962C8B-B14F-4D97-AF65-F5344CB8AC3E}">
        <p14:creationId xmlns:p14="http://schemas.microsoft.com/office/powerpoint/2010/main" val="2773209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2244" t="4760"/>
          <a:stretch/>
        </p:blipFill>
        <p:spPr>
          <a:xfrm>
            <a:off x="130628" y="503853"/>
            <a:ext cx="8938723" cy="6158060"/>
          </a:xfrm>
          <a:prstGeom prst="rect">
            <a:avLst/>
          </a:prstGeom>
        </p:spPr>
      </p:pic>
    </p:spTree>
    <p:extLst>
      <p:ext uri="{BB962C8B-B14F-4D97-AF65-F5344CB8AC3E}">
        <p14:creationId xmlns:p14="http://schemas.microsoft.com/office/powerpoint/2010/main" val="2623168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ttotitolo 6"/>
          <p:cNvSpPr>
            <a:spLocks noGrp="1"/>
          </p:cNvSpPr>
          <p:nvPr>
            <p:ph type="subTitle" idx="1"/>
          </p:nvPr>
        </p:nvSpPr>
        <p:spPr>
          <a:xfrm>
            <a:off x="1143000" y="3161692"/>
            <a:ext cx="6858000" cy="1655762"/>
          </a:xfrm>
        </p:spPr>
        <p:txBody>
          <a:bodyPr/>
          <a:lstStyle/>
          <a:p>
            <a:r>
              <a:rPr lang="it-IT" dirty="0"/>
              <a:t>Nuova struttura ospedaliera materno-infantile</a:t>
            </a:r>
          </a:p>
          <a:p>
            <a:r>
              <a:rPr lang="it-IT" dirty="0"/>
              <a:t>ad alta specializzazione “G. Salesi”</a:t>
            </a:r>
          </a:p>
          <a:p>
            <a:r>
              <a:rPr lang="it-IT" dirty="0"/>
              <a:t>Comune di Ancona, Località Torrette</a:t>
            </a:r>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09" y="486206"/>
            <a:ext cx="6401782" cy="2371294"/>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09" y="6022788"/>
            <a:ext cx="6502400" cy="806824"/>
          </a:xfrm>
          <a:prstGeom prst="rect">
            <a:avLst/>
          </a:prstGeom>
        </p:spPr>
      </p:pic>
      <p:sp>
        <p:nvSpPr>
          <p:cNvPr id="12" name="Sottotitolo 6"/>
          <p:cNvSpPr txBox="1">
            <a:spLocks/>
          </p:cNvSpPr>
          <p:nvPr/>
        </p:nvSpPr>
        <p:spPr>
          <a:xfrm>
            <a:off x="1295400" y="4942073"/>
            <a:ext cx="6858000" cy="5697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t>PROGETTO DEFINITIVO DI VARIANTE</a:t>
            </a:r>
            <a:endParaRPr lang="it-IT" dirty="0"/>
          </a:p>
        </p:txBody>
      </p:sp>
    </p:spTree>
    <p:extLst>
      <p:ext uri="{BB962C8B-B14F-4D97-AF65-F5344CB8AC3E}">
        <p14:creationId xmlns:p14="http://schemas.microsoft.com/office/powerpoint/2010/main" val="3373425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5" name="Titolo 1"/>
          <p:cNvSpPr>
            <a:spLocks noGrp="1"/>
          </p:cNvSpPr>
          <p:nvPr>
            <p:ph type="title"/>
          </p:nvPr>
        </p:nvSpPr>
        <p:spPr>
          <a:xfrm>
            <a:off x="5834744" y="150813"/>
            <a:ext cx="2950029" cy="5975350"/>
          </a:xfrm>
        </p:spPr>
        <p:txBody>
          <a:bodyPr>
            <a:noAutofit/>
          </a:bodyPr>
          <a:lstStyle/>
          <a:p>
            <a:r>
              <a:rPr lang="it-IT" sz="1300" b="1" dirty="0"/>
              <a:t>VARIANTE GENERALE AL PROGETTO DELL’OSPEDALE SALESI</a:t>
            </a:r>
            <a:r>
              <a:rPr lang="it-IT" sz="1300" dirty="0"/>
              <a:t/>
            </a:r>
            <a:br>
              <a:rPr lang="it-IT" sz="1300" dirty="0"/>
            </a:br>
            <a:r>
              <a:rPr lang="it-IT" sz="1300" dirty="0"/>
              <a:t> </a:t>
            </a:r>
            <a:br>
              <a:rPr lang="it-IT" sz="1300" dirty="0"/>
            </a:br>
            <a:r>
              <a:rPr lang="it-IT" sz="1300" dirty="0"/>
              <a:t>L’ipotesi di variante generale al progetto dell’Ospedale Salesi discende da un rinnovato quadro </a:t>
            </a:r>
            <a:r>
              <a:rPr lang="it-IT" sz="1300" dirty="0" err="1"/>
              <a:t>esigenziale</a:t>
            </a:r>
            <a:r>
              <a:rPr lang="it-IT" sz="1300" dirty="0"/>
              <a:t> che prevede il trasferimento della Ostetricia e Ginecologia all’interno dell’Ospedale Generale Umberto I di Torrette ed una specializzazione del Salesi esclusivamente in ambito pediatrico.</a:t>
            </a:r>
            <a:br>
              <a:rPr lang="it-IT" sz="1300" dirty="0"/>
            </a:br>
            <a:r>
              <a:rPr lang="it-IT" sz="1300" dirty="0"/>
              <a:t> </a:t>
            </a:r>
            <a:br>
              <a:rPr lang="it-IT" sz="1300" dirty="0"/>
            </a:br>
            <a:r>
              <a:rPr lang="it-IT" sz="1300" dirty="0"/>
              <a:t>Con le modifiche apportate, il progetto assume i completi caratteri di un ospedale Pediatrico moderno, organizzato in aree modulari per intensità di cure e fortemente caratterizzato in senso pediatrico nelle scelte architettoniche ed organizzative.</a:t>
            </a:r>
            <a:br>
              <a:rPr lang="it-IT" sz="1300" dirty="0"/>
            </a:br>
            <a:r>
              <a:rPr lang="it-IT" sz="1300" dirty="0"/>
              <a:t> </a:t>
            </a:r>
            <a:br>
              <a:rPr lang="it-IT" sz="1300" dirty="0"/>
            </a:br>
            <a:r>
              <a:rPr lang="it-IT" sz="1300" dirty="0"/>
              <a:t>Il Nuovo Salesi sarà collegato al complesso dell’Ospedale Regionale “Torrette” mediante un percorso situato al piano </a:t>
            </a:r>
            <a:r>
              <a:rPr lang="it-IT" sz="1300" dirty="0" err="1"/>
              <a:t>basamentale</a:t>
            </a:r>
            <a:r>
              <a:rPr lang="it-IT" sz="1300" dirty="0"/>
              <a:t> del Torrette che consentirà lo spostamento di operatori, pazienti e materiali: condividerà inoltre una “camera calda” comune che, a servizio del Pronto Soccorso Generale e del Pronto Soccorso Pediatrico (collocati l’uno di fronte all’altro), fungerà da punto di arrivo e snodo di tutti i servizi di emergenza territoriale.</a:t>
            </a:r>
          </a:p>
        </p:txBody>
      </p:sp>
      <p:pic>
        <p:nvPicPr>
          <p:cNvPr id="7" name="Immagin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700"/>
                    </a14:imgEffect>
                    <a14:imgEffect>
                      <a14:brightnessContrast contrast="30000"/>
                    </a14:imgEffect>
                  </a14:imgLayer>
                </a14:imgProps>
              </a:ext>
              <a:ext uri="{28A0092B-C50C-407E-A947-70E740481C1C}">
                <a14:useLocalDpi xmlns:a14="http://schemas.microsoft.com/office/drawing/2010/main" val="0"/>
              </a:ext>
            </a:extLst>
          </a:blip>
          <a:srcRect l="25302" t="45782" r="28107" b="19018"/>
          <a:stretch/>
        </p:blipFill>
        <p:spPr>
          <a:xfrm>
            <a:off x="215900" y="3837834"/>
            <a:ext cx="5214938" cy="2795195"/>
          </a:xfrm>
          <a:prstGeom prst="rect">
            <a:avLst/>
          </a:prstGeom>
        </p:spPr>
      </p:pic>
      <p:pic>
        <p:nvPicPr>
          <p:cNvPr id="3" name="Immagine 2"/>
          <p:cNvPicPr>
            <a:picLocks noChangeAspect="1"/>
          </p:cNvPicPr>
          <p:nvPr/>
        </p:nvPicPr>
        <p:blipFill rotWithShape="1">
          <a:blip r:embed="rId5" cstate="print">
            <a:extLst>
              <a:ext uri="{28A0092B-C50C-407E-A947-70E740481C1C}">
                <a14:useLocalDpi xmlns:a14="http://schemas.microsoft.com/office/drawing/2010/main" val="0"/>
              </a:ext>
            </a:extLst>
          </a:blip>
          <a:srcRect l="2061" t="8989" b="1"/>
          <a:stretch/>
        </p:blipFill>
        <p:spPr>
          <a:xfrm>
            <a:off x="146178" y="304800"/>
            <a:ext cx="5355772" cy="3518520"/>
          </a:xfrm>
          <a:prstGeom prst="rect">
            <a:avLst/>
          </a:prstGeom>
        </p:spPr>
      </p:pic>
      <p:sp>
        <p:nvSpPr>
          <p:cNvPr id="20" name="Figura a mano libera 19"/>
          <p:cNvSpPr/>
          <p:nvPr/>
        </p:nvSpPr>
        <p:spPr>
          <a:xfrm>
            <a:off x="101598" y="3708400"/>
            <a:ext cx="5581703" cy="3175000"/>
          </a:xfrm>
          <a:custGeom>
            <a:avLst/>
            <a:gdLst>
              <a:gd name="connsiteX0" fmla="*/ 831852 w 5581703"/>
              <a:gd name="connsiteY0" fmla="*/ 1828800 h 3175000"/>
              <a:gd name="connsiteX1" fmla="*/ 831852 w 5581703"/>
              <a:gd name="connsiteY1" fmla="*/ 1828800 h 3175000"/>
              <a:gd name="connsiteX2" fmla="*/ 857252 w 5581703"/>
              <a:gd name="connsiteY2" fmla="*/ 1752600 h 3175000"/>
              <a:gd name="connsiteX3" fmla="*/ 863602 w 5581703"/>
              <a:gd name="connsiteY3" fmla="*/ 1733550 h 3175000"/>
              <a:gd name="connsiteX4" fmla="*/ 882652 w 5581703"/>
              <a:gd name="connsiteY4" fmla="*/ 1720850 h 3175000"/>
              <a:gd name="connsiteX5" fmla="*/ 914402 w 5581703"/>
              <a:gd name="connsiteY5" fmla="*/ 1663700 h 3175000"/>
              <a:gd name="connsiteX6" fmla="*/ 927102 w 5581703"/>
              <a:gd name="connsiteY6" fmla="*/ 1644650 h 3175000"/>
              <a:gd name="connsiteX7" fmla="*/ 965202 w 5581703"/>
              <a:gd name="connsiteY7" fmla="*/ 1612900 h 3175000"/>
              <a:gd name="connsiteX8" fmla="*/ 977902 w 5581703"/>
              <a:gd name="connsiteY8" fmla="*/ 1593850 h 3175000"/>
              <a:gd name="connsiteX9" fmla="*/ 996952 w 5581703"/>
              <a:gd name="connsiteY9" fmla="*/ 1581150 h 3175000"/>
              <a:gd name="connsiteX10" fmla="*/ 1016002 w 5581703"/>
              <a:gd name="connsiteY10" fmla="*/ 1562100 h 3175000"/>
              <a:gd name="connsiteX11" fmla="*/ 1054102 w 5581703"/>
              <a:gd name="connsiteY11" fmla="*/ 1536700 h 3175000"/>
              <a:gd name="connsiteX12" fmla="*/ 1073152 w 5581703"/>
              <a:gd name="connsiteY12" fmla="*/ 1524000 h 3175000"/>
              <a:gd name="connsiteX13" fmla="*/ 1092202 w 5581703"/>
              <a:gd name="connsiteY13" fmla="*/ 1511300 h 3175000"/>
              <a:gd name="connsiteX14" fmla="*/ 1111252 w 5581703"/>
              <a:gd name="connsiteY14" fmla="*/ 1492250 h 3175000"/>
              <a:gd name="connsiteX15" fmla="*/ 1149352 w 5581703"/>
              <a:gd name="connsiteY15" fmla="*/ 1466850 h 3175000"/>
              <a:gd name="connsiteX16" fmla="*/ 1187452 w 5581703"/>
              <a:gd name="connsiteY16" fmla="*/ 1441450 h 3175000"/>
              <a:gd name="connsiteX17" fmla="*/ 1206502 w 5581703"/>
              <a:gd name="connsiteY17" fmla="*/ 1422400 h 3175000"/>
              <a:gd name="connsiteX18" fmla="*/ 1244602 w 5581703"/>
              <a:gd name="connsiteY18" fmla="*/ 1390650 h 3175000"/>
              <a:gd name="connsiteX19" fmla="*/ 1257302 w 5581703"/>
              <a:gd name="connsiteY19" fmla="*/ 1371600 h 3175000"/>
              <a:gd name="connsiteX20" fmla="*/ 1276352 w 5581703"/>
              <a:gd name="connsiteY20" fmla="*/ 1358900 h 3175000"/>
              <a:gd name="connsiteX21" fmla="*/ 1295402 w 5581703"/>
              <a:gd name="connsiteY21" fmla="*/ 1339850 h 3175000"/>
              <a:gd name="connsiteX22" fmla="*/ 1333502 w 5581703"/>
              <a:gd name="connsiteY22" fmla="*/ 1320800 h 3175000"/>
              <a:gd name="connsiteX23" fmla="*/ 1346202 w 5581703"/>
              <a:gd name="connsiteY23" fmla="*/ 1301750 h 3175000"/>
              <a:gd name="connsiteX24" fmla="*/ 1365252 w 5581703"/>
              <a:gd name="connsiteY24" fmla="*/ 1289050 h 3175000"/>
              <a:gd name="connsiteX25" fmla="*/ 1377952 w 5581703"/>
              <a:gd name="connsiteY25" fmla="*/ 1263650 h 3175000"/>
              <a:gd name="connsiteX26" fmla="*/ 1397002 w 5581703"/>
              <a:gd name="connsiteY26" fmla="*/ 1244600 h 3175000"/>
              <a:gd name="connsiteX27" fmla="*/ 1403352 w 5581703"/>
              <a:gd name="connsiteY27" fmla="*/ 1225550 h 3175000"/>
              <a:gd name="connsiteX28" fmla="*/ 1441452 w 5581703"/>
              <a:gd name="connsiteY28" fmla="*/ 1200150 h 3175000"/>
              <a:gd name="connsiteX29" fmla="*/ 1485902 w 5581703"/>
              <a:gd name="connsiteY29" fmla="*/ 1168400 h 3175000"/>
              <a:gd name="connsiteX30" fmla="*/ 1524002 w 5581703"/>
              <a:gd name="connsiteY30" fmla="*/ 1143000 h 3175000"/>
              <a:gd name="connsiteX31" fmla="*/ 1555752 w 5581703"/>
              <a:gd name="connsiteY31" fmla="*/ 1104900 h 3175000"/>
              <a:gd name="connsiteX32" fmla="*/ 1568452 w 5581703"/>
              <a:gd name="connsiteY32" fmla="*/ 1085850 h 3175000"/>
              <a:gd name="connsiteX33" fmla="*/ 1587502 w 5581703"/>
              <a:gd name="connsiteY33" fmla="*/ 1079500 h 3175000"/>
              <a:gd name="connsiteX34" fmla="*/ 1606552 w 5581703"/>
              <a:gd name="connsiteY34" fmla="*/ 1060450 h 3175000"/>
              <a:gd name="connsiteX35" fmla="*/ 1619252 w 5581703"/>
              <a:gd name="connsiteY35" fmla="*/ 1041400 h 3175000"/>
              <a:gd name="connsiteX36" fmla="*/ 1638302 w 5581703"/>
              <a:gd name="connsiteY36" fmla="*/ 1028700 h 3175000"/>
              <a:gd name="connsiteX37" fmla="*/ 1657352 w 5581703"/>
              <a:gd name="connsiteY37" fmla="*/ 990600 h 3175000"/>
              <a:gd name="connsiteX38" fmla="*/ 1676402 w 5581703"/>
              <a:gd name="connsiteY38" fmla="*/ 984250 h 3175000"/>
              <a:gd name="connsiteX39" fmla="*/ 1727202 w 5581703"/>
              <a:gd name="connsiteY39" fmla="*/ 990600 h 3175000"/>
              <a:gd name="connsiteX40" fmla="*/ 1771652 w 5581703"/>
              <a:gd name="connsiteY40" fmla="*/ 1047750 h 3175000"/>
              <a:gd name="connsiteX41" fmla="*/ 1790702 w 5581703"/>
              <a:gd name="connsiteY41" fmla="*/ 1066800 h 3175000"/>
              <a:gd name="connsiteX42" fmla="*/ 1828802 w 5581703"/>
              <a:gd name="connsiteY42" fmla="*/ 1092200 h 3175000"/>
              <a:gd name="connsiteX43" fmla="*/ 1835152 w 5581703"/>
              <a:gd name="connsiteY43" fmla="*/ 1111250 h 3175000"/>
              <a:gd name="connsiteX44" fmla="*/ 1873252 w 5581703"/>
              <a:gd name="connsiteY44" fmla="*/ 1143000 h 3175000"/>
              <a:gd name="connsiteX45" fmla="*/ 1905002 w 5581703"/>
              <a:gd name="connsiteY45" fmla="*/ 1174750 h 3175000"/>
              <a:gd name="connsiteX46" fmla="*/ 1943102 w 5581703"/>
              <a:gd name="connsiteY46" fmla="*/ 1200150 h 3175000"/>
              <a:gd name="connsiteX47" fmla="*/ 1955802 w 5581703"/>
              <a:gd name="connsiteY47" fmla="*/ 1219200 h 3175000"/>
              <a:gd name="connsiteX48" fmla="*/ 1974852 w 5581703"/>
              <a:gd name="connsiteY48" fmla="*/ 1225550 h 3175000"/>
              <a:gd name="connsiteX49" fmla="*/ 1993902 w 5581703"/>
              <a:gd name="connsiteY49" fmla="*/ 1238250 h 3175000"/>
              <a:gd name="connsiteX50" fmla="*/ 2012952 w 5581703"/>
              <a:gd name="connsiteY50" fmla="*/ 1257300 h 3175000"/>
              <a:gd name="connsiteX51" fmla="*/ 2038352 w 5581703"/>
              <a:gd name="connsiteY51" fmla="*/ 1295400 h 3175000"/>
              <a:gd name="connsiteX52" fmla="*/ 2057402 w 5581703"/>
              <a:gd name="connsiteY52" fmla="*/ 1308100 h 3175000"/>
              <a:gd name="connsiteX53" fmla="*/ 2082802 w 5581703"/>
              <a:gd name="connsiteY53" fmla="*/ 1346200 h 3175000"/>
              <a:gd name="connsiteX54" fmla="*/ 2127252 w 5581703"/>
              <a:gd name="connsiteY54" fmla="*/ 1403350 h 3175000"/>
              <a:gd name="connsiteX55" fmla="*/ 2146302 w 5581703"/>
              <a:gd name="connsiteY55" fmla="*/ 1416050 h 3175000"/>
              <a:gd name="connsiteX56" fmla="*/ 2184402 w 5581703"/>
              <a:gd name="connsiteY56" fmla="*/ 1409700 h 3175000"/>
              <a:gd name="connsiteX57" fmla="*/ 2190752 w 5581703"/>
              <a:gd name="connsiteY57" fmla="*/ 1390650 h 3175000"/>
              <a:gd name="connsiteX58" fmla="*/ 2209802 w 5581703"/>
              <a:gd name="connsiteY58" fmla="*/ 1377950 h 3175000"/>
              <a:gd name="connsiteX59" fmla="*/ 2241552 w 5581703"/>
              <a:gd name="connsiteY59" fmla="*/ 1384300 h 3175000"/>
              <a:gd name="connsiteX60" fmla="*/ 2260602 w 5581703"/>
              <a:gd name="connsiteY60" fmla="*/ 1397000 h 3175000"/>
              <a:gd name="connsiteX61" fmla="*/ 2286002 w 5581703"/>
              <a:gd name="connsiteY61" fmla="*/ 1409700 h 3175000"/>
              <a:gd name="connsiteX62" fmla="*/ 2343152 w 5581703"/>
              <a:gd name="connsiteY62" fmla="*/ 1441450 h 3175000"/>
              <a:gd name="connsiteX63" fmla="*/ 2368552 w 5581703"/>
              <a:gd name="connsiteY63" fmla="*/ 1460500 h 3175000"/>
              <a:gd name="connsiteX64" fmla="*/ 2406652 w 5581703"/>
              <a:gd name="connsiteY64" fmla="*/ 1485900 h 3175000"/>
              <a:gd name="connsiteX65" fmla="*/ 2451102 w 5581703"/>
              <a:gd name="connsiteY65" fmla="*/ 1536700 h 3175000"/>
              <a:gd name="connsiteX66" fmla="*/ 2457452 w 5581703"/>
              <a:gd name="connsiteY66" fmla="*/ 1555750 h 3175000"/>
              <a:gd name="connsiteX67" fmla="*/ 2489202 w 5581703"/>
              <a:gd name="connsiteY67" fmla="*/ 1593850 h 3175000"/>
              <a:gd name="connsiteX68" fmla="*/ 2495552 w 5581703"/>
              <a:gd name="connsiteY68" fmla="*/ 1612900 h 3175000"/>
              <a:gd name="connsiteX69" fmla="*/ 2470152 w 5581703"/>
              <a:gd name="connsiteY69" fmla="*/ 1644650 h 3175000"/>
              <a:gd name="connsiteX70" fmla="*/ 2457452 w 5581703"/>
              <a:gd name="connsiteY70" fmla="*/ 1663700 h 3175000"/>
              <a:gd name="connsiteX71" fmla="*/ 2438402 w 5581703"/>
              <a:gd name="connsiteY71" fmla="*/ 1670050 h 3175000"/>
              <a:gd name="connsiteX72" fmla="*/ 2419352 w 5581703"/>
              <a:gd name="connsiteY72" fmla="*/ 1682750 h 3175000"/>
              <a:gd name="connsiteX73" fmla="*/ 2406652 w 5581703"/>
              <a:gd name="connsiteY73" fmla="*/ 1701800 h 3175000"/>
              <a:gd name="connsiteX74" fmla="*/ 2413002 w 5581703"/>
              <a:gd name="connsiteY74" fmla="*/ 1727200 h 3175000"/>
              <a:gd name="connsiteX75" fmla="*/ 2425702 w 5581703"/>
              <a:gd name="connsiteY75" fmla="*/ 1689100 h 3175000"/>
              <a:gd name="connsiteX76" fmla="*/ 2463802 w 5581703"/>
              <a:gd name="connsiteY76" fmla="*/ 1663700 h 3175000"/>
              <a:gd name="connsiteX77" fmla="*/ 2482852 w 5581703"/>
              <a:gd name="connsiteY77" fmla="*/ 1651000 h 3175000"/>
              <a:gd name="connsiteX78" fmla="*/ 2501902 w 5581703"/>
              <a:gd name="connsiteY78" fmla="*/ 1644650 h 3175000"/>
              <a:gd name="connsiteX79" fmla="*/ 2520952 w 5581703"/>
              <a:gd name="connsiteY79" fmla="*/ 1708150 h 3175000"/>
              <a:gd name="connsiteX80" fmla="*/ 2533652 w 5581703"/>
              <a:gd name="connsiteY80" fmla="*/ 1727200 h 3175000"/>
              <a:gd name="connsiteX81" fmla="*/ 2540002 w 5581703"/>
              <a:gd name="connsiteY81" fmla="*/ 1746250 h 3175000"/>
              <a:gd name="connsiteX82" fmla="*/ 2565402 w 5581703"/>
              <a:gd name="connsiteY82" fmla="*/ 1784350 h 3175000"/>
              <a:gd name="connsiteX83" fmla="*/ 2578102 w 5581703"/>
              <a:gd name="connsiteY83" fmla="*/ 1803400 h 3175000"/>
              <a:gd name="connsiteX84" fmla="*/ 2597152 w 5581703"/>
              <a:gd name="connsiteY84" fmla="*/ 1841500 h 3175000"/>
              <a:gd name="connsiteX85" fmla="*/ 2603502 w 5581703"/>
              <a:gd name="connsiteY85" fmla="*/ 1860550 h 3175000"/>
              <a:gd name="connsiteX86" fmla="*/ 2616202 w 5581703"/>
              <a:gd name="connsiteY86" fmla="*/ 1879600 h 3175000"/>
              <a:gd name="connsiteX87" fmla="*/ 2622552 w 5581703"/>
              <a:gd name="connsiteY87" fmla="*/ 1898650 h 3175000"/>
              <a:gd name="connsiteX88" fmla="*/ 2673352 w 5581703"/>
              <a:gd name="connsiteY88" fmla="*/ 1962150 h 3175000"/>
              <a:gd name="connsiteX89" fmla="*/ 2692402 w 5581703"/>
              <a:gd name="connsiteY89" fmla="*/ 2000250 h 3175000"/>
              <a:gd name="connsiteX90" fmla="*/ 2698752 w 5581703"/>
              <a:gd name="connsiteY90" fmla="*/ 2019300 h 3175000"/>
              <a:gd name="connsiteX91" fmla="*/ 2711452 w 5581703"/>
              <a:gd name="connsiteY91" fmla="*/ 2038350 h 3175000"/>
              <a:gd name="connsiteX92" fmla="*/ 2724152 w 5581703"/>
              <a:gd name="connsiteY92" fmla="*/ 2076450 h 3175000"/>
              <a:gd name="connsiteX93" fmla="*/ 2717802 w 5581703"/>
              <a:gd name="connsiteY93" fmla="*/ 2120900 h 3175000"/>
              <a:gd name="connsiteX94" fmla="*/ 2711452 w 5581703"/>
              <a:gd name="connsiteY94" fmla="*/ 2139950 h 3175000"/>
              <a:gd name="connsiteX95" fmla="*/ 2673352 w 5581703"/>
              <a:gd name="connsiteY95" fmla="*/ 2165350 h 3175000"/>
              <a:gd name="connsiteX96" fmla="*/ 2635252 w 5581703"/>
              <a:gd name="connsiteY96" fmla="*/ 2178050 h 3175000"/>
              <a:gd name="connsiteX97" fmla="*/ 2540002 w 5581703"/>
              <a:gd name="connsiteY97" fmla="*/ 2159000 h 3175000"/>
              <a:gd name="connsiteX98" fmla="*/ 2501902 w 5581703"/>
              <a:gd name="connsiteY98" fmla="*/ 2146300 h 3175000"/>
              <a:gd name="connsiteX99" fmla="*/ 2482852 w 5581703"/>
              <a:gd name="connsiteY99" fmla="*/ 2139950 h 3175000"/>
              <a:gd name="connsiteX100" fmla="*/ 2324102 w 5581703"/>
              <a:gd name="connsiteY100" fmla="*/ 2146300 h 3175000"/>
              <a:gd name="connsiteX101" fmla="*/ 2305052 w 5581703"/>
              <a:gd name="connsiteY101" fmla="*/ 2152650 h 3175000"/>
              <a:gd name="connsiteX102" fmla="*/ 2286002 w 5581703"/>
              <a:gd name="connsiteY102" fmla="*/ 2165350 h 3175000"/>
              <a:gd name="connsiteX103" fmla="*/ 2273302 w 5581703"/>
              <a:gd name="connsiteY103" fmla="*/ 2184400 h 3175000"/>
              <a:gd name="connsiteX104" fmla="*/ 2260602 w 5581703"/>
              <a:gd name="connsiteY104" fmla="*/ 2222500 h 3175000"/>
              <a:gd name="connsiteX105" fmla="*/ 2247902 w 5581703"/>
              <a:gd name="connsiteY105" fmla="*/ 2260600 h 3175000"/>
              <a:gd name="connsiteX106" fmla="*/ 2241552 w 5581703"/>
              <a:gd name="connsiteY106" fmla="*/ 2279650 h 3175000"/>
              <a:gd name="connsiteX107" fmla="*/ 2235202 w 5581703"/>
              <a:gd name="connsiteY107" fmla="*/ 2298700 h 3175000"/>
              <a:gd name="connsiteX108" fmla="*/ 2222502 w 5581703"/>
              <a:gd name="connsiteY108" fmla="*/ 2317750 h 3175000"/>
              <a:gd name="connsiteX109" fmla="*/ 2203452 w 5581703"/>
              <a:gd name="connsiteY109" fmla="*/ 2374900 h 3175000"/>
              <a:gd name="connsiteX110" fmla="*/ 2197102 w 5581703"/>
              <a:gd name="connsiteY110" fmla="*/ 2393950 h 3175000"/>
              <a:gd name="connsiteX111" fmla="*/ 2190752 w 5581703"/>
              <a:gd name="connsiteY111" fmla="*/ 2413000 h 3175000"/>
              <a:gd name="connsiteX112" fmla="*/ 2184402 w 5581703"/>
              <a:gd name="connsiteY112" fmla="*/ 2470150 h 3175000"/>
              <a:gd name="connsiteX113" fmla="*/ 2178052 w 5581703"/>
              <a:gd name="connsiteY113" fmla="*/ 2489200 h 3175000"/>
              <a:gd name="connsiteX114" fmla="*/ 2171702 w 5581703"/>
              <a:gd name="connsiteY114" fmla="*/ 2540000 h 3175000"/>
              <a:gd name="connsiteX115" fmla="*/ 2159002 w 5581703"/>
              <a:gd name="connsiteY115" fmla="*/ 2584450 h 3175000"/>
              <a:gd name="connsiteX116" fmla="*/ 2152652 w 5581703"/>
              <a:gd name="connsiteY116" fmla="*/ 2622550 h 3175000"/>
              <a:gd name="connsiteX117" fmla="*/ 2133602 w 5581703"/>
              <a:gd name="connsiteY117" fmla="*/ 2686050 h 3175000"/>
              <a:gd name="connsiteX118" fmla="*/ 2114552 w 5581703"/>
              <a:gd name="connsiteY118" fmla="*/ 2762250 h 3175000"/>
              <a:gd name="connsiteX119" fmla="*/ 2101852 w 5581703"/>
              <a:gd name="connsiteY119" fmla="*/ 2781300 h 3175000"/>
              <a:gd name="connsiteX120" fmla="*/ 2082802 w 5581703"/>
              <a:gd name="connsiteY120" fmla="*/ 2794000 h 3175000"/>
              <a:gd name="connsiteX121" fmla="*/ 2051052 w 5581703"/>
              <a:gd name="connsiteY121" fmla="*/ 2787650 h 3175000"/>
              <a:gd name="connsiteX122" fmla="*/ 2038352 w 5581703"/>
              <a:gd name="connsiteY122" fmla="*/ 2768600 h 3175000"/>
              <a:gd name="connsiteX123" fmla="*/ 2000252 w 5581703"/>
              <a:gd name="connsiteY123" fmla="*/ 2730500 h 3175000"/>
              <a:gd name="connsiteX124" fmla="*/ 1981202 w 5581703"/>
              <a:gd name="connsiteY124" fmla="*/ 2711450 h 3175000"/>
              <a:gd name="connsiteX125" fmla="*/ 1962152 w 5581703"/>
              <a:gd name="connsiteY125" fmla="*/ 2692400 h 3175000"/>
              <a:gd name="connsiteX126" fmla="*/ 1924052 w 5581703"/>
              <a:gd name="connsiteY126" fmla="*/ 2673350 h 3175000"/>
              <a:gd name="connsiteX127" fmla="*/ 1885952 w 5581703"/>
              <a:gd name="connsiteY127" fmla="*/ 2660650 h 3175000"/>
              <a:gd name="connsiteX128" fmla="*/ 1841502 w 5581703"/>
              <a:gd name="connsiteY128" fmla="*/ 2641600 h 3175000"/>
              <a:gd name="connsiteX129" fmla="*/ 1822452 w 5581703"/>
              <a:gd name="connsiteY129" fmla="*/ 2628900 h 3175000"/>
              <a:gd name="connsiteX130" fmla="*/ 1803402 w 5581703"/>
              <a:gd name="connsiteY130" fmla="*/ 2622550 h 3175000"/>
              <a:gd name="connsiteX131" fmla="*/ 1727202 w 5581703"/>
              <a:gd name="connsiteY131" fmla="*/ 2609850 h 3175000"/>
              <a:gd name="connsiteX132" fmla="*/ 1682752 w 5581703"/>
              <a:gd name="connsiteY132" fmla="*/ 2603500 h 3175000"/>
              <a:gd name="connsiteX133" fmla="*/ 1606552 w 5581703"/>
              <a:gd name="connsiteY133" fmla="*/ 2578100 h 3175000"/>
              <a:gd name="connsiteX134" fmla="*/ 1536702 w 5581703"/>
              <a:gd name="connsiteY134" fmla="*/ 2559050 h 3175000"/>
              <a:gd name="connsiteX135" fmla="*/ 1441452 w 5581703"/>
              <a:gd name="connsiteY135" fmla="*/ 2546350 h 3175000"/>
              <a:gd name="connsiteX136" fmla="*/ 1422402 w 5581703"/>
              <a:gd name="connsiteY136" fmla="*/ 2540000 h 3175000"/>
              <a:gd name="connsiteX137" fmla="*/ 1276352 w 5581703"/>
              <a:gd name="connsiteY137" fmla="*/ 2527300 h 3175000"/>
              <a:gd name="connsiteX138" fmla="*/ 1238252 w 5581703"/>
              <a:gd name="connsiteY138" fmla="*/ 2501900 h 3175000"/>
              <a:gd name="connsiteX139" fmla="*/ 1219202 w 5581703"/>
              <a:gd name="connsiteY139" fmla="*/ 2482850 h 3175000"/>
              <a:gd name="connsiteX140" fmla="*/ 1200152 w 5581703"/>
              <a:gd name="connsiteY140" fmla="*/ 2470150 h 3175000"/>
              <a:gd name="connsiteX141" fmla="*/ 1187452 w 5581703"/>
              <a:gd name="connsiteY141" fmla="*/ 2451100 h 3175000"/>
              <a:gd name="connsiteX142" fmla="*/ 1174752 w 5581703"/>
              <a:gd name="connsiteY142" fmla="*/ 2425700 h 3175000"/>
              <a:gd name="connsiteX143" fmla="*/ 1130302 w 5581703"/>
              <a:gd name="connsiteY143" fmla="*/ 2387600 h 3175000"/>
              <a:gd name="connsiteX144" fmla="*/ 1111252 w 5581703"/>
              <a:gd name="connsiteY144" fmla="*/ 2374900 h 3175000"/>
              <a:gd name="connsiteX145" fmla="*/ 1054102 w 5581703"/>
              <a:gd name="connsiteY145" fmla="*/ 2317750 h 3175000"/>
              <a:gd name="connsiteX146" fmla="*/ 1035052 w 5581703"/>
              <a:gd name="connsiteY146" fmla="*/ 2298700 h 3175000"/>
              <a:gd name="connsiteX147" fmla="*/ 996952 w 5581703"/>
              <a:gd name="connsiteY147" fmla="*/ 2254250 h 3175000"/>
              <a:gd name="connsiteX148" fmla="*/ 977902 w 5581703"/>
              <a:gd name="connsiteY148" fmla="*/ 2216150 h 3175000"/>
              <a:gd name="connsiteX149" fmla="*/ 958852 w 5581703"/>
              <a:gd name="connsiteY149" fmla="*/ 2178050 h 3175000"/>
              <a:gd name="connsiteX150" fmla="*/ 939802 w 5581703"/>
              <a:gd name="connsiteY150" fmla="*/ 2114550 h 3175000"/>
              <a:gd name="connsiteX151" fmla="*/ 933452 w 5581703"/>
              <a:gd name="connsiteY151" fmla="*/ 2095500 h 3175000"/>
              <a:gd name="connsiteX152" fmla="*/ 927102 w 5581703"/>
              <a:gd name="connsiteY152" fmla="*/ 2076450 h 3175000"/>
              <a:gd name="connsiteX153" fmla="*/ 908052 w 5581703"/>
              <a:gd name="connsiteY153" fmla="*/ 2051050 h 3175000"/>
              <a:gd name="connsiteX154" fmla="*/ 901702 w 5581703"/>
              <a:gd name="connsiteY154" fmla="*/ 2032000 h 3175000"/>
              <a:gd name="connsiteX155" fmla="*/ 889002 w 5581703"/>
              <a:gd name="connsiteY155" fmla="*/ 1968500 h 3175000"/>
              <a:gd name="connsiteX156" fmla="*/ 882652 w 5581703"/>
              <a:gd name="connsiteY156" fmla="*/ 1924050 h 3175000"/>
              <a:gd name="connsiteX157" fmla="*/ 863602 w 5581703"/>
              <a:gd name="connsiteY157" fmla="*/ 1866900 h 3175000"/>
              <a:gd name="connsiteX158" fmla="*/ 857252 w 5581703"/>
              <a:gd name="connsiteY158" fmla="*/ 1847850 h 3175000"/>
              <a:gd name="connsiteX159" fmla="*/ 850902 w 5581703"/>
              <a:gd name="connsiteY159" fmla="*/ 1828800 h 3175000"/>
              <a:gd name="connsiteX160" fmla="*/ 800102 w 5581703"/>
              <a:gd name="connsiteY160" fmla="*/ 1816100 h 3175000"/>
              <a:gd name="connsiteX161" fmla="*/ 463552 w 5581703"/>
              <a:gd name="connsiteY161" fmla="*/ 1797050 h 3175000"/>
              <a:gd name="connsiteX162" fmla="*/ 438152 w 5581703"/>
              <a:gd name="connsiteY162" fmla="*/ 1790700 h 3175000"/>
              <a:gd name="connsiteX163" fmla="*/ 336552 w 5581703"/>
              <a:gd name="connsiteY163" fmla="*/ 1784350 h 3175000"/>
              <a:gd name="connsiteX164" fmla="*/ 311152 w 5581703"/>
              <a:gd name="connsiteY164" fmla="*/ 1778000 h 3175000"/>
              <a:gd name="connsiteX165" fmla="*/ 107952 w 5581703"/>
              <a:gd name="connsiteY165" fmla="*/ 1784350 h 3175000"/>
              <a:gd name="connsiteX166" fmla="*/ 101602 w 5581703"/>
              <a:gd name="connsiteY166" fmla="*/ 1854200 h 3175000"/>
              <a:gd name="connsiteX167" fmla="*/ 82552 w 5581703"/>
              <a:gd name="connsiteY167" fmla="*/ 1949450 h 3175000"/>
              <a:gd name="connsiteX168" fmla="*/ 76202 w 5581703"/>
              <a:gd name="connsiteY168" fmla="*/ 2032000 h 3175000"/>
              <a:gd name="connsiteX169" fmla="*/ 57152 w 5581703"/>
              <a:gd name="connsiteY169" fmla="*/ 2552700 h 3175000"/>
              <a:gd name="connsiteX170" fmla="*/ 50802 w 5581703"/>
              <a:gd name="connsiteY170" fmla="*/ 2590800 h 3175000"/>
              <a:gd name="connsiteX171" fmla="*/ 38102 w 5581703"/>
              <a:gd name="connsiteY171" fmla="*/ 2635250 h 3175000"/>
              <a:gd name="connsiteX172" fmla="*/ 38102 w 5581703"/>
              <a:gd name="connsiteY172" fmla="*/ 2971800 h 3175000"/>
              <a:gd name="connsiteX173" fmla="*/ 44452 w 5581703"/>
              <a:gd name="connsiteY173" fmla="*/ 2990850 h 3175000"/>
              <a:gd name="connsiteX174" fmla="*/ 63502 w 5581703"/>
              <a:gd name="connsiteY174" fmla="*/ 2978150 h 3175000"/>
              <a:gd name="connsiteX175" fmla="*/ 171452 w 5581703"/>
              <a:gd name="connsiteY175" fmla="*/ 2990850 h 3175000"/>
              <a:gd name="connsiteX176" fmla="*/ 222252 w 5581703"/>
              <a:gd name="connsiteY176" fmla="*/ 2997200 h 3175000"/>
              <a:gd name="connsiteX177" fmla="*/ 241302 w 5581703"/>
              <a:gd name="connsiteY177" fmla="*/ 2990850 h 3175000"/>
              <a:gd name="connsiteX178" fmla="*/ 311152 w 5581703"/>
              <a:gd name="connsiteY178" fmla="*/ 3003550 h 3175000"/>
              <a:gd name="connsiteX179" fmla="*/ 330202 w 5581703"/>
              <a:gd name="connsiteY179" fmla="*/ 3009900 h 3175000"/>
              <a:gd name="connsiteX180" fmla="*/ 355602 w 5581703"/>
              <a:gd name="connsiteY180" fmla="*/ 3016250 h 3175000"/>
              <a:gd name="connsiteX181" fmla="*/ 463552 w 5581703"/>
              <a:gd name="connsiteY181" fmla="*/ 3041650 h 3175000"/>
              <a:gd name="connsiteX182" fmla="*/ 508002 w 5581703"/>
              <a:gd name="connsiteY182" fmla="*/ 3048000 h 3175000"/>
              <a:gd name="connsiteX183" fmla="*/ 533402 w 5581703"/>
              <a:gd name="connsiteY183" fmla="*/ 3054350 h 3175000"/>
              <a:gd name="connsiteX184" fmla="*/ 628652 w 5581703"/>
              <a:gd name="connsiteY184" fmla="*/ 3067050 h 3175000"/>
              <a:gd name="connsiteX185" fmla="*/ 654052 w 5581703"/>
              <a:gd name="connsiteY185" fmla="*/ 3073400 h 3175000"/>
              <a:gd name="connsiteX186" fmla="*/ 692152 w 5581703"/>
              <a:gd name="connsiteY186" fmla="*/ 3079750 h 3175000"/>
              <a:gd name="connsiteX187" fmla="*/ 762002 w 5581703"/>
              <a:gd name="connsiteY187" fmla="*/ 3092450 h 3175000"/>
              <a:gd name="connsiteX188" fmla="*/ 863602 w 5581703"/>
              <a:gd name="connsiteY188" fmla="*/ 3105150 h 3175000"/>
              <a:gd name="connsiteX189" fmla="*/ 920752 w 5581703"/>
              <a:gd name="connsiteY189" fmla="*/ 3117850 h 3175000"/>
              <a:gd name="connsiteX190" fmla="*/ 965202 w 5581703"/>
              <a:gd name="connsiteY190" fmla="*/ 3124200 h 3175000"/>
              <a:gd name="connsiteX191" fmla="*/ 1041402 w 5581703"/>
              <a:gd name="connsiteY191" fmla="*/ 3136900 h 3175000"/>
              <a:gd name="connsiteX192" fmla="*/ 1174752 w 5581703"/>
              <a:gd name="connsiteY192" fmla="*/ 3162300 h 3175000"/>
              <a:gd name="connsiteX193" fmla="*/ 1263652 w 5581703"/>
              <a:gd name="connsiteY193" fmla="*/ 3175000 h 3175000"/>
              <a:gd name="connsiteX194" fmla="*/ 1943102 w 5581703"/>
              <a:gd name="connsiteY194" fmla="*/ 3168650 h 3175000"/>
              <a:gd name="connsiteX195" fmla="*/ 1968502 w 5581703"/>
              <a:gd name="connsiteY195" fmla="*/ 3162300 h 3175000"/>
              <a:gd name="connsiteX196" fmla="*/ 2152652 w 5581703"/>
              <a:gd name="connsiteY196" fmla="*/ 3155950 h 3175000"/>
              <a:gd name="connsiteX197" fmla="*/ 2273302 w 5581703"/>
              <a:gd name="connsiteY197" fmla="*/ 3136900 h 3175000"/>
              <a:gd name="connsiteX198" fmla="*/ 2381252 w 5581703"/>
              <a:gd name="connsiteY198" fmla="*/ 3130550 h 3175000"/>
              <a:gd name="connsiteX199" fmla="*/ 2457452 w 5581703"/>
              <a:gd name="connsiteY199" fmla="*/ 3117850 h 3175000"/>
              <a:gd name="connsiteX200" fmla="*/ 2495552 w 5581703"/>
              <a:gd name="connsiteY200" fmla="*/ 3111500 h 3175000"/>
              <a:gd name="connsiteX201" fmla="*/ 2546352 w 5581703"/>
              <a:gd name="connsiteY201" fmla="*/ 3105150 h 3175000"/>
              <a:gd name="connsiteX202" fmla="*/ 2635252 w 5581703"/>
              <a:gd name="connsiteY202" fmla="*/ 3092450 h 3175000"/>
              <a:gd name="connsiteX203" fmla="*/ 2921002 w 5581703"/>
              <a:gd name="connsiteY203" fmla="*/ 3086100 h 3175000"/>
              <a:gd name="connsiteX204" fmla="*/ 3175002 w 5581703"/>
              <a:gd name="connsiteY204" fmla="*/ 3079750 h 3175000"/>
              <a:gd name="connsiteX205" fmla="*/ 5035552 w 5581703"/>
              <a:gd name="connsiteY205" fmla="*/ 3092450 h 3175000"/>
              <a:gd name="connsiteX206" fmla="*/ 5099052 w 5581703"/>
              <a:gd name="connsiteY206" fmla="*/ 3105150 h 3175000"/>
              <a:gd name="connsiteX207" fmla="*/ 5143502 w 5581703"/>
              <a:gd name="connsiteY207" fmla="*/ 3111500 h 3175000"/>
              <a:gd name="connsiteX208" fmla="*/ 5175252 w 5581703"/>
              <a:gd name="connsiteY208" fmla="*/ 3117850 h 3175000"/>
              <a:gd name="connsiteX209" fmla="*/ 5200652 w 5581703"/>
              <a:gd name="connsiteY209" fmla="*/ 3124200 h 3175000"/>
              <a:gd name="connsiteX210" fmla="*/ 5276852 w 5581703"/>
              <a:gd name="connsiteY210" fmla="*/ 3130550 h 3175000"/>
              <a:gd name="connsiteX211" fmla="*/ 5302252 w 5581703"/>
              <a:gd name="connsiteY211" fmla="*/ 3117850 h 3175000"/>
              <a:gd name="connsiteX212" fmla="*/ 5340352 w 5581703"/>
              <a:gd name="connsiteY212" fmla="*/ 3092450 h 3175000"/>
              <a:gd name="connsiteX213" fmla="*/ 5403852 w 5581703"/>
              <a:gd name="connsiteY213" fmla="*/ 3079750 h 3175000"/>
              <a:gd name="connsiteX214" fmla="*/ 5429252 w 5581703"/>
              <a:gd name="connsiteY214" fmla="*/ 3060700 h 3175000"/>
              <a:gd name="connsiteX215" fmla="*/ 5492752 w 5581703"/>
              <a:gd name="connsiteY215" fmla="*/ 3016250 h 3175000"/>
              <a:gd name="connsiteX216" fmla="*/ 5543552 w 5581703"/>
              <a:gd name="connsiteY216" fmla="*/ 2921000 h 3175000"/>
              <a:gd name="connsiteX217" fmla="*/ 5556252 w 5581703"/>
              <a:gd name="connsiteY217" fmla="*/ 2901950 h 3175000"/>
              <a:gd name="connsiteX218" fmla="*/ 5568952 w 5581703"/>
              <a:gd name="connsiteY218" fmla="*/ 2806700 h 3175000"/>
              <a:gd name="connsiteX219" fmla="*/ 5575302 w 5581703"/>
              <a:gd name="connsiteY219" fmla="*/ 2787650 h 3175000"/>
              <a:gd name="connsiteX220" fmla="*/ 5568952 w 5581703"/>
              <a:gd name="connsiteY220" fmla="*/ 2603500 h 3175000"/>
              <a:gd name="connsiteX221" fmla="*/ 5562602 w 5581703"/>
              <a:gd name="connsiteY221" fmla="*/ 2578100 h 3175000"/>
              <a:gd name="connsiteX222" fmla="*/ 5543552 w 5581703"/>
              <a:gd name="connsiteY222" fmla="*/ 2444750 h 3175000"/>
              <a:gd name="connsiteX223" fmla="*/ 5530852 w 5581703"/>
              <a:gd name="connsiteY223" fmla="*/ 2254250 h 3175000"/>
              <a:gd name="connsiteX224" fmla="*/ 5524502 w 5581703"/>
              <a:gd name="connsiteY224" fmla="*/ 2228850 h 3175000"/>
              <a:gd name="connsiteX225" fmla="*/ 5518152 w 5581703"/>
              <a:gd name="connsiteY225" fmla="*/ 2178050 h 3175000"/>
              <a:gd name="connsiteX226" fmla="*/ 5524502 w 5581703"/>
              <a:gd name="connsiteY226" fmla="*/ 2000250 h 3175000"/>
              <a:gd name="connsiteX227" fmla="*/ 5537202 w 5581703"/>
              <a:gd name="connsiteY227" fmla="*/ 1879600 h 3175000"/>
              <a:gd name="connsiteX228" fmla="*/ 5549902 w 5581703"/>
              <a:gd name="connsiteY228" fmla="*/ 1835150 h 3175000"/>
              <a:gd name="connsiteX229" fmla="*/ 5556252 w 5581703"/>
              <a:gd name="connsiteY229" fmla="*/ 1765300 h 3175000"/>
              <a:gd name="connsiteX230" fmla="*/ 5568952 w 5581703"/>
              <a:gd name="connsiteY230" fmla="*/ 1631950 h 3175000"/>
              <a:gd name="connsiteX231" fmla="*/ 5575302 w 5581703"/>
              <a:gd name="connsiteY231" fmla="*/ 1244600 h 3175000"/>
              <a:gd name="connsiteX232" fmla="*/ 5562602 w 5581703"/>
              <a:gd name="connsiteY232" fmla="*/ 1187450 h 3175000"/>
              <a:gd name="connsiteX233" fmla="*/ 5556252 w 5581703"/>
              <a:gd name="connsiteY233" fmla="*/ 1060450 h 3175000"/>
              <a:gd name="connsiteX234" fmla="*/ 5537202 w 5581703"/>
              <a:gd name="connsiteY234" fmla="*/ 984250 h 3175000"/>
              <a:gd name="connsiteX235" fmla="*/ 5524502 w 5581703"/>
              <a:gd name="connsiteY235" fmla="*/ 920750 h 3175000"/>
              <a:gd name="connsiteX236" fmla="*/ 5518152 w 5581703"/>
              <a:gd name="connsiteY236" fmla="*/ 869950 h 3175000"/>
              <a:gd name="connsiteX237" fmla="*/ 5505452 w 5581703"/>
              <a:gd name="connsiteY237" fmla="*/ 806450 h 3175000"/>
              <a:gd name="connsiteX238" fmla="*/ 5499102 w 5581703"/>
              <a:gd name="connsiteY238" fmla="*/ 755650 h 3175000"/>
              <a:gd name="connsiteX239" fmla="*/ 5486402 w 5581703"/>
              <a:gd name="connsiteY239" fmla="*/ 704850 h 3175000"/>
              <a:gd name="connsiteX240" fmla="*/ 5480052 w 5581703"/>
              <a:gd name="connsiteY240" fmla="*/ 666750 h 3175000"/>
              <a:gd name="connsiteX241" fmla="*/ 5467352 w 5581703"/>
              <a:gd name="connsiteY241" fmla="*/ 577850 h 3175000"/>
              <a:gd name="connsiteX242" fmla="*/ 5461002 w 5581703"/>
              <a:gd name="connsiteY242" fmla="*/ 241300 h 3175000"/>
              <a:gd name="connsiteX243" fmla="*/ 5454652 w 5581703"/>
              <a:gd name="connsiteY243" fmla="*/ 215900 h 3175000"/>
              <a:gd name="connsiteX244" fmla="*/ 5391152 w 5581703"/>
              <a:gd name="connsiteY244" fmla="*/ 152400 h 3175000"/>
              <a:gd name="connsiteX245" fmla="*/ 5340352 w 5581703"/>
              <a:gd name="connsiteY245" fmla="*/ 127000 h 3175000"/>
              <a:gd name="connsiteX246" fmla="*/ 5276852 w 5581703"/>
              <a:gd name="connsiteY246" fmla="*/ 95250 h 3175000"/>
              <a:gd name="connsiteX247" fmla="*/ 5156202 w 5581703"/>
              <a:gd name="connsiteY247" fmla="*/ 82550 h 3175000"/>
              <a:gd name="connsiteX248" fmla="*/ 4286252 w 5581703"/>
              <a:gd name="connsiteY248" fmla="*/ 76200 h 3175000"/>
              <a:gd name="connsiteX249" fmla="*/ 4184652 w 5581703"/>
              <a:gd name="connsiteY249" fmla="*/ 69850 h 3175000"/>
              <a:gd name="connsiteX250" fmla="*/ 4044952 w 5581703"/>
              <a:gd name="connsiteY250" fmla="*/ 63500 h 3175000"/>
              <a:gd name="connsiteX251" fmla="*/ 3835402 w 5581703"/>
              <a:gd name="connsiteY251" fmla="*/ 38100 h 3175000"/>
              <a:gd name="connsiteX252" fmla="*/ 3670302 w 5581703"/>
              <a:gd name="connsiteY252" fmla="*/ 19050 h 3175000"/>
              <a:gd name="connsiteX253" fmla="*/ 3524252 w 5581703"/>
              <a:gd name="connsiteY253" fmla="*/ 0 h 3175000"/>
              <a:gd name="connsiteX254" fmla="*/ 2914652 w 5581703"/>
              <a:gd name="connsiteY254" fmla="*/ 6350 h 3175000"/>
              <a:gd name="connsiteX255" fmla="*/ 2870202 w 5581703"/>
              <a:gd name="connsiteY255" fmla="*/ 19050 h 3175000"/>
              <a:gd name="connsiteX256" fmla="*/ 2749552 w 5581703"/>
              <a:gd name="connsiteY256" fmla="*/ 31750 h 3175000"/>
              <a:gd name="connsiteX257" fmla="*/ 2641602 w 5581703"/>
              <a:gd name="connsiteY257" fmla="*/ 44450 h 3175000"/>
              <a:gd name="connsiteX258" fmla="*/ 2616202 w 5581703"/>
              <a:gd name="connsiteY258" fmla="*/ 50800 h 3175000"/>
              <a:gd name="connsiteX259" fmla="*/ 2540002 w 5581703"/>
              <a:gd name="connsiteY259" fmla="*/ 57150 h 3175000"/>
              <a:gd name="connsiteX260" fmla="*/ 2482852 w 5581703"/>
              <a:gd name="connsiteY260" fmla="*/ 69850 h 3175000"/>
              <a:gd name="connsiteX261" fmla="*/ 2451102 w 5581703"/>
              <a:gd name="connsiteY261" fmla="*/ 82550 h 3175000"/>
              <a:gd name="connsiteX262" fmla="*/ 2343152 w 5581703"/>
              <a:gd name="connsiteY262" fmla="*/ 88900 h 3175000"/>
              <a:gd name="connsiteX263" fmla="*/ 692152 w 5581703"/>
              <a:gd name="connsiteY263" fmla="*/ 95250 h 3175000"/>
              <a:gd name="connsiteX264" fmla="*/ 647702 w 5581703"/>
              <a:gd name="connsiteY264" fmla="*/ 82550 h 3175000"/>
              <a:gd name="connsiteX265" fmla="*/ 596902 w 5581703"/>
              <a:gd name="connsiteY265" fmla="*/ 76200 h 3175000"/>
              <a:gd name="connsiteX266" fmla="*/ 355602 w 5581703"/>
              <a:gd name="connsiteY266" fmla="*/ 69850 h 3175000"/>
              <a:gd name="connsiteX267" fmla="*/ 6352 w 5581703"/>
              <a:gd name="connsiteY267" fmla="*/ 76200 h 3175000"/>
              <a:gd name="connsiteX268" fmla="*/ 2 w 5581703"/>
              <a:gd name="connsiteY268" fmla="*/ 95250 h 3175000"/>
              <a:gd name="connsiteX269" fmla="*/ 6352 w 5581703"/>
              <a:gd name="connsiteY269" fmla="*/ 234950 h 3175000"/>
              <a:gd name="connsiteX270" fmla="*/ 12702 w 5581703"/>
              <a:gd name="connsiteY270" fmla="*/ 266700 h 3175000"/>
              <a:gd name="connsiteX271" fmla="*/ 19052 w 5581703"/>
              <a:gd name="connsiteY271" fmla="*/ 304800 h 3175000"/>
              <a:gd name="connsiteX272" fmla="*/ 31752 w 5581703"/>
              <a:gd name="connsiteY272" fmla="*/ 374650 h 3175000"/>
              <a:gd name="connsiteX273" fmla="*/ 25402 w 5581703"/>
              <a:gd name="connsiteY273" fmla="*/ 685800 h 3175000"/>
              <a:gd name="connsiteX274" fmla="*/ 19052 w 5581703"/>
              <a:gd name="connsiteY274" fmla="*/ 711200 h 3175000"/>
              <a:gd name="connsiteX275" fmla="*/ 6352 w 5581703"/>
              <a:gd name="connsiteY275" fmla="*/ 1466850 h 3175000"/>
              <a:gd name="connsiteX276" fmla="*/ 12702 w 5581703"/>
              <a:gd name="connsiteY276" fmla="*/ 1619250 h 3175000"/>
              <a:gd name="connsiteX277" fmla="*/ 19052 w 5581703"/>
              <a:gd name="connsiteY277" fmla="*/ 1644650 h 3175000"/>
              <a:gd name="connsiteX278" fmla="*/ 31752 w 5581703"/>
              <a:gd name="connsiteY278" fmla="*/ 1708150 h 3175000"/>
              <a:gd name="connsiteX279" fmla="*/ 38102 w 5581703"/>
              <a:gd name="connsiteY279" fmla="*/ 1752600 h 3175000"/>
              <a:gd name="connsiteX280" fmla="*/ 50802 w 5581703"/>
              <a:gd name="connsiteY280" fmla="*/ 1771650 h 3175000"/>
              <a:gd name="connsiteX281" fmla="*/ 88902 w 5581703"/>
              <a:gd name="connsiteY281" fmla="*/ 1784350 h 3175000"/>
              <a:gd name="connsiteX282" fmla="*/ 584202 w 5581703"/>
              <a:gd name="connsiteY282" fmla="*/ 1790700 h 3175000"/>
              <a:gd name="connsiteX283" fmla="*/ 635002 w 5581703"/>
              <a:gd name="connsiteY283" fmla="*/ 1797050 h 3175000"/>
              <a:gd name="connsiteX284" fmla="*/ 654052 w 5581703"/>
              <a:gd name="connsiteY284" fmla="*/ 1803400 h 3175000"/>
              <a:gd name="connsiteX285" fmla="*/ 698502 w 5581703"/>
              <a:gd name="connsiteY285" fmla="*/ 1809750 h 3175000"/>
              <a:gd name="connsiteX286" fmla="*/ 831852 w 5581703"/>
              <a:gd name="connsiteY286" fmla="*/ 182880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581703" h="3175000">
                <a:moveTo>
                  <a:pt x="831852" y="1828800"/>
                </a:moveTo>
                <a:lnTo>
                  <a:pt x="831852" y="1828800"/>
                </a:lnTo>
                <a:lnTo>
                  <a:pt x="857252" y="1752600"/>
                </a:lnTo>
                <a:cubicBezTo>
                  <a:pt x="859369" y="1746250"/>
                  <a:pt x="858033" y="1737263"/>
                  <a:pt x="863602" y="1733550"/>
                </a:cubicBezTo>
                <a:lnTo>
                  <a:pt x="882652" y="1720850"/>
                </a:lnTo>
                <a:cubicBezTo>
                  <a:pt x="893829" y="1687320"/>
                  <a:pt x="885289" y="1707369"/>
                  <a:pt x="914402" y="1663700"/>
                </a:cubicBezTo>
                <a:cubicBezTo>
                  <a:pt x="918635" y="1657350"/>
                  <a:pt x="920752" y="1648883"/>
                  <a:pt x="927102" y="1644650"/>
                </a:cubicBezTo>
                <a:cubicBezTo>
                  <a:pt x="945833" y="1632163"/>
                  <a:pt x="949923" y="1631235"/>
                  <a:pt x="965202" y="1612900"/>
                </a:cubicBezTo>
                <a:cubicBezTo>
                  <a:pt x="970088" y="1607037"/>
                  <a:pt x="972506" y="1599246"/>
                  <a:pt x="977902" y="1593850"/>
                </a:cubicBezTo>
                <a:cubicBezTo>
                  <a:pt x="983298" y="1588454"/>
                  <a:pt x="991089" y="1586036"/>
                  <a:pt x="996952" y="1581150"/>
                </a:cubicBezTo>
                <a:cubicBezTo>
                  <a:pt x="1003851" y="1575401"/>
                  <a:pt x="1008913" y="1567613"/>
                  <a:pt x="1016002" y="1562100"/>
                </a:cubicBezTo>
                <a:cubicBezTo>
                  <a:pt x="1028050" y="1552729"/>
                  <a:pt x="1041402" y="1545167"/>
                  <a:pt x="1054102" y="1536700"/>
                </a:cubicBezTo>
                <a:lnTo>
                  <a:pt x="1073152" y="1524000"/>
                </a:lnTo>
                <a:cubicBezTo>
                  <a:pt x="1079502" y="1519767"/>
                  <a:pt x="1086806" y="1516696"/>
                  <a:pt x="1092202" y="1511300"/>
                </a:cubicBezTo>
                <a:cubicBezTo>
                  <a:pt x="1098552" y="1504950"/>
                  <a:pt x="1104163" y="1497763"/>
                  <a:pt x="1111252" y="1492250"/>
                </a:cubicBezTo>
                <a:cubicBezTo>
                  <a:pt x="1123300" y="1482879"/>
                  <a:pt x="1138559" y="1477643"/>
                  <a:pt x="1149352" y="1466850"/>
                </a:cubicBezTo>
                <a:cubicBezTo>
                  <a:pt x="1173135" y="1443067"/>
                  <a:pt x="1159883" y="1450640"/>
                  <a:pt x="1187452" y="1441450"/>
                </a:cubicBezTo>
                <a:cubicBezTo>
                  <a:pt x="1193802" y="1435100"/>
                  <a:pt x="1199603" y="1428149"/>
                  <a:pt x="1206502" y="1422400"/>
                </a:cubicBezTo>
                <a:cubicBezTo>
                  <a:pt x="1233747" y="1399695"/>
                  <a:pt x="1219304" y="1421007"/>
                  <a:pt x="1244602" y="1390650"/>
                </a:cubicBezTo>
                <a:cubicBezTo>
                  <a:pt x="1249488" y="1384787"/>
                  <a:pt x="1251906" y="1376996"/>
                  <a:pt x="1257302" y="1371600"/>
                </a:cubicBezTo>
                <a:cubicBezTo>
                  <a:pt x="1262698" y="1366204"/>
                  <a:pt x="1270489" y="1363786"/>
                  <a:pt x="1276352" y="1358900"/>
                </a:cubicBezTo>
                <a:cubicBezTo>
                  <a:pt x="1283251" y="1353151"/>
                  <a:pt x="1288503" y="1345599"/>
                  <a:pt x="1295402" y="1339850"/>
                </a:cubicBezTo>
                <a:cubicBezTo>
                  <a:pt x="1311815" y="1326173"/>
                  <a:pt x="1314409" y="1327164"/>
                  <a:pt x="1333502" y="1320800"/>
                </a:cubicBezTo>
                <a:cubicBezTo>
                  <a:pt x="1337735" y="1314450"/>
                  <a:pt x="1340806" y="1307146"/>
                  <a:pt x="1346202" y="1301750"/>
                </a:cubicBezTo>
                <a:cubicBezTo>
                  <a:pt x="1351598" y="1296354"/>
                  <a:pt x="1360366" y="1294913"/>
                  <a:pt x="1365252" y="1289050"/>
                </a:cubicBezTo>
                <a:cubicBezTo>
                  <a:pt x="1371312" y="1281778"/>
                  <a:pt x="1372450" y="1271353"/>
                  <a:pt x="1377952" y="1263650"/>
                </a:cubicBezTo>
                <a:cubicBezTo>
                  <a:pt x="1383172" y="1256342"/>
                  <a:pt x="1390652" y="1250950"/>
                  <a:pt x="1397002" y="1244600"/>
                </a:cubicBezTo>
                <a:cubicBezTo>
                  <a:pt x="1399119" y="1238250"/>
                  <a:pt x="1398619" y="1230283"/>
                  <a:pt x="1403352" y="1225550"/>
                </a:cubicBezTo>
                <a:cubicBezTo>
                  <a:pt x="1414145" y="1214757"/>
                  <a:pt x="1428752" y="1208617"/>
                  <a:pt x="1441452" y="1200150"/>
                </a:cubicBezTo>
                <a:cubicBezTo>
                  <a:pt x="1503386" y="1158861"/>
                  <a:pt x="1407138" y="1223534"/>
                  <a:pt x="1485902" y="1168400"/>
                </a:cubicBezTo>
                <a:cubicBezTo>
                  <a:pt x="1498406" y="1159647"/>
                  <a:pt x="1524002" y="1143000"/>
                  <a:pt x="1524002" y="1143000"/>
                </a:cubicBezTo>
                <a:cubicBezTo>
                  <a:pt x="1555534" y="1095702"/>
                  <a:pt x="1515008" y="1153793"/>
                  <a:pt x="1555752" y="1104900"/>
                </a:cubicBezTo>
                <a:cubicBezTo>
                  <a:pt x="1560638" y="1099037"/>
                  <a:pt x="1562493" y="1090618"/>
                  <a:pt x="1568452" y="1085850"/>
                </a:cubicBezTo>
                <a:cubicBezTo>
                  <a:pt x="1573679" y="1081669"/>
                  <a:pt x="1581152" y="1081617"/>
                  <a:pt x="1587502" y="1079500"/>
                </a:cubicBezTo>
                <a:cubicBezTo>
                  <a:pt x="1593852" y="1073150"/>
                  <a:pt x="1600803" y="1067349"/>
                  <a:pt x="1606552" y="1060450"/>
                </a:cubicBezTo>
                <a:cubicBezTo>
                  <a:pt x="1611438" y="1054587"/>
                  <a:pt x="1613856" y="1046796"/>
                  <a:pt x="1619252" y="1041400"/>
                </a:cubicBezTo>
                <a:cubicBezTo>
                  <a:pt x="1624648" y="1036004"/>
                  <a:pt x="1631952" y="1032933"/>
                  <a:pt x="1638302" y="1028700"/>
                </a:cubicBezTo>
                <a:cubicBezTo>
                  <a:pt x="1642485" y="1016151"/>
                  <a:pt x="1646161" y="999552"/>
                  <a:pt x="1657352" y="990600"/>
                </a:cubicBezTo>
                <a:cubicBezTo>
                  <a:pt x="1662579" y="986419"/>
                  <a:pt x="1670052" y="986367"/>
                  <a:pt x="1676402" y="984250"/>
                </a:cubicBezTo>
                <a:cubicBezTo>
                  <a:pt x="1693335" y="986367"/>
                  <a:pt x="1711164" y="984768"/>
                  <a:pt x="1727202" y="990600"/>
                </a:cubicBezTo>
                <a:cubicBezTo>
                  <a:pt x="1741247" y="995707"/>
                  <a:pt x="1768123" y="1044221"/>
                  <a:pt x="1771652" y="1047750"/>
                </a:cubicBezTo>
                <a:cubicBezTo>
                  <a:pt x="1778002" y="1054100"/>
                  <a:pt x="1783613" y="1061287"/>
                  <a:pt x="1790702" y="1066800"/>
                </a:cubicBezTo>
                <a:cubicBezTo>
                  <a:pt x="1802750" y="1076171"/>
                  <a:pt x="1828802" y="1092200"/>
                  <a:pt x="1828802" y="1092200"/>
                </a:cubicBezTo>
                <a:cubicBezTo>
                  <a:pt x="1830919" y="1098550"/>
                  <a:pt x="1831439" y="1105681"/>
                  <a:pt x="1835152" y="1111250"/>
                </a:cubicBezTo>
                <a:cubicBezTo>
                  <a:pt x="1844931" y="1125918"/>
                  <a:pt x="1859195" y="1133629"/>
                  <a:pt x="1873252" y="1143000"/>
                </a:cubicBezTo>
                <a:cubicBezTo>
                  <a:pt x="1896535" y="1177925"/>
                  <a:pt x="1873252" y="1148292"/>
                  <a:pt x="1905002" y="1174750"/>
                </a:cubicBezTo>
                <a:cubicBezTo>
                  <a:pt x="1936713" y="1201176"/>
                  <a:pt x="1909624" y="1188991"/>
                  <a:pt x="1943102" y="1200150"/>
                </a:cubicBezTo>
                <a:cubicBezTo>
                  <a:pt x="1947335" y="1206500"/>
                  <a:pt x="1949843" y="1214432"/>
                  <a:pt x="1955802" y="1219200"/>
                </a:cubicBezTo>
                <a:cubicBezTo>
                  <a:pt x="1961029" y="1223381"/>
                  <a:pt x="1968865" y="1222557"/>
                  <a:pt x="1974852" y="1225550"/>
                </a:cubicBezTo>
                <a:cubicBezTo>
                  <a:pt x="1981678" y="1228963"/>
                  <a:pt x="1988039" y="1233364"/>
                  <a:pt x="1993902" y="1238250"/>
                </a:cubicBezTo>
                <a:cubicBezTo>
                  <a:pt x="2000801" y="1243999"/>
                  <a:pt x="2007439" y="1250211"/>
                  <a:pt x="2012952" y="1257300"/>
                </a:cubicBezTo>
                <a:cubicBezTo>
                  <a:pt x="2022323" y="1269348"/>
                  <a:pt x="2025652" y="1286933"/>
                  <a:pt x="2038352" y="1295400"/>
                </a:cubicBezTo>
                <a:lnTo>
                  <a:pt x="2057402" y="1308100"/>
                </a:lnTo>
                <a:cubicBezTo>
                  <a:pt x="2069546" y="1344533"/>
                  <a:pt x="2055055" y="1310525"/>
                  <a:pt x="2082802" y="1346200"/>
                </a:cubicBezTo>
                <a:cubicBezTo>
                  <a:pt x="2108887" y="1379738"/>
                  <a:pt x="2099937" y="1380587"/>
                  <a:pt x="2127252" y="1403350"/>
                </a:cubicBezTo>
                <a:cubicBezTo>
                  <a:pt x="2133115" y="1408236"/>
                  <a:pt x="2139952" y="1411817"/>
                  <a:pt x="2146302" y="1416050"/>
                </a:cubicBezTo>
                <a:cubicBezTo>
                  <a:pt x="2159002" y="1413933"/>
                  <a:pt x="2173223" y="1416088"/>
                  <a:pt x="2184402" y="1409700"/>
                </a:cubicBezTo>
                <a:cubicBezTo>
                  <a:pt x="2190214" y="1406379"/>
                  <a:pt x="2186571" y="1395877"/>
                  <a:pt x="2190752" y="1390650"/>
                </a:cubicBezTo>
                <a:cubicBezTo>
                  <a:pt x="2195520" y="1384691"/>
                  <a:pt x="2203452" y="1382183"/>
                  <a:pt x="2209802" y="1377950"/>
                </a:cubicBezTo>
                <a:cubicBezTo>
                  <a:pt x="2220385" y="1380067"/>
                  <a:pt x="2231446" y="1380510"/>
                  <a:pt x="2241552" y="1384300"/>
                </a:cubicBezTo>
                <a:cubicBezTo>
                  <a:pt x="2248698" y="1386980"/>
                  <a:pt x="2253976" y="1393214"/>
                  <a:pt x="2260602" y="1397000"/>
                </a:cubicBezTo>
                <a:cubicBezTo>
                  <a:pt x="2268821" y="1401696"/>
                  <a:pt x="2277885" y="1404830"/>
                  <a:pt x="2286002" y="1409700"/>
                </a:cubicBezTo>
                <a:cubicBezTo>
                  <a:pt x="2340589" y="1442452"/>
                  <a:pt x="2304834" y="1428677"/>
                  <a:pt x="2343152" y="1441450"/>
                </a:cubicBezTo>
                <a:cubicBezTo>
                  <a:pt x="2351619" y="1447800"/>
                  <a:pt x="2359882" y="1454431"/>
                  <a:pt x="2368552" y="1460500"/>
                </a:cubicBezTo>
                <a:cubicBezTo>
                  <a:pt x="2381056" y="1469253"/>
                  <a:pt x="2406652" y="1485900"/>
                  <a:pt x="2406652" y="1485900"/>
                </a:cubicBezTo>
                <a:cubicBezTo>
                  <a:pt x="2436285" y="1530350"/>
                  <a:pt x="2419352" y="1515533"/>
                  <a:pt x="2451102" y="1536700"/>
                </a:cubicBezTo>
                <a:cubicBezTo>
                  <a:pt x="2453219" y="1543050"/>
                  <a:pt x="2454459" y="1549763"/>
                  <a:pt x="2457452" y="1555750"/>
                </a:cubicBezTo>
                <a:cubicBezTo>
                  <a:pt x="2466293" y="1573431"/>
                  <a:pt x="2475158" y="1579806"/>
                  <a:pt x="2489202" y="1593850"/>
                </a:cubicBezTo>
                <a:cubicBezTo>
                  <a:pt x="2491319" y="1600200"/>
                  <a:pt x="2495552" y="1606207"/>
                  <a:pt x="2495552" y="1612900"/>
                </a:cubicBezTo>
                <a:cubicBezTo>
                  <a:pt x="2495552" y="1633348"/>
                  <a:pt x="2484780" y="1634898"/>
                  <a:pt x="2470152" y="1644650"/>
                </a:cubicBezTo>
                <a:cubicBezTo>
                  <a:pt x="2465919" y="1651000"/>
                  <a:pt x="2463411" y="1658932"/>
                  <a:pt x="2457452" y="1663700"/>
                </a:cubicBezTo>
                <a:cubicBezTo>
                  <a:pt x="2452225" y="1667881"/>
                  <a:pt x="2444389" y="1667057"/>
                  <a:pt x="2438402" y="1670050"/>
                </a:cubicBezTo>
                <a:cubicBezTo>
                  <a:pt x="2431576" y="1673463"/>
                  <a:pt x="2425702" y="1678517"/>
                  <a:pt x="2419352" y="1682750"/>
                </a:cubicBezTo>
                <a:cubicBezTo>
                  <a:pt x="2415119" y="1689100"/>
                  <a:pt x="2407731" y="1694245"/>
                  <a:pt x="2406652" y="1701800"/>
                </a:cubicBezTo>
                <a:cubicBezTo>
                  <a:pt x="2405418" y="1710440"/>
                  <a:pt x="2405740" y="1732041"/>
                  <a:pt x="2413002" y="1727200"/>
                </a:cubicBezTo>
                <a:cubicBezTo>
                  <a:pt x="2424141" y="1719774"/>
                  <a:pt x="2414563" y="1696526"/>
                  <a:pt x="2425702" y="1689100"/>
                </a:cubicBezTo>
                <a:lnTo>
                  <a:pt x="2463802" y="1663700"/>
                </a:lnTo>
                <a:cubicBezTo>
                  <a:pt x="2470152" y="1659467"/>
                  <a:pt x="2475612" y="1653413"/>
                  <a:pt x="2482852" y="1651000"/>
                </a:cubicBezTo>
                <a:lnTo>
                  <a:pt x="2501902" y="1644650"/>
                </a:lnTo>
                <a:cubicBezTo>
                  <a:pt x="2505452" y="1658849"/>
                  <a:pt x="2514768" y="1698874"/>
                  <a:pt x="2520952" y="1708150"/>
                </a:cubicBezTo>
                <a:cubicBezTo>
                  <a:pt x="2525185" y="1714500"/>
                  <a:pt x="2530239" y="1720374"/>
                  <a:pt x="2533652" y="1727200"/>
                </a:cubicBezTo>
                <a:cubicBezTo>
                  <a:pt x="2536645" y="1733187"/>
                  <a:pt x="2536751" y="1740399"/>
                  <a:pt x="2540002" y="1746250"/>
                </a:cubicBezTo>
                <a:cubicBezTo>
                  <a:pt x="2547415" y="1759593"/>
                  <a:pt x="2556935" y="1771650"/>
                  <a:pt x="2565402" y="1784350"/>
                </a:cubicBezTo>
                <a:cubicBezTo>
                  <a:pt x="2569635" y="1790700"/>
                  <a:pt x="2575689" y="1796160"/>
                  <a:pt x="2578102" y="1803400"/>
                </a:cubicBezTo>
                <a:cubicBezTo>
                  <a:pt x="2594063" y="1851283"/>
                  <a:pt x="2572533" y="1792261"/>
                  <a:pt x="2597152" y="1841500"/>
                </a:cubicBezTo>
                <a:cubicBezTo>
                  <a:pt x="2600145" y="1847487"/>
                  <a:pt x="2600509" y="1854563"/>
                  <a:pt x="2603502" y="1860550"/>
                </a:cubicBezTo>
                <a:cubicBezTo>
                  <a:pt x="2606915" y="1867376"/>
                  <a:pt x="2612789" y="1872774"/>
                  <a:pt x="2616202" y="1879600"/>
                </a:cubicBezTo>
                <a:cubicBezTo>
                  <a:pt x="2619195" y="1885587"/>
                  <a:pt x="2619301" y="1892799"/>
                  <a:pt x="2622552" y="1898650"/>
                </a:cubicBezTo>
                <a:cubicBezTo>
                  <a:pt x="2642578" y="1934697"/>
                  <a:pt x="2646585" y="1935383"/>
                  <a:pt x="2673352" y="1962150"/>
                </a:cubicBezTo>
                <a:cubicBezTo>
                  <a:pt x="2689313" y="2010033"/>
                  <a:pt x="2667783" y="1951011"/>
                  <a:pt x="2692402" y="2000250"/>
                </a:cubicBezTo>
                <a:cubicBezTo>
                  <a:pt x="2695395" y="2006237"/>
                  <a:pt x="2695759" y="2013313"/>
                  <a:pt x="2698752" y="2019300"/>
                </a:cubicBezTo>
                <a:cubicBezTo>
                  <a:pt x="2702165" y="2026126"/>
                  <a:pt x="2708352" y="2031376"/>
                  <a:pt x="2711452" y="2038350"/>
                </a:cubicBezTo>
                <a:cubicBezTo>
                  <a:pt x="2716889" y="2050583"/>
                  <a:pt x="2724152" y="2076450"/>
                  <a:pt x="2724152" y="2076450"/>
                </a:cubicBezTo>
                <a:cubicBezTo>
                  <a:pt x="2722035" y="2091267"/>
                  <a:pt x="2720737" y="2106224"/>
                  <a:pt x="2717802" y="2120900"/>
                </a:cubicBezTo>
                <a:cubicBezTo>
                  <a:pt x="2716489" y="2127464"/>
                  <a:pt x="2716185" y="2135217"/>
                  <a:pt x="2711452" y="2139950"/>
                </a:cubicBezTo>
                <a:cubicBezTo>
                  <a:pt x="2700659" y="2150743"/>
                  <a:pt x="2687832" y="2160523"/>
                  <a:pt x="2673352" y="2165350"/>
                </a:cubicBezTo>
                <a:lnTo>
                  <a:pt x="2635252" y="2178050"/>
                </a:lnTo>
                <a:cubicBezTo>
                  <a:pt x="2564797" y="2170222"/>
                  <a:pt x="2596286" y="2177761"/>
                  <a:pt x="2540002" y="2159000"/>
                </a:cubicBezTo>
                <a:lnTo>
                  <a:pt x="2501902" y="2146300"/>
                </a:lnTo>
                <a:lnTo>
                  <a:pt x="2482852" y="2139950"/>
                </a:lnTo>
                <a:cubicBezTo>
                  <a:pt x="2429935" y="2142067"/>
                  <a:pt x="2376926" y="2142527"/>
                  <a:pt x="2324102" y="2146300"/>
                </a:cubicBezTo>
                <a:cubicBezTo>
                  <a:pt x="2317426" y="2146777"/>
                  <a:pt x="2311039" y="2149657"/>
                  <a:pt x="2305052" y="2152650"/>
                </a:cubicBezTo>
                <a:cubicBezTo>
                  <a:pt x="2298226" y="2156063"/>
                  <a:pt x="2292352" y="2161117"/>
                  <a:pt x="2286002" y="2165350"/>
                </a:cubicBezTo>
                <a:cubicBezTo>
                  <a:pt x="2281769" y="2171700"/>
                  <a:pt x="2276402" y="2177426"/>
                  <a:pt x="2273302" y="2184400"/>
                </a:cubicBezTo>
                <a:cubicBezTo>
                  <a:pt x="2267865" y="2196633"/>
                  <a:pt x="2264835" y="2209800"/>
                  <a:pt x="2260602" y="2222500"/>
                </a:cubicBezTo>
                <a:lnTo>
                  <a:pt x="2247902" y="2260600"/>
                </a:lnTo>
                <a:lnTo>
                  <a:pt x="2241552" y="2279650"/>
                </a:lnTo>
                <a:cubicBezTo>
                  <a:pt x="2239435" y="2286000"/>
                  <a:pt x="2238915" y="2293131"/>
                  <a:pt x="2235202" y="2298700"/>
                </a:cubicBezTo>
                <a:cubicBezTo>
                  <a:pt x="2230969" y="2305050"/>
                  <a:pt x="2225602" y="2310776"/>
                  <a:pt x="2222502" y="2317750"/>
                </a:cubicBezTo>
                <a:lnTo>
                  <a:pt x="2203452" y="2374900"/>
                </a:lnTo>
                <a:lnTo>
                  <a:pt x="2197102" y="2393950"/>
                </a:lnTo>
                <a:lnTo>
                  <a:pt x="2190752" y="2413000"/>
                </a:lnTo>
                <a:cubicBezTo>
                  <a:pt x="2188635" y="2432050"/>
                  <a:pt x="2187553" y="2451244"/>
                  <a:pt x="2184402" y="2470150"/>
                </a:cubicBezTo>
                <a:cubicBezTo>
                  <a:pt x="2183302" y="2476752"/>
                  <a:pt x="2179249" y="2482614"/>
                  <a:pt x="2178052" y="2489200"/>
                </a:cubicBezTo>
                <a:cubicBezTo>
                  <a:pt x="2174999" y="2505990"/>
                  <a:pt x="2174507" y="2523167"/>
                  <a:pt x="2171702" y="2540000"/>
                </a:cubicBezTo>
                <a:cubicBezTo>
                  <a:pt x="2162482" y="2595320"/>
                  <a:pt x="2169068" y="2539154"/>
                  <a:pt x="2159002" y="2584450"/>
                </a:cubicBezTo>
                <a:cubicBezTo>
                  <a:pt x="2156209" y="2597019"/>
                  <a:pt x="2155775" y="2610059"/>
                  <a:pt x="2152652" y="2622550"/>
                </a:cubicBezTo>
                <a:cubicBezTo>
                  <a:pt x="2136453" y="2687345"/>
                  <a:pt x="2143681" y="2635657"/>
                  <a:pt x="2133602" y="2686050"/>
                </a:cubicBezTo>
                <a:cubicBezTo>
                  <a:pt x="2129521" y="2706455"/>
                  <a:pt x="2126676" y="2744064"/>
                  <a:pt x="2114552" y="2762250"/>
                </a:cubicBezTo>
                <a:cubicBezTo>
                  <a:pt x="2110319" y="2768600"/>
                  <a:pt x="2107248" y="2775904"/>
                  <a:pt x="2101852" y="2781300"/>
                </a:cubicBezTo>
                <a:cubicBezTo>
                  <a:pt x="2096456" y="2786696"/>
                  <a:pt x="2089152" y="2789767"/>
                  <a:pt x="2082802" y="2794000"/>
                </a:cubicBezTo>
                <a:cubicBezTo>
                  <a:pt x="2072219" y="2791883"/>
                  <a:pt x="2060423" y="2793005"/>
                  <a:pt x="2051052" y="2787650"/>
                </a:cubicBezTo>
                <a:cubicBezTo>
                  <a:pt x="2044426" y="2783864"/>
                  <a:pt x="2043422" y="2774304"/>
                  <a:pt x="2038352" y="2768600"/>
                </a:cubicBezTo>
                <a:cubicBezTo>
                  <a:pt x="2026420" y="2755176"/>
                  <a:pt x="2012952" y="2743200"/>
                  <a:pt x="2000252" y="2730500"/>
                </a:cubicBezTo>
                <a:lnTo>
                  <a:pt x="1981202" y="2711450"/>
                </a:lnTo>
                <a:cubicBezTo>
                  <a:pt x="1974852" y="2705100"/>
                  <a:pt x="1970671" y="2695240"/>
                  <a:pt x="1962152" y="2692400"/>
                </a:cubicBezTo>
                <a:cubicBezTo>
                  <a:pt x="1892677" y="2669242"/>
                  <a:pt x="1997910" y="2706176"/>
                  <a:pt x="1924052" y="2673350"/>
                </a:cubicBezTo>
                <a:cubicBezTo>
                  <a:pt x="1911819" y="2667913"/>
                  <a:pt x="1897091" y="2668076"/>
                  <a:pt x="1885952" y="2660650"/>
                </a:cubicBezTo>
                <a:cubicBezTo>
                  <a:pt x="1859640" y="2643109"/>
                  <a:pt x="1874306" y="2649801"/>
                  <a:pt x="1841502" y="2641600"/>
                </a:cubicBezTo>
                <a:cubicBezTo>
                  <a:pt x="1835152" y="2637367"/>
                  <a:pt x="1829278" y="2632313"/>
                  <a:pt x="1822452" y="2628900"/>
                </a:cubicBezTo>
                <a:cubicBezTo>
                  <a:pt x="1816465" y="2625907"/>
                  <a:pt x="1809966" y="2623863"/>
                  <a:pt x="1803402" y="2622550"/>
                </a:cubicBezTo>
                <a:cubicBezTo>
                  <a:pt x="1778152" y="2617500"/>
                  <a:pt x="1752694" y="2613492"/>
                  <a:pt x="1727202" y="2609850"/>
                </a:cubicBezTo>
                <a:lnTo>
                  <a:pt x="1682752" y="2603500"/>
                </a:lnTo>
                <a:lnTo>
                  <a:pt x="1606552" y="2578100"/>
                </a:lnTo>
                <a:cubicBezTo>
                  <a:pt x="1584126" y="2570625"/>
                  <a:pt x="1559619" y="2561915"/>
                  <a:pt x="1536702" y="2559050"/>
                </a:cubicBezTo>
                <a:cubicBezTo>
                  <a:pt x="1471050" y="2550844"/>
                  <a:pt x="1502796" y="2555113"/>
                  <a:pt x="1441452" y="2546350"/>
                </a:cubicBezTo>
                <a:cubicBezTo>
                  <a:pt x="1435102" y="2544233"/>
                  <a:pt x="1429070" y="2540580"/>
                  <a:pt x="1422402" y="2540000"/>
                </a:cubicBezTo>
                <a:cubicBezTo>
                  <a:pt x="1268664" y="2526631"/>
                  <a:pt x="1338780" y="2548109"/>
                  <a:pt x="1276352" y="2527300"/>
                </a:cubicBezTo>
                <a:cubicBezTo>
                  <a:pt x="1215581" y="2466529"/>
                  <a:pt x="1293391" y="2538659"/>
                  <a:pt x="1238252" y="2501900"/>
                </a:cubicBezTo>
                <a:cubicBezTo>
                  <a:pt x="1230780" y="2496919"/>
                  <a:pt x="1226101" y="2488599"/>
                  <a:pt x="1219202" y="2482850"/>
                </a:cubicBezTo>
                <a:cubicBezTo>
                  <a:pt x="1213339" y="2477964"/>
                  <a:pt x="1206502" y="2474383"/>
                  <a:pt x="1200152" y="2470150"/>
                </a:cubicBezTo>
                <a:cubicBezTo>
                  <a:pt x="1195919" y="2463800"/>
                  <a:pt x="1193411" y="2455868"/>
                  <a:pt x="1187452" y="2451100"/>
                </a:cubicBezTo>
                <a:cubicBezTo>
                  <a:pt x="1165171" y="2433275"/>
                  <a:pt x="1163166" y="2460458"/>
                  <a:pt x="1174752" y="2425700"/>
                </a:cubicBezTo>
                <a:cubicBezTo>
                  <a:pt x="1151675" y="2402623"/>
                  <a:pt x="1158813" y="2407965"/>
                  <a:pt x="1130302" y="2387600"/>
                </a:cubicBezTo>
                <a:cubicBezTo>
                  <a:pt x="1124092" y="2383164"/>
                  <a:pt x="1116956" y="2379970"/>
                  <a:pt x="1111252" y="2374900"/>
                </a:cubicBezTo>
                <a:lnTo>
                  <a:pt x="1054102" y="2317750"/>
                </a:lnTo>
                <a:cubicBezTo>
                  <a:pt x="1047752" y="2311400"/>
                  <a:pt x="1040440" y="2305884"/>
                  <a:pt x="1035052" y="2298700"/>
                </a:cubicBezTo>
                <a:cubicBezTo>
                  <a:pt x="1010614" y="2266116"/>
                  <a:pt x="1023486" y="2280784"/>
                  <a:pt x="996952" y="2254250"/>
                </a:cubicBezTo>
                <a:cubicBezTo>
                  <a:pt x="980991" y="2206367"/>
                  <a:pt x="1002521" y="2265389"/>
                  <a:pt x="977902" y="2216150"/>
                </a:cubicBezTo>
                <a:cubicBezTo>
                  <a:pt x="951612" y="2163570"/>
                  <a:pt x="995248" y="2232645"/>
                  <a:pt x="958852" y="2178050"/>
                </a:cubicBezTo>
                <a:cubicBezTo>
                  <a:pt x="949255" y="2139663"/>
                  <a:pt x="955262" y="2160929"/>
                  <a:pt x="939802" y="2114550"/>
                </a:cubicBezTo>
                <a:lnTo>
                  <a:pt x="933452" y="2095500"/>
                </a:lnTo>
                <a:cubicBezTo>
                  <a:pt x="931335" y="2089150"/>
                  <a:pt x="931118" y="2081805"/>
                  <a:pt x="927102" y="2076450"/>
                </a:cubicBezTo>
                <a:lnTo>
                  <a:pt x="908052" y="2051050"/>
                </a:lnTo>
                <a:cubicBezTo>
                  <a:pt x="905935" y="2044700"/>
                  <a:pt x="903015" y="2038564"/>
                  <a:pt x="901702" y="2032000"/>
                </a:cubicBezTo>
                <a:cubicBezTo>
                  <a:pt x="887109" y="1959034"/>
                  <a:pt x="903348" y="2011538"/>
                  <a:pt x="889002" y="1968500"/>
                </a:cubicBezTo>
                <a:cubicBezTo>
                  <a:pt x="886885" y="1953683"/>
                  <a:pt x="886017" y="1938634"/>
                  <a:pt x="882652" y="1924050"/>
                </a:cubicBezTo>
                <a:lnTo>
                  <a:pt x="863602" y="1866900"/>
                </a:lnTo>
                <a:lnTo>
                  <a:pt x="857252" y="1847850"/>
                </a:lnTo>
                <a:cubicBezTo>
                  <a:pt x="855135" y="1841500"/>
                  <a:pt x="857396" y="1830423"/>
                  <a:pt x="850902" y="1828800"/>
                </a:cubicBezTo>
                <a:lnTo>
                  <a:pt x="800102" y="1816100"/>
                </a:lnTo>
                <a:cubicBezTo>
                  <a:pt x="692341" y="1744260"/>
                  <a:pt x="797480" y="1809418"/>
                  <a:pt x="463552" y="1797050"/>
                </a:cubicBezTo>
                <a:cubicBezTo>
                  <a:pt x="454831" y="1796727"/>
                  <a:pt x="446836" y="1791568"/>
                  <a:pt x="438152" y="1790700"/>
                </a:cubicBezTo>
                <a:cubicBezTo>
                  <a:pt x="404388" y="1787324"/>
                  <a:pt x="370419" y="1786467"/>
                  <a:pt x="336552" y="1784350"/>
                </a:cubicBezTo>
                <a:cubicBezTo>
                  <a:pt x="328085" y="1782233"/>
                  <a:pt x="319879" y="1778000"/>
                  <a:pt x="311152" y="1778000"/>
                </a:cubicBezTo>
                <a:cubicBezTo>
                  <a:pt x="243386" y="1778000"/>
                  <a:pt x="171638" y="1761191"/>
                  <a:pt x="107952" y="1784350"/>
                </a:cubicBezTo>
                <a:cubicBezTo>
                  <a:pt x="85980" y="1792340"/>
                  <a:pt x="104626" y="1831017"/>
                  <a:pt x="101602" y="1854200"/>
                </a:cubicBezTo>
                <a:cubicBezTo>
                  <a:pt x="92730" y="1922216"/>
                  <a:pt x="95764" y="1909815"/>
                  <a:pt x="82552" y="1949450"/>
                </a:cubicBezTo>
                <a:cubicBezTo>
                  <a:pt x="80435" y="1976967"/>
                  <a:pt x="76808" y="2004409"/>
                  <a:pt x="76202" y="2032000"/>
                </a:cubicBezTo>
                <a:cubicBezTo>
                  <a:pt x="64896" y="2546435"/>
                  <a:pt x="143970" y="2379064"/>
                  <a:pt x="57152" y="2552700"/>
                </a:cubicBezTo>
                <a:cubicBezTo>
                  <a:pt x="55035" y="2565400"/>
                  <a:pt x="53327" y="2578175"/>
                  <a:pt x="50802" y="2590800"/>
                </a:cubicBezTo>
                <a:cubicBezTo>
                  <a:pt x="46815" y="2610734"/>
                  <a:pt x="44154" y="2617094"/>
                  <a:pt x="38102" y="2635250"/>
                </a:cubicBezTo>
                <a:cubicBezTo>
                  <a:pt x="36286" y="2722435"/>
                  <a:pt x="11317" y="2864660"/>
                  <a:pt x="38102" y="2971800"/>
                </a:cubicBezTo>
                <a:cubicBezTo>
                  <a:pt x="39725" y="2978294"/>
                  <a:pt x="42335" y="2984500"/>
                  <a:pt x="44452" y="2990850"/>
                </a:cubicBezTo>
                <a:cubicBezTo>
                  <a:pt x="50802" y="2986617"/>
                  <a:pt x="55883" y="2978598"/>
                  <a:pt x="63502" y="2978150"/>
                </a:cubicBezTo>
                <a:cubicBezTo>
                  <a:pt x="239346" y="2967806"/>
                  <a:pt x="106133" y="2978974"/>
                  <a:pt x="171452" y="2990850"/>
                </a:cubicBezTo>
                <a:cubicBezTo>
                  <a:pt x="188242" y="2993903"/>
                  <a:pt x="205319" y="2995083"/>
                  <a:pt x="222252" y="2997200"/>
                </a:cubicBezTo>
                <a:cubicBezTo>
                  <a:pt x="228602" y="2995083"/>
                  <a:pt x="234609" y="2990850"/>
                  <a:pt x="241302" y="2990850"/>
                </a:cubicBezTo>
                <a:cubicBezTo>
                  <a:pt x="259289" y="2990850"/>
                  <a:pt x="291700" y="2997992"/>
                  <a:pt x="311152" y="3003550"/>
                </a:cubicBezTo>
                <a:cubicBezTo>
                  <a:pt x="317588" y="3005389"/>
                  <a:pt x="323766" y="3008061"/>
                  <a:pt x="330202" y="3009900"/>
                </a:cubicBezTo>
                <a:cubicBezTo>
                  <a:pt x="338593" y="3012298"/>
                  <a:pt x="347135" y="3014133"/>
                  <a:pt x="355602" y="3016250"/>
                </a:cubicBezTo>
                <a:cubicBezTo>
                  <a:pt x="399559" y="3045554"/>
                  <a:pt x="367097" y="3027871"/>
                  <a:pt x="463552" y="3041650"/>
                </a:cubicBezTo>
                <a:cubicBezTo>
                  <a:pt x="478369" y="3043767"/>
                  <a:pt x="493482" y="3044370"/>
                  <a:pt x="508002" y="3048000"/>
                </a:cubicBezTo>
                <a:cubicBezTo>
                  <a:pt x="516469" y="3050117"/>
                  <a:pt x="524776" y="3053023"/>
                  <a:pt x="533402" y="3054350"/>
                </a:cubicBezTo>
                <a:cubicBezTo>
                  <a:pt x="606822" y="3065645"/>
                  <a:pt x="569312" y="3055182"/>
                  <a:pt x="628652" y="3067050"/>
                </a:cubicBezTo>
                <a:cubicBezTo>
                  <a:pt x="637210" y="3068762"/>
                  <a:pt x="645494" y="3071688"/>
                  <a:pt x="654052" y="3073400"/>
                </a:cubicBezTo>
                <a:cubicBezTo>
                  <a:pt x="666677" y="3075925"/>
                  <a:pt x="679484" y="3077447"/>
                  <a:pt x="692152" y="3079750"/>
                </a:cubicBezTo>
                <a:cubicBezTo>
                  <a:pt x="720761" y="3084952"/>
                  <a:pt x="732063" y="3088708"/>
                  <a:pt x="762002" y="3092450"/>
                </a:cubicBezTo>
                <a:cubicBezTo>
                  <a:pt x="820365" y="3099745"/>
                  <a:pt x="815382" y="3095506"/>
                  <a:pt x="863602" y="3105150"/>
                </a:cubicBezTo>
                <a:cubicBezTo>
                  <a:pt x="882738" y="3108977"/>
                  <a:pt x="901572" y="3114254"/>
                  <a:pt x="920752" y="3117850"/>
                </a:cubicBezTo>
                <a:cubicBezTo>
                  <a:pt x="935463" y="3120608"/>
                  <a:pt x="950418" y="3121866"/>
                  <a:pt x="965202" y="3124200"/>
                </a:cubicBezTo>
                <a:lnTo>
                  <a:pt x="1041402" y="3136900"/>
                </a:lnTo>
                <a:cubicBezTo>
                  <a:pt x="1087958" y="3145522"/>
                  <a:pt x="1129097" y="3155778"/>
                  <a:pt x="1174752" y="3162300"/>
                </a:cubicBezTo>
                <a:cubicBezTo>
                  <a:pt x="1286010" y="3178194"/>
                  <a:pt x="1172744" y="3159849"/>
                  <a:pt x="1263652" y="3175000"/>
                </a:cubicBezTo>
                <a:lnTo>
                  <a:pt x="1943102" y="3168650"/>
                </a:lnTo>
                <a:cubicBezTo>
                  <a:pt x="1951828" y="3168493"/>
                  <a:pt x="1959791" y="3162828"/>
                  <a:pt x="1968502" y="3162300"/>
                </a:cubicBezTo>
                <a:cubicBezTo>
                  <a:pt x="2029809" y="3158584"/>
                  <a:pt x="2091269" y="3158067"/>
                  <a:pt x="2152652" y="3155950"/>
                </a:cubicBezTo>
                <a:cubicBezTo>
                  <a:pt x="2157664" y="3155115"/>
                  <a:pt x="2253319" y="3138565"/>
                  <a:pt x="2273302" y="3136900"/>
                </a:cubicBezTo>
                <a:cubicBezTo>
                  <a:pt x="2309223" y="3133907"/>
                  <a:pt x="2345269" y="3132667"/>
                  <a:pt x="2381252" y="3130550"/>
                </a:cubicBezTo>
                <a:cubicBezTo>
                  <a:pt x="2428276" y="3118794"/>
                  <a:pt x="2388082" y="3127760"/>
                  <a:pt x="2457452" y="3117850"/>
                </a:cubicBezTo>
                <a:cubicBezTo>
                  <a:pt x="2470198" y="3116029"/>
                  <a:pt x="2482806" y="3113321"/>
                  <a:pt x="2495552" y="3111500"/>
                </a:cubicBezTo>
                <a:cubicBezTo>
                  <a:pt x="2512446" y="3109087"/>
                  <a:pt x="2529485" y="3107745"/>
                  <a:pt x="2546352" y="3105150"/>
                </a:cubicBezTo>
                <a:cubicBezTo>
                  <a:pt x="2592631" y="3098030"/>
                  <a:pt x="2574952" y="3094683"/>
                  <a:pt x="2635252" y="3092450"/>
                </a:cubicBezTo>
                <a:cubicBezTo>
                  <a:pt x="2730460" y="3088924"/>
                  <a:pt x="2825755" y="3088341"/>
                  <a:pt x="2921002" y="3086100"/>
                </a:cubicBezTo>
                <a:lnTo>
                  <a:pt x="3175002" y="3079750"/>
                </a:lnTo>
                <a:lnTo>
                  <a:pt x="5035552" y="3092450"/>
                </a:lnTo>
                <a:cubicBezTo>
                  <a:pt x="5057136" y="3092735"/>
                  <a:pt x="5077795" y="3101399"/>
                  <a:pt x="5099052" y="3105150"/>
                </a:cubicBezTo>
                <a:cubicBezTo>
                  <a:pt x="5113791" y="3107751"/>
                  <a:pt x="5128739" y="3109039"/>
                  <a:pt x="5143502" y="3111500"/>
                </a:cubicBezTo>
                <a:cubicBezTo>
                  <a:pt x="5154148" y="3113274"/>
                  <a:pt x="5164716" y="3115509"/>
                  <a:pt x="5175252" y="3117850"/>
                </a:cubicBezTo>
                <a:cubicBezTo>
                  <a:pt x="5183771" y="3119743"/>
                  <a:pt x="5191992" y="3123118"/>
                  <a:pt x="5200652" y="3124200"/>
                </a:cubicBezTo>
                <a:cubicBezTo>
                  <a:pt x="5225943" y="3127361"/>
                  <a:pt x="5251452" y="3128433"/>
                  <a:pt x="5276852" y="3130550"/>
                </a:cubicBezTo>
                <a:cubicBezTo>
                  <a:pt x="5285319" y="3126317"/>
                  <a:pt x="5294135" y="3122720"/>
                  <a:pt x="5302252" y="3117850"/>
                </a:cubicBezTo>
                <a:cubicBezTo>
                  <a:pt x="5315340" y="3109997"/>
                  <a:pt x="5325296" y="3094959"/>
                  <a:pt x="5340352" y="3092450"/>
                </a:cubicBezTo>
                <a:cubicBezTo>
                  <a:pt x="5387060" y="3084665"/>
                  <a:pt x="5365961" y="3089223"/>
                  <a:pt x="5403852" y="3079750"/>
                </a:cubicBezTo>
                <a:cubicBezTo>
                  <a:pt x="5412319" y="3073400"/>
                  <a:pt x="5420323" y="3066382"/>
                  <a:pt x="5429252" y="3060700"/>
                </a:cubicBezTo>
                <a:cubicBezTo>
                  <a:pt x="5466536" y="3036974"/>
                  <a:pt x="5469509" y="3044142"/>
                  <a:pt x="5492752" y="3016250"/>
                </a:cubicBezTo>
                <a:cubicBezTo>
                  <a:pt x="5510625" y="2994803"/>
                  <a:pt x="5541406" y="2925024"/>
                  <a:pt x="5543552" y="2921000"/>
                </a:cubicBezTo>
                <a:cubicBezTo>
                  <a:pt x="5547143" y="2914266"/>
                  <a:pt x="5552019" y="2908300"/>
                  <a:pt x="5556252" y="2901950"/>
                </a:cubicBezTo>
                <a:cubicBezTo>
                  <a:pt x="5557797" y="2889588"/>
                  <a:pt x="5566031" y="2821306"/>
                  <a:pt x="5568952" y="2806700"/>
                </a:cubicBezTo>
                <a:cubicBezTo>
                  <a:pt x="5570265" y="2800136"/>
                  <a:pt x="5573185" y="2794000"/>
                  <a:pt x="5575302" y="2787650"/>
                </a:cubicBezTo>
                <a:cubicBezTo>
                  <a:pt x="5573185" y="2726267"/>
                  <a:pt x="5572668" y="2664807"/>
                  <a:pt x="5568952" y="2603500"/>
                </a:cubicBezTo>
                <a:cubicBezTo>
                  <a:pt x="5568424" y="2594789"/>
                  <a:pt x="5563836" y="2586740"/>
                  <a:pt x="5562602" y="2578100"/>
                </a:cubicBezTo>
                <a:cubicBezTo>
                  <a:pt x="5536488" y="2395300"/>
                  <a:pt x="5579425" y="2642052"/>
                  <a:pt x="5543552" y="2444750"/>
                </a:cubicBezTo>
                <a:cubicBezTo>
                  <a:pt x="5539319" y="2381250"/>
                  <a:pt x="5536446" y="2317645"/>
                  <a:pt x="5530852" y="2254250"/>
                </a:cubicBezTo>
                <a:cubicBezTo>
                  <a:pt x="5530085" y="2245557"/>
                  <a:pt x="5525937" y="2237458"/>
                  <a:pt x="5524502" y="2228850"/>
                </a:cubicBezTo>
                <a:cubicBezTo>
                  <a:pt x="5521697" y="2212017"/>
                  <a:pt x="5520269" y="2194983"/>
                  <a:pt x="5518152" y="2178050"/>
                </a:cubicBezTo>
                <a:cubicBezTo>
                  <a:pt x="5520269" y="2118783"/>
                  <a:pt x="5521613" y="2059484"/>
                  <a:pt x="5524502" y="2000250"/>
                </a:cubicBezTo>
                <a:cubicBezTo>
                  <a:pt x="5526030" y="1968933"/>
                  <a:pt x="5529025" y="1915032"/>
                  <a:pt x="5537202" y="1879600"/>
                </a:cubicBezTo>
                <a:cubicBezTo>
                  <a:pt x="5540667" y="1864585"/>
                  <a:pt x="5545669" y="1849967"/>
                  <a:pt x="5549902" y="1835150"/>
                </a:cubicBezTo>
                <a:cubicBezTo>
                  <a:pt x="5552019" y="1811867"/>
                  <a:pt x="5554459" y="1788610"/>
                  <a:pt x="5556252" y="1765300"/>
                </a:cubicBezTo>
                <a:cubicBezTo>
                  <a:pt x="5565517" y="1644849"/>
                  <a:pt x="5556538" y="1706436"/>
                  <a:pt x="5568952" y="1631950"/>
                </a:cubicBezTo>
                <a:cubicBezTo>
                  <a:pt x="5577539" y="1503140"/>
                  <a:pt x="5589115" y="1373526"/>
                  <a:pt x="5575302" y="1244600"/>
                </a:cubicBezTo>
                <a:cubicBezTo>
                  <a:pt x="5573223" y="1225196"/>
                  <a:pt x="5566835" y="1206500"/>
                  <a:pt x="5562602" y="1187450"/>
                </a:cubicBezTo>
                <a:cubicBezTo>
                  <a:pt x="5560485" y="1145117"/>
                  <a:pt x="5561509" y="1102509"/>
                  <a:pt x="5556252" y="1060450"/>
                </a:cubicBezTo>
                <a:cubicBezTo>
                  <a:pt x="5553005" y="1034470"/>
                  <a:pt x="5542337" y="1009923"/>
                  <a:pt x="5537202" y="984250"/>
                </a:cubicBezTo>
                <a:cubicBezTo>
                  <a:pt x="5532969" y="963083"/>
                  <a:pt x="5528051" y="942042"/>
                  <a:pt x="5524502" y="920750"/>
                </a:cubicBezTo>
                <a:cubicBezTo>
                  <a:pt x="5521697" y="903917"/>
                  <a:pt x="5520957" y="886783"/>
                  <a:pt x="5518152" y="869950"/>
                </a:cubicBezTo>
                <a:cubicBezTo>
                  <a:pt x="5514603" y="848658"/>
                  <a:pt x="5509001" y="827742"/>
                  <a:pt x="5505452" y="806450"/>
                </a:cubicBezTo>
                <a:cubicBezTo>
                  <a:pt x="5502647" y="789617"/>
                  <a:pt x="5502247" y="772423"/>
                  <a:pt x="5499102" y="755650"/>
                </a:cubicBezTo>
                <a:cubicBezTo>
                  <a:pt x="5495885" y="738494"/>
                  <a:pt x="5490059" y="721917"/>
                  <a:pt x="5486402" y="704850"/>
                </a:cubicBezTo>
                <a:cubicBezTo>
                  <a:pt x="5483704" y="692261"/>
                  <a:pt x="5482355" y="679418"/>
                  <a:pt x="5480052" y="666750"/>
                </a:cubicBezTo>
                <a:cubicBezTo>
                  <a:pt x="5468499" y="603208"/>
                  <a:pt x="5477459" y="668809"/>
                  <a:pt x="5467352" y="577850"/>
                </a:cubicBezTo>
                <a:cubicBezTo>
                  <a:pt x="5465235" y="465667"/>
                  <a:pt x="5464937" y="353434"/>
                  <a:pt x="5461002" y="241300"/>
                </a:cubicBezTo>
                <a:cubicBezTo>
                  <a:pt x="5460696" y="232578"/>
                  <a:pt x="5458555" y="223706"/>
                  <a:pt x="5454652" y="215900"/>
                </a:cubicBezTo>
                <a:cubicBezTo>
                  <a:pt x="5433485" y="173567"/>
                  <a:pt x="5429252" y="177800"/>
                  <a:pt x="5391152" y="152400"/>
                </a:cubicBezTo>
                <a:cubicBezTo>
                  <a:pt x="5353950" y="127599"/>
                  <a:pt x="5392133" y="151165"/>
                  <a:pt x="5340352" y="127000"/>
                </a:cubicBezTo>
                <a:cubicBezTo>
                  <a:pt x="5318907" y="116992"/>
                  <a:pt x="5300195" y="99141"/>
                  <a:pt x="5276852" y="95250"/>
                </a:cubicBezTo>
                <a:cubicBezTo>
                  <a:pt x="5229985" y="87439"/>
                  <a:pt x="5212031" y="83294"/>
                  <a:pt x="5156202" y="82550"/>
                </a:cubicBezTo>
                <a:lnTo>
                  <a:pt x="4286252" y="76200"/>
                </a:lnTo>
                <a:lnTo>
                  <a:pt x="4184652" y="69850"/>
                </a:lnTo>
                <a:cubicBezTo>
                  <a:pt x="4138102" y="67400"/>
                  <a:pt x="4091375" y="67720"/>
                  <a:pt x="4044952" y="63500"/>
                </a:cubicBezTo>
                <a:cubicBezTo>
                  <a:pt x="3974880" y="57130"/>
                  <a:pt x="3905273" y="46390"/>
                  <a:pt x="3835402" y="38100"/>
                </a:cubicBezTo>
                <a:cubicBezTo>
                  <a:pt x="3780389" y="31573"/>
                  <a:pt x="3724947" y="28157"/>
                  <a:pt x="3670302" y="19050"/>
                </a:cubicBezTo>
                <a:cubicBezTo>
                  <a:pt x="3571041" y="2506"/>
                  <a:pt x="3619747" y="8681"/>
                  <a:pt x="3524252" y="0"/>
                </a:cubicBezTo>
                <a:lnTo>
                  <a:pt x="2914652" y="6350"/>
                </a:lnTo>
                <a:cubicBezTo>
                  <a:pt x="2899249" y="6799"/>
                  <a:pt x="2885217" y="15585"/>
                  <a:pt x="2870202" y="19050"/>
                </a:cubicBezTo>
                <a:cubicBezTo>
                  <a:pt x="2832097" y="27843"/>
                  <a:pt x="2786598" y="28900"/>
                  <a:pt x="2749552" y="31750"/>
                </a:cubicBezTo>
                <a:cubicBezTo>
                  <a:pt x="2698472" y="48777"/>
                  <a:pt x="2754246" y="31934"/>
                  <a:pt x="2641602" y="44450"/>
                </a:cubicBezTo>
                <a:cubicBezTo>
                  <a:pt x="2632928" y="45414"/>
                  <a:pt x="2624862" y="49718"/>
                  <a:pt x="2616202" y="50800"/>
                </a:cubicBezTo>
                <a:cubicBezTo>
                  <a:pt x="2590911" y="53961"/>
                  <a:pt x="2565402" y="55033"/>
                  <a:pt x="2540002" y="57150"/>
                </a:cubicBezTo>
                <a:cubicBezTo>
                  <a:pt x="2527420" y="59666"/>
                  <a:pt x="2496304" y="65366"/>
                  <a:pt x="2482852" y="69850"/>
                </a:cubicBezTo>
                <a:cubicBezTo>
                  <a:pt x="2472038" y="73455"/>
                  <a:pt x="2462396" y="81010"/>
                  <a:pt x="2451102" y="82550"/>
                </a:cubicBezTo>
                <a:cubicBezTo>
                  <a:pt x="2415387" y="87420"/>
                  <a:pt x="2379135" y="86783"/>
                  <a:pt x="2343152" y="88900"/>
                </a:cubicBezTo>
                <a:cubicBezTo>
                  <a:pt x="1747844" y="180486"/>
                  <a:pt x="2213642" y="113220"/>
                  <a:pt x="692152" y="95250"/>
                </a:cubicBezTo>
                <a:cubicBezTo>
                  <a:pt x="676744" y="95068"/>
                  <a:pt x="662812" y="85572"/>
                  <a:pt x="647702" y="82550"/>
                </a:cubicBezTo>
                <a:cubicBezTo>
                  <a:pt x="630968" y="79203"/>
                  <a:pt x="613951" y="76941"/>
                  <a:pt x="596902" y="76200"/>
                </a:cubicBezTo>
                <a:cubicBezTo>
                  <a:pt x="516517" y="72705"/>
                  <a:pt x="436035" y="71967"/>
                  <a:pt x="355602" y="69850"/>
                </a:cubicBezTo>
                <a:lnTo>
                  <a:pt x="6352" y="76200"/>
                </a:lnTo>
                <a:cubicBezTo>
                  <a:pt x="-324" y="76677"/>
                  <a:pt x="2" y="88557"/>
                  <a:pt x="2" y="95250"/>
                </a:cubicBezTo>
                <a:cubicBezTo>
                  <a:pt x="2" y="141865"/>
                  <a:pt x="2908" y="188463"/>
                  <a:pt x="6352" y="234950"/>
                </a:cubicBezTo>
                <a:cubicBezTo>
                  <a:pt x="7149" y="245713"/>
                  <a:pt x="10771" y="256081"/>
                  <a:pt x="12702" y="266700"/>
                </a:cubicBezTo>
                <a:cubicBezTo>
                  <a:pt x="15005" y="279368"/>
                  <a:pt x="17094" y="292075"/>
                  <a:pt x="19052" y="304800"/>
                </a:cubicBezTo>
                <a:cubicBezTo>
                  <a:pt x="28153" y="363957"/>
                  <a:pt x="20887" y="331192"/>
                  <a:pt x="31752" y="374650"/>
                </a:cubicBezTo>
                <a:cubicBezTo>
                  <a:pt x="29635" y="478367"/>
                  <a:pt x="29314" y="582136"/>
                  <a:pt x="25402" y="685800"/>
                </a:cubicBezTo>
                <a:cubicBezTo>
                  <a:pt x="25073" y="694521"/>
                  <a:pt x="19202" y="702474"/>
                  <a:pt x="19052" y="711200"/>
                </a:cubicBezTo>
                <a:cubicBezTo>
                  <a:pt x="5703" y="1485422"/>
                  <a:pt x="46663" y="1184673"/>
                  <a:pt x="6352" y="1466850"/>
                </a:cubicBezTo>
                <a:cubicBezTo>
                  <a:pt x="8469" y="1517650"/>
                  <a:pt x="9080" y="1568535"/>
                  <a:pt x="12702" y="1619250"/>
                </a:cubicBezTo>
                <a:cubicBezTo>
                  <a:pt x="13324" y="1627955"/>
                  <a:pt x="17223" y="1636116"/>
                  <a:pt x="19052" y="1644650"/>
                </a:cubicBezTo>
                <a:cubicBezTo>
                  <a:pt x="23575" y="1665757"/>
                  <a:pt x="28699" y="1686781"/>
                  <a:pt x="31752" y="1708150"/>
                </a:cubicBezTo>
                <a:cubicBezTo>
                  <a:pt x="33869" y="1722967"/>
                  <a:pt x="33801" y="1738264"/>
                  <a:pt x="38102" y="1752600"/>
                </a:cubicBezTo>
                <a:cubicBezTo>
                  <a:pt x="40295" y="1759910"/>
                  <a:pt x="44330" y="1767605"/>
                  <a:pt x="50802" y="1771650"/>
                </a:cubicBezTo>
                <a:cubicBezTo>
                  <a:pt x="62154" y="1778745"/>
                  <a:pt x="75516" y="1784178"/>
                  <a:pt x="88902" y="1784350"/>
                </a:cubicBezTo>
                <a:lnTo>
                  <a:pt x="584202" y="1790700"/>
                </a:lnTo>
                <a:cubicBezTo>
                  <a:pt x="601135" y="1792817"/>
                  <a:pt x="618212" y="1793997"/>
                  <a:pt x="635002" y="1797050"/>
                </a:cubicBezTo>
                <a:cubicBezTo>
                  <a:pt x="641588" y="1798247"/>
                  <a:pt x="647488" y="1802087"/>
                  <a:pt x="654052" y="1803400"/>
                </a:cubicBezTo>
                <a:cubicBezTo>
                  <a:pt x="668728" y="1806335"/>
                  <a:pt x="683609" y="1808261"/>
                  <a:pt x="698502" y="1809750"/>
                </a:cubicBezTo>
                <a:cubicBezTo>
                  <a:pt x="778236" y="1817723"/>
                  <a:pt x="771800" y="1816100"/>
                  <a:pt x="831852" y="182880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p:cNvSpPr txBox="1">
            <a:spLocks/>
          </p:cNvSpPr>
          <p:nvPr/>
        </p:nvSpPr>
        <p:spPr>
          <a:xfrm>
            <a:off x="234950" y="69463"/>
            <a:ext cx="5013325" cy="257175"/>
          </a:xfrm>
          <a:prstGeom prst="rect">
            <a:avLst/>
          </a:prstGeom>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050" b="1" dirty="0" smtClean="0">
                <a:solidFill>
                  <a:srgbClr val="FF0000"/>
                </a:solidFill>
                <a:latin typeface="Arial Narrow" panose="020B0606020202030204" pitchFamily="34" charset="0"/>
              </a:rPr>
              <a:t>STATO DI PROGETTO: INQUADRAMENTO GENERALE</a:t>
            </a:r>
            <a:endParaRPr lang="it-IT" sz="1050" b="1" dirty="0">
              <a:solidFill>
                <a:srgbClr val="FF0000"/>
              </a:solidFill>
              <a:latin typeface="Arial Narrow" panose="020B0606020202030204" pitchFamily="34" charset="0"/>
            </a:endParaRPr>
          </a:p>
        </p:txBody>
      </p:sp>
      <p:sp>
        <p:nvSpPr>
          <p:cNvPr id="16" name="Titolo 1"/>
          <p:cNvSpPr txBox="1">
            <a:spLocks/>
          </p:cNvSpPr>
          <p:nvPr/>
        </p:nvSpPr>
        <p:spPr>
          <a:xfrm>
            <a:off x="3375820" y="4409105"/>
            <a:ext cx="1872455" cy="734216"/>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1600" b="1" dirty="0">
              <a:solidFill>
                <a:schemeClr val="bg1"/>
              </a:solidFill>
              <a:latin typeface="Arial Narrow" panose="020B0606020202030204" pitchFamily="34" charset="0"/>
            </a:endParaRPr>
          </a:p>
        </p:txBody>
      </p:sp>
      <p:sp>
        <p:nvSpPr>
          <p:cNvPr id="8" name="Titolo 1"/>
          <p:cNvSpPr txBox="1">
            <a:spLocks/>
          </p:cNvSpPr>
          <p:nvPr/>
        </p:nvSpPr>
        <p:spPr>
          <a:xfrm>
            <a:off x="1214802" y="2614019"/>
            <a:ext cx="815527" cy="414733"/>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chemeClr val="bg1"/>
                </a:solidFill>
                <a:latin typeface="Arial Narrow" panose="020B0606020202030204" pitchFamily="34" charset="0"/>
              </a:rPr>
              <a:t>Nuovo Salesi</a:t>
            </a:r>
            <a:endParaRPr lang="it-IT" sz="1600" b="1" dirty="0">
              <a:solidFill>
                <a:schemeClr val="bg1"/>
              </a:solidFill>
              <a:latin typeface="Arial Narrow" panose="020B0606020202030204" pitchFamily="34" charset="0"/>
            </a:endParaRPr>
          </a:p>
        </p:txBody>
      </p:sp>
      <p:sp>
        <p:nvSpPr>
          <p:cNvPr id="10" name="Titolo 1"/>
          <p:cNvSpPr txBox="1">
            <a:spLocks/>
          </p:cNvSpPr>
          <p:nvPr/>
        </p:nvSpPr>
        <p:spPr>
          <a:xfrm>
            <a:off x="2407573" y="1646639"/>
            <a:ext cx="1872455" cy="734216"/>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1600" b="1" dirty="0" smtClean="0">
                <a:solidFill>
                  <a:schemeClr val="bg1"/>
                </a:solidFill>
                <a:latin typeface="Arial Narrow" panose="020B0606020202030204" pitchFamily="34" charset="0"/>
              </a:rPr>
              <a:t>Ospedale generale Umberto I di Torrette</a:t>
            </a:r>
            <a:endParaRPr lang="it-IT" sz="1600" b="1" dirty="0">
              <a:solidFill>
                <a:schemeClr val="bg1"/>
              </a:solidFill>
              <a:latin typeface="Arial Narrow" panose="020B0606020202030204" pitchFamily="34" charset="0"/>
            </a:endParaRPr>
          </a:p>
        </p:txBody>
      </p:sp>
      <p:sp>
        <p:nvSpPr>
          <p:cNvPr id="23" name="Titolo 1"/>
          <p:cNvSpPr txBox="1">
            <a:spLocks/>
          </p:cNvSpPr>
          <p:nvPr/>
        </p:nvSpPr>
        <p:spPr>
          <a:xfrm>
            <a:off x="399275" y="5903334"/>
            <a:ext cx="815527" cy="414733"/>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b="1" dirty="0" smtClean="0">
                <a:solidFill>
                  <a:srgbClr val="FF0000"/>
                </a:solidFill>
                <a:latin typeface="Arial Narrow" panose="020B0606020202030204" pitchFamily="34" charset="0"/>
              </a:rPr>
              <a:t>Nuovo Salesi</a:t>
            </a:r>
            <a:endParaRPr lang="it-IT" sz="16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490536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270"/>
            <a:ext cx="9144000" cy="6129259"/>
          </a:xfrm>
          <a:prstGeom prst="rect">
            <a:avLst/>
          </a:prstGeom>
        </p:spPr>
      </p:pic>
    </p:spTree>
    <p:extLst>
      <p:ext uri="{BB962C8B-B14F-4D97-AF65-F5344CB8AC3E}">
        <p14:creationId xmlns:p14="http://schemas.microsoft.com/office/powerpoint/2010/main" val="1144392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04" y="821094"/>
            <a:ext cx="2870200" cy="5159925"/>
          </a:xfrm>
        </p:spPr>
        <p:txBody>
          <a:bodyPr>
            <a:noAutofit/>
          </a:bodyPr>
          <a:lstStyle/>
          <a:p>
            <a:r>
              <a:rPr lang="it-IT" sz="1600" dirty="0" smtClean="0">
                <a:latin typeface="Arial Narrow" panose="020B0606020202030204" pitchFamily="34" charset="0"/>
                <a:cs typeface="Arial" panose="020B0604020202020204" pitchFamily="34" charset="0"/>
              </a:rPr>
              <a:t>Dal punto di vista sanitario l’organizzazione </a:t>
            </a:r>
            <a:r>
              <a:rPr lang="it-IT" sz="1600" dirty="0">
                <a:latin typeface="Arial Narrow" panose="020B0606020202030204" pitchFamily="34" charset="0"/>
                <a:cs typeface="Arial" panose="020B0604020202020204" pitchFamily="34" charset="0"/>
              </a:rPr>
              <a:t>degli spazi prevede una specializzazione funzionale e di intensità di cura per ciascun </a:t>
            </a:r>
            <a:r>
              <a:rPr lang="it-IT" sz="1600" dirty="0" smtClean="0">
                <a:latin typeface="Arial Narrow" panose="020B0606020202030204" pitchFamily="34" charset="0"/>
                <a:cs typeface="Arial" panose="020B0604020202020204" pitchFamily="34" charset="0"/>
              </a:rPr>
              <a:t>livello:</a:t>
            </a:r>
            <a:br>
              <a:rPr lang="it-IT" sz="1600" dirty="0" smtClean="0">
                <a:latin typeface="Arial Narrow" panose="020B0606020202030204" pitchFamily="34" charset="0"/>
                <a:cs typeface="Arial" panose="020B0604020202020204" pitchFamily="34" charset="0"/>
              </a:rPr>
            </a:br>
            <a:r>
              <a:rPr lang="it-IT" sz="1600" dirty="0">
                <a:latin typeface="Arial Narrow" panose="020B0606020202030204" pitchFamily="34" charset="0"/>
                <a:cs typeface="Arial" panose="020B0604020202020204" pitchFamily="34" charset="0"/>
              </a:rPr>
              <a:t/>
            </a:r>
            <a:br>
              <a:rPr lang="it-IT" sz="1600" dirty="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 LIVELLO 0 - Piano </a:t>
            </a:r>
            <a:r>
              <a:rPr lang="it-IT" sz="1600" b="1" dirty="0">
                <a:latin typeface="Arial Narrow" panose="020B0606020202030204" pitchFamily="34" charset="0"/>
                <a:cs typeface="Arial" panose="020B0604020202020204" pitchFamily="34" charset="0"/>
              </a:rPr>
              <a:t>Seminterrato: </a:t>
            </a:r>
            <a:r>
              <a:rPr lang="it-IT" sz="1600" dirty="0">
                <a:latin typeface="Arial Narrow" panose="020B0606020202030204" pitchFamily="34" charset="0"/>
                <a:cs typeface="Arial" panose="020B0604020202020204" pitchFamily="34" charset="0"/>
              </a:rPr>
              <a:t>(Servizi)  Servizi Diagnostici e Generali; </a:t>
            </a:r>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dirty="0">
                <a:latin typeface="Arial Narrow" panose="020B0606020202030204" pitchFamily="34" charset="0"/>
                <a:cs typeface="Arial" panose="020B0604020202020204" pitchFamily="34" charset="0"/>
              </a:rPr>
              <a:t/>
            </a:r>
            <a:br>
              <a:rPr lang="it-IT" sz="1600" dirty="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 </a:t>
            </a:r>
            <a:r>
              <a:rPr lang="it-IT" sz="1600" b="1" dirty="0">
                <a:latin typeface="Arial Narrow" panose="020B0606020202030204" pitchFamily="34" charset="0"/>
                <a:cs typeface="Arial" panose="020B0604020202020204" pitchFamily="34" charset="0"/>
              </a:rPr>
              <a:t>LIVELLO </a:t>
            </a:r>
            <a:r>
              <a:rPr lang="it-IT" sz="1600" b="1" dirty="0" smtClean="0">
                <a:latin typeface="Arial Narrow" panose="020B0606020202030204" pitchFamily="34" charset="0"/>
                <a:cs typeface="Arial" panose="020B0604020202020204" pitchFamily="34" charset="0"/>
              </a:rPr>
              <a:t>1 </a:t>
            </a:r>
            <a:r>
              <a:rPr lang="it-IT" sz="1600" b="1" dirty="0">
                <a:latin typeface="Arial Narrow" panose="020B0606020202030204" pitchFamily="34" charset="0"/>
                <a:cs typeface="Arial" panose="020B0604020202020204" pitchFamily="34" charset="0"/>
              </a:rPr>
              <a:t>- </a:t>
            </a:r>
            <a:r>
              <a:rPr lang="it-IT" sz="1600" b="1" dirty="0" smtClean="0">
                <a:latin typeface="Arial Narrow" panose="020B0606020202030204" pitchFamily="34" charset="0"/>
                <a:cs typeface="Arial" panose="020B0604020202020204" pitchFamily="34" charset="0"/>
              </a:rPr>
              <a:t>Piano </a:t>
            </a:r>
            <a:r>
              <a:rPr lang="it-IT" sz="1600" b="1" dirty="0">
                <a:latin typeface="Arial Narrow" panose="020B0606020202030204" pitchFamily="34" charset="0"/>
                <a:cs typeface="Arial" panose="020B0604020202020204" pitchFamily="34" charset="0"/>
              </a:rPr>
              <a:t>Terra: </a:t>
            </a:r>
            <a:r>
              <a:rPr lang="it-IT" sz="1600" b="1" dirty="0" smtClean="0">
                <a:latin typeface="Arial Narrow" panose="020B0606020202030204" pitchFamily="34" charset="0"/>
                <a:cs typeface="Arial" panose="020B0604020202020204" pitchFamily="34" charset="0"/>
              </a:rPr>
              <a:t/>
            </a:r>
            <a:br>
              <a:rPr lang="it-IT" sz="1600" b="1" dirty="0" smtClean="0">
                <a:latin typeface="Arial Narrow" panose="020B0606020202030204" pitchFamily="34" charset="0"/>
                <a:cs typeface="Arial" panose="020B0604020202020204" pitchFamily="34" charset="0"/>
              </a:rPr>
            </a:br>
            <a:r>
              <a:rPr lang="it-IT" sz="1600" dirty="0" smtClean="0">
                <a:latin typeface="Arial Narrow" panose="020B0606020202030204" pitchFamily="34" charset="0"/>
                <a:cs typeface="Arial" panose="020B0604020202020204" pitchFamily="34" charset="0"/>
              </a:rPr>
              <a:t>(</a:t>
            </a:r>
            <a:r>
              <a:rPr lang="it-IT" sz="1600" dirty="0">
                <a:latin typeface="Arial Narrow" panose="020B0606020202030204" pitchFamily="34" charset="0"/>
                <a:cs typeface="Arial" panose="020B0604020202020204" pitchFamily="34" charset="0"/>
              </a:rPr>
              <a:t>Out-</a:t>
            </a:r>
            <a:r>
              <a:rPr lang="it-IT" sz="1600" dirty="0" err="1">
                <a:latin typeface="Arial Narrow" panose="020B0606020202030204" pitchFamily="34" charset="0"/>
                <a:cs typeface="Arial" panose="020B0604020202020204" pitchFamily="34" charset="0"/>
              </a:rPr>
              <a:t>patients</a:t>
            </a:r>
            <a:r>
              <a:rPr lang="it-IT" sz="1600" dirty="0">
                <a:latin typeface="Arial Narrow" panose="020B0606020202030204" pitchFamily="34" charset="0"/>
                <a:cs typeface="Arial" panose="020B0604020202020204" pitchFamily="34" charset="0"/>
              </a:rPr>
              <a:t>) Servizi per esterni: Pronto Soccorso, Ambulatori, </a:t>
            </a:r>
            <a:r>
              <a:rPr lang="it-IT" sz="1600" dirty="0" err="1">
                <a:latin typeface="Arial Narrow" panose="020B0606020202030204" pitchFamily="34" charset="0"/>
                <a:cs typeface="Arial" panose="020B0604020202020204" pitchFamily="34" charset="0"/>
              </a:rPr>
              <a:t>Day</a:t>
            </a:r>
            <a:r>
              <a:rPr lang="it-IT" sz="1600" dirty="0">
                <a:latin typeface="Arial Narrow" panose="020B0606020202030204" pitchFamily="34" charset="0"/>
                <a:cs typeface="Arial" panose="020B0604020202020204" pitchFamily="34" charset="0"/>
              </a:rPr>
              <a:t> Hospital</a:t>
            </a:r>
            <a:r>
              <a:rPr lang="it-IT" sz="1600" dirty="0" smtClean="0">
                <a:latin typeface="Arial Narrow" panose="020B0606020202030204" pitchFamily="34" charset="0"/>
                <a:cs typeface="Arial" panose="020B0604020202020204" pitchFamily="34" charset="0"/>
              </a:rPr>
              <a:t>;</a:t>
            </a:r>
            <a:br>
              <a:rPr lang="it-IT" sz="1600" dirty="0" smtClean="0">
                <a:latin typeface="Arial Narrow" panose="020B0606020202030204" pitchFamily="34" charset="0"/>
                <a:cs typeface="Arial" panose="020B0604020202020204" pitchFamily="34" charset="0"/>
              </a:rPr>
            </a:br>
            <a:r>
              <a:rPr lang="it-IT" sz="1600" dirty="0">
                <a:latin typeface="Arial Narrow" panose="020B0606020202030204" pitchFamily="34" charset="0"/>
                <a:cs typeface="Arial" panose="020B0604020202020204" pitchFamily="34" charset="0"/>
              </a:rPr>
              <a:t/>
            </a:r>
            <a:br>
              <a:rPr lang="it-IT" sz="1600" dirty="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 </a:t>
            </a:r>
            <a:r>
              <a:rPr lang="it-IT" sz="1600" b="1" dirty="0">
                <a:latin typeface="Arial Narrow" panose="020B0606020202030204" pitchFamily="34" charset="0"/>
                <a:cs typeface="Arial" panose="020B0604020202020204" pitchFamily="34" charset="0"/>
              </a:rPr>
              <a:t>LIVELLO </a:t>
            </a:r>
            <a:r>
              <a:rPr lang="it-IT" sz="1600" b="1" dirty="0" smtClean="0">
                <a:latin typeface="Arial Narrow" panose="020B0606020202030204" pitchFamily="34" charset="0"/>
                <a:cs typeface="Arial" panose="020B0604020202020204" pitchFamily="34" charset="0"/>
              </a:rPr>
              <a:t>2 </a:t>
            </a:r>
            <a:r>
              <a:rPr lang="it-IT" sz="1600" b="1" dirty="0">
                <a:latin typeface="Arial Narrow" panose="020B0606020202030204" pitchFamily="34" charset="0"/>
                <a:cs typeface="Arial" panose="020B0604020202020204" pitchFamily="34" charset="0"/>
              </a:rPr>
              <a:t>- </a:t>
            </a:r>
            <a:r>
              <a:rPr lang="it-IT" sz="1600" b="1" dirty="0" smtClean="0">
                <a:latin typeface="Arial Narrow" panose="020B0606020202030204" pitchFamily="34" charset="0"/>
                <a:cs typeface="Arial" panose="020B0604020202020204" pitchFamily="34" charset="0"/>
              </a:rPr>
              <a:t>Piano </a:t>
            </a:r>
            <a:r>
              <a:rPr lang="it-IT" sz="1600" b="1" dirty="0">
                <a:latin typeface="Arial Narrow" panose="020B0606020202030204" pitchFamily="34" charset="0"/>
                <a:cs typeface="Arial" panose="020B0604020202020204" pitchFamily="34" charset="0"/>
              </a:rPr>
              <a:t>Primo</a:t>
            </a:r>
            <a:r>
              <a:rPr lang="it-IT" sz="1600" b="1" dirty="0" smtClean="0">
                <a:latin typeface="Arial Narrow" panose="020B0606020202030204" pitchFamily="34" charset="0"/>
                <a:cs typeface="Arial" panose="020B0604020202020204" pitchFamily="34" charset="0"/>
              </a:rPr>
              <a:t>:</a:t>
            </a:r>
            <a:br>
              <a:rPr lang="it-IT" sz="1600" b="1"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 </a:t>
            </a:r>
            <a:r>
              <a:rPr lang="it-IT" sz="1600" dirty="0">
                <a:latin typeface="Arial Narrow" panose="020B0606020202030204" pitchFamily="34" charset="0"/>
                <a:cs typeface="Arial" panose="020B0604020202020204" pitchFamily="34" charset="0"/>
              </a:rPr>
              <a:t>(</a:t>
            </a:r>
            <a:r>
              <a:rPr lang="it-IT" sz="1600" dirty="0" err="1">
                <a:latin typeface="Arial Narrow" panose="020B0606020202030204" pitchFamily="34" charset="0"/>
                <a:cs typeface="Arial" panose="020B0604020202020204" pitchFamily="34" charset="0"/>
              </a:rPr>
              <a:t>Low</a:t>
            </a:r>
            <a:r>
              <a:rPr lang="it-IT" sz="1600" dirty="0">
                <a:latin typeface="Arial Narrow" panose="020B0606020202030204" pitchFamily="34" charset="0"/>
                <a:cs typeface="Arial" panose="020B0604020202020204" pitchFamily="34" charset="0"/>
              </a:rPr>
              <a:t> Care) Degenze pediatriche di Area Medica</a:t>
            </a:r>
            <a:r>
              <a:rPr lang="it-IT" sz="1600" dirty="0" smtClean="0">
                <a:latin typeface="Arial Narrow" panose="020B0606020202030204" pitchFamily="34" charset="0"/>
                <a:cs typeface="Arial" panose="020B0604020202020204" pitchFamily="34" charset="0"/>
              </a:rPr>
              <a:t>;</a:t>
            </a:r>
            <a:br>
              <a:rPr lang="it-IT" sz="1600" dirty="0" smtClean="0">
                <a:latin typeface="Arial Narrow" panose="020B0606020202030204" pitchFamily="34" charset="0"/>
                <a:cs typeface="Arial" panose="020B0604020202020204" pitchFamily="34" charset="0"/>
              </a:rPr>
            </a:br>
            <a:r>
              <a:rPr lang="it-IT" sz="1600" dirty="0">
                <a:latin typeface="Arial Narrow" panose="020B0606020202030204" pitchFamily="34" charset="0"/>
                <a:cs typeface="Arial" panose="020B0604020202020204" pitchFamily="34" charset="0"/>
              </a:rPr>
              <a:t/>
            </a:r>
            <a:br>
              <a:rPr lang="it-IT" sz="1600" dirty="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a:t>
            </a:r>
            <a:r>
              <a:rPr lang="it-IT" sz="1600" b="1" dirty="0">
                <a:latin typeface="Arial Narrow" panose="020B0606020202030204" pitchFamily="34" charset="0"/>
                <a:cs typeface="Arial" panose="020B0604020202020204" pitchFamily="34" charset="0"/>
              </a:rPr>
              <a:t> LIVELLO </a:t>
            </a:r>
            <a:r>
              <a:rPr lang="it-IT" sz="1600" b="1" dirty="0" smtClean="0">
                <a:latin typeface="Arial Narrow" panose="020B0606020202030204" pitchFamily="34" charset="0"/>
                <a:cs typeface="Arial" panose="020B0604020202020204" pitchFamily="34" charset="0"/>
              </a:rPr>
              <a:t>3 </a:t>
            </a:r>
            <a:r>
              <a:rPr lang="it-IT" sz="1600" b="1" dirty="0">
                <a:latin typeface="Arial Narrow" panose="020B0606020202030204" pitchFamily="34" charset="0"/>
                <a:cs typeface="Arial" panose="020B0604020202020204" pitchFamily="34" charset="0"/>
              </a:rPr>
              <a:t>-</a:t>
            </a:r>
            <a:r>
              <a:rPr lang="it-IT" sz="1600" b="1" dirty="0" smtClean="0">
                <a:latin typeface="Arial Narrow" panose="020B0606020202030204" pitchFamily="34" charset="0"/>
                <a:cs typeface="Arial" panose="020B0604020202020204" pitchFamily="34" charset="0"/>
              </a:rPr>
              <a:t> Piano </a:t>
            </a:r>
            <a:r>
              <a:rPr lang="it-IT" sz="1600" b="1" dirty="0">
                <a:latin typeface="Arial Narrow" panose="020B0606020202030204" pitchFamily="34" charset="0"/>
                <a:cs typeface="Arial" panose="020B0604020202020204" pitchFamily="34" charset="0"/>
              </a:rPr>
              <a:t>Secondo</a:t>
            </a:r>
            <a:r>
              <a:rPr lang="it-IT" sz="1600" dirty="0">
                <a:latin typeface="Arial Narrow" panose="020B0606020202030204" pitchFamily="34" charset="0"/>
                <a:cs typeface="Arial" panose="020B0604020202020204" pitchFamily="34" charset="0"/>
              </a:rPr>
              <a:t>: (High Care) Sale Operatorie, Terapie Intensive, Degenze </a:t>
            </a:r>
            <a:r>
              <a:rPr lang="it-IT" sz="1600" dirty="0" err="1">
                <a:latin typeface="Arial Narrow" panose="020B0606020202030204" pitchFamily="34" charset="0"/>
                <a:cs typeface="Arial" panose="020B0604020202020204" pitchFamily="34" charset="0"/>
              </a:rPr>
              <a:t>Post-Chiurgiche</a:t>
            </a:r>
            <a:r>
              <a:rPr lang="it-IT" sz="1600" dirty="0">
                <a:latin typeface="Arial Narrow" panose="020B0606020202030204" pitchFamily="34" charset="0"/>
                <a:cs typeface="Arial" panose="020B0604020202020204" pitchFamily="34" charset="0"/>
              </a:rPr>
              <a:t>.</a:t>
            </a:r>
            <a:r>
              <a:rPr lang="it-IT" sz="1600" dirty="0">
                <a:latin typeface="Arial" panose="020B0604020202020204" pitchFamily="34" charset="0"/>
                <a:cs typeface="Arial" panose="020B0604020202020204" pitchFamily="34" charset="0"/>
              </a:rPr>
              <a:t/>
            </a:r>
            <a:br>
              <a:rPr lang="it-IT" sz="1600" dirty="0">
                <a:latin typeface="Arial" panose="020B0604020202020204" pitchFamily="34" charset="0"/>
                <a:cs typeface="Arial" panose="020B0604020202020204" pitchFamily="34" charset="0"/>
              </a:rPr>
            </a:br>
            <a:endParaRPr lang="it-IT" sz="1600" dirty="0">
              <a:latin typeface="Arial" panose="020B0604020202020204" pitchFamily="34" charset="0"/>
              <a:cs typeface="Arial" panose="020B0604020202020204" pitchFamily="34" charset="0"/>
            </a:endParaRPr>
          </a:p>
        </p:txBody>
      </p:sp>
      <p:pic>
        <p:nvPicPr>
          <p:cNvPr id="7"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1889" y="277368"/>
            <a:ext cx="4768393" cy="6378122"/>
          </a:xfrm>
        </p:spPr>
      </p:pic>
      <p:sp>
        <p:nvSpPr>
          <p:cNvPr id="8" name="Titolo 1"/>
          <p:cNvSpPr txBox="1">
            <a:spLocks/>
          </p:cNvSpPr>
          <p:nvPr/>
        </p:nvSpPr>
        <p:spPr>
          <a:xfrm>
            <a:off x="7685048" y="3265715"/>
            <a:ext cx="675180" cy="54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LIV. 1</a:t>
            </a:r>
            <a:endParaRPr lang="it-IT" sz="1600" dirty="0">
              <a:latin typeface="Arial" panose="020B0604020202020204" pitchFamily="34" charset="0"/>
              <a:cs typeface="Arial" panose="020B0604020202020204" pitchFamily="34" charset="0"/>
            </a:endParaRPr>
          </a:p>
        </p:txBody>
      </p:sp>
      <p:sp>
        <p:nvSpPr>
          <p:cNvPr id="9" name="Titolo 1"/>
          <p:cNvSpPr txBox="1">
            <a:spLocks/>
          </p:cNvSpPr>
          <p:nvPr/>
        </p:nvSpPr>
        <p:spPr>
          <a:xfrm>
            <a:off x="7685048" y="2071396"/>
            <a:ext cx="675180" cy="54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LIV. 2</a:t>
            </a:r>
            <a:endParaRPr lang="it-IT" sz="1600" dirty="0">
              <a:latin typeface="Arial" panose="020B0604020202020204" pitchFamily="34" charset="0"/>
              <a:cs typeface="Arial" panose="020B0604020202020204" pitchFamily="34" charset="0"/>
            </a:endParaRPr>
          </a:p>
        </p:txBody>
      </p:sp>
      <p:sp>
        <p:nvSpPr>
          <p:cNvPr id="10" name="Titolo 1"/>
          <p:cNvSpPr txBox="1">
            <a:spLocks/>
          </p:cNvSpPr>
          <p:nvPr/>
        </p:nvSpPr>
        <p:spPr>
          <a:xfrm>
            <a:off x="7685048" y="811762"/>
            <a:ext cx="675180" cy="54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LIV. 3</a:t>
            </a:r>
            <a:endParaRPr lang="it-IT" sz="1600" dirty="0">
              <a:latin typeface="Arial" panose="020B0604020202020204" pitchFamily="34" charset="0"/>
              <a:cs typeface="Arial" panose="020B0604020202020204" pitchFamily="34" charset="0"/>
            </a:endParaRPr>
          </a:p>
        </p:txBody>
      </p:sp>
      <p:sp>
        <p:nvSpPr>
          <p:cNvPr id="11" name="Titolo 1"/>
          <p:cNvSpPr txBox="1">
            <a:spLocks/>
          </p:cNvSpPr>
          <p:nvPr/>
        </p:nvSpPr>
        <p:spPr>
          <a:xfrm>
            <a:off x="7685048" y="4689966"/>
            <a:ext cx="675180" cy="54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LIV. 0</a:t>
            </a:r>
            <a:endParaRPr lang="it-IT" sz="1600" dirty="0">
              <a:latin typeface="Arial" panose="020B0604020202020204" pitchFamily="34" charset="0"/>
              <a:cs typeface="Arial" panose="020B0604020202020204" pitchFamily="34" charset="0"/>
            </a:endParaRPr>
          </a:p>
        </p:txBody>
      </p:sp>
      <p:sp>
        <p:nvSpPr>
          <p:cNvPr id="12" name="Titolo 1"/>
          <p:cNvSpPr txBox="1">
            <a:spLocks/>
          </p:cNvSpPr>
          <p:nvPr/>
        </p:nvSpPr>
        <p:spPr>
          <a:xfrm>
            <a:off x="7685047" y="5790519"/>
            <a:ext cx="1444665" cy="54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600" dirty="0" smtClean="0">
                <a:latin typeface="Arial Narrow" panose="020B0606020202030204" pitchFamily="34" charset="0"/>
                <a:cs typeface="Arial" panose="020B0604020202020204" pitchFamily="34" charset="0"/>
              </a:rPr>
              <a:t/>
            </a:r>
            <a:br>
              <a:rPr lang="it-IT" sz="1600" dirty="0" smtClean="0">
                <a:latin typeface="Arial Narrow" panose="020B0606020202030204" pitchFamily="34" charset="0"/>
                <a:cs typeface="Arial" panose="020B0604020202020204" pitchFamily="34" charset="0"/>
              </a:rPr>
            </a:br>
            <a:r>
              <a:rPr lang="it-IT" sz="1600" b="1" dirty="0" smtClean="0">
                <a:latin typeface="Arial Narrow" panose="020B0606020202030204" pitchFamily="34" charset="0"/>
                <a:cs typeface="Arial" panose="020B0604020202020204" pitchFamily="34" charset="0"/>
              </a:rPr>
              <a:t>LIV. </a:t>
            </a:r>
            <a:r>
              <a:rPr lang="it-IT" sz="1600" b="1" dirty="0" smtClean="0">
                <a:latin typeface="Arial Narrow" panose="020B0606020202030204" pitchFamily="34" charset="0"/>
                <a:cs typeface="Arial" panose="020B0604020202020204" pitchFamily="34" charset="0"/>
              </a:rPr>
              <a:t>-1</a:t>
            </a:r>
          </a:p>
          <a:p>
            <a:r>
              <a:rPr lang="en-US" sz="1600" dirty="0" smtClean="0">
                <a:latin typeface="Arial" panose="020B0604020202020204" pitchFamily="34" charset="0"/>
                <a:cs typeface="Arial" panose="020B0604020202020204" pitchFamily="34" charset="0"/>
              </a:rPr>
              <a:t>Piano </a:t>
            </a:r>
            <a:r>
              <a:rPr lang="en-US" sz="1600" dirty="0" err="1" smtClean="0">
                <a:latin typeface="Arial" panose="020B0604020202020204" pitchFamily="34" charset="0"/>
                <a:cs typeface="Arial" panose="020B0604020202020204" pitchFamily="34" charset="0"/>
              </a:rPr>
              <a:t>basamentale</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987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4647" t="4232" r="1726"/>
          <a:stretch/>
        </p:blipFill>
        <p:spPr>
          <a:xfrm>
            <a:off x="197868" y="27990"/>
            <a:ext cx="8935450" cy="6462486"/>
          </a:xfrm>
          <a:prstGeom prst="rect">
            <a:avLst/>
          </a:prstGeom>
        </p:spPr>
      </p:pic>
      <p:sp>
        <p:nvSpPr>
          <p:cNvPr id="2" name="Titolo 1"/>
          <p:cNvSpPr>
            <a:spLocks noGrp="1"/>
          </p:cNvSpPr>
          <p:nvPr>
            <p:ph type="title"/>
          </p:nvPr>
        </p:nvSpPr>
        <p:spPr>
          <a:xfrm>
            <a:off x="143329" y="2539999"/>
            <a:ext cx="1944234" cy="3671661"/>
          </a:xfrm>
        </p:spPr>
        <p:txBody>
          <a:bodyPr>
            <a:noAutofit/>
          </a:bodyPr>
          <a:lstStyle/>
          <a:p>
            <a:r>
              <a:rPr lang="it-IT" sz="1100" dirty="0">
                <a:latin typeface="Arial Narrow" panose="020B0606020202030204" pitchFamily="34" charset="0"/>
                <a:cs typeface="Arial" panose="020B0604020202020204" pitchFamily="34" charset="0"/>
              </a:rPr>
              <a:t>Al </a:t>
            </a:r>
            <a:r>
              <a:rPr lang="it-IT" sz="1100" b="1" dirty="0">
                <a:latin typeface="Arial Narrow" panose="020B0606020202030204" pitchFamily="34" charset="0"/>
                <a:cs typeface="Arial" panose="020B0604020202020204" pitchFamily="34" charset="0"/>
              </a:rPr>
              <a:t>Piano Seminterrato</a:t>
            </a:r>
            <a:r>
              <a:rPr lang="it-IT" sz="1100" dirty="0">
                <a:latin typeface="Arial Narrow" panose="020B0606020202030204" pitchFamily="34" charset="0"/>
                <a:cs typeface="Arial" panose="020B0604020202020204" pitchFamily="34" charset="0"/>
              </a:rPr>
              <a:t> viene posizionata una ampia area per la </a:t>
            </a:r>
            <a:r>
              <a:rPr lang="it-IT" sz="1100" b="1" dirty="0">
                <a:latin typeface="Arial Narrow" panose="020B0606020202030204" pitchFamily="34" charset="0"/>
                <a:cs typeface="Arial" panose="020B0604020202020204" pitchFamily="34" charset="0"/>
              </a:rPr>
              <a:t>diagnostica per immagini</a:t>
            </a:r>
            <a:r>
              <a:rPr lang="it-IT" sz="1100" dirty="0">
                <a:latin typeface="Arial Narrow" panose="020B0606020202030204" pitchFamily="34" charset="0"/>
                <a:cs typeface="Arial" panose="020B0604020202020204" pitchFamily="34" charset="0"/>
              </a:rPr>
              <a:t>, divisa </a:t>
            </a:r>
            <a:r>
              <a:rPr lang="it-IT" sz="1100" dirty="0" smtClean="0">
                <a:latin typeface="Arial Narrow" panose="020B0606020202030204" pitchFamily="34" charset="0"/>
                <a:cs typeface="Arial" panose="020B0604020202020204" pitchFamily="34" charset="0"/>
              </a:rPr>
              <a:t/>
            </a:r>
            <a:br>
              <a:rPr lang="it-IT" sz="1100" dirty="0" smtClean="0">
                <a:latin typeface="Arial Narrow" panose="020B0606020202030204" pitchFamily="34" charset="0"/>
                <a:cs typeface="Arial" panose="020B0604020202020204" pitchFamily="34" charset="0"/>
              </a:rPr>
            </a:br>
            <a:r>
              <a:rPr lang="it-IT" sz="1100" dirty="0" smtClean="0">
                <a:latin typeface="Arial Narrow" panose="020B0606020202030204" pitchFamily="34" charset="0"/>
                <a:cs typeface="Arial" panose="020B0604020202020204" pitchFamily="34" charset="0"/>
              </a:rPr>
              <a:t>in </a:t>
            </a:r>
            <a:r>
              <a:rPr lang="it-IT" sz="1100" dirty="0">
                <a:latin typeface="Arial Narrow" panose="020B0606020202030204" pitchFamily="34" charset="0"/>
                <a:cs typeface="Arial" panose="020B0604020202020204" pitchFamily="34" charset="0"/>
              </a:rPr>
              <a:t>una sezione per esterni ed una per interni dotate </a:t>
            </a:r>
            <a:r>
              <a:rPr lang="it-IT" sz="1100" dirty="0" smtClean="0">
                <a:latin typeface="Arial Narrow" panose="020B0606020202030204" pitchFamily="34" charset="0"/>
                <a:cs typeface="Arial" panose="020B0604020202020204" pitchFamily="34" charset="0"/>
              </a:rPr>
              <a:t>di:</a:t>
            </a:r>
            <a:br>
              <a:rPr lang="it-IT" sz="1100" dirty="0" smtClean="0">
                <a:latin typeface="Arial Narrow" panose="020B0606020202030204" pitchFamily="34" charset="0"/>
                <a:cs typeface="Arial" panose="020B0604020202020204" pitchFamily="34" charset="0"/>
              </a:rPr>
            </a:br>
            <a:r>
              <a:rPr lang="it-IT" sz="1100" dirty="0" smtClean="0">
                <a:latin typeface="Arial Narrow" panose="020B0606020202030204" pitchFamily="34" charset="0"/>
                <a:cs typeface="Arial" panose="020B0604020202020204" pitchFamily="34" charset="0"/>
              </a:rPr>
              <a:t>TAC di cui 2 </a:t>
            </a:r>
            <a:r>
              <a:rPr lang="it-IT" sz="1100" dirty="0">
                <a:latin typeface="Arial Narrow" panose="020B0606020202030204" pitchFamily="34" charset="0"/>
                <a:cs typeface="Arial" panose="020B0604020202020204" pitchFamily="34" charset="0"/>
              </a:rPr>
              <a:t>telecomandati con </a:t>
            </a:r>
            <a:r>
              <a:rPr lang="it-IT" sz="1100" dirty="0" smtClean="0">
                <a:latin typeface="Arial Narrow" panose="020B0606020202030204" pitchFamily="34" charset="0"/>
                <a:cs typeface="Arial" panose="020B0604020202020204" pitchFamily="34" charset="0"/>
              </a:rPr>
              <a:t>stativi, </a:t>
            </a:r>
            <a:r>
              <a:rPr lang="it-IT" sz="1100" dirty="0">
                <a:latin typeface="Arial Narrow" panose="020B0606020202030204" pitchFamily="34" charset="0"/>
                <a:cs typeface="Arial" panose="020B0604020202020204" pitchFamily="34" charset="0"/>
              </a:rPr>
              <a:t>OPT, </a:t>
            </a:r>
            <a:r>
              <a:rPr lang="it-IT" sz="1100" dirty="0" err="1">
                <a:latin typeface="Arial Narrow" panose="020B0606020202030204" pitchFamily="34" charset="0"/>
                <a:cs typeface="Arial" panose="020B0604020202020204" pitchFamily="34" charset="0"/>
              </a:rPr>
              <a:t>Cone</a:t>
            </a:r>
            <a:r>
              <a:rPr lang="it-IT" sz="1100" dirty="0">
                <a:latin typeface="Arial Narrow" panose="020B0606020202030204" pitchFamily="34" charset="0"/>
                <a:cs typeface="Arial" panose="020B0604020202020204" pitchFamily="34" charset="0"/>
              </a:rPr>
              <a:t> </a:t>
            </a:r>
            <a:r>
              <a:rPr lang="it-IT" sz="1100" dirty="0" err="1">
                <a:latin typeface="Arial Narrow" panose="020B0606020202030204" pitchFamily="34" charset="0"/>
                <a:cs typeface="Arial" panose="020B0604020202020204" pitchFamily="34" charset="0"/>
              </a:rPr>
              <a:t>Beam</a:t>
            </a:r>
            <a:r>
              <a:rPr lang="it-IT" sz="1100" dirty="0">
                <a:latin typeface="Arial Narrow" panose="020B0606020202030204" pitchFamily="34" charset="0"/>
                <a:cs typeface="Arial" panose="020B0604020202020204" pitchFamily="34" charset="0"/>
              </a:rPr>
              <a:t>, 4 sale ecografiche, ampi spazi di refertazione e studi medici. </a:t>
            </a:r>
            <a:br>
              <a:rPr lang="it-IT" sz="1100" dirty="0">
                <a:latin typeface="Arial Narrow" panose="020B0606020202030204" pitchFamily="34" charset="0"/>
                <a:cs typeface="Arial" panose="020B0604020202020204" pitchFamily="34" charset="0"/>
              </a:rPr>
            </a:br>
            <a:r>
              <a:rPr lang="it-IT" sz="1100" dirty="0">
                <a:latin typeface="Arial Narrow" panose="020B0606020202030204" pitchFamily="34" charset="0"/>
                <a:cs typeface="Arial" panose="020B0604020202020204" pitchFamily="34" charset="0"/>
              </a:rPr>
              <a:t/>
            </a:r>
            <a:br>
              <a:rPr lang="it-IT" sz="1100" dirty="0">
                <a:latin typeface="Arial Narrow" panose="020B0606020202030204" pitchFamily="34" charset="0"/>
                <a:cs typeface="Arial" panose="020B0604020202020204" pitchFamily="34" charset="0"/>
              </a:rPr>
            </a:br>
            <a:r>
              <a:rPr lang="it-IT" sz="1100" dirty="0">
                <a:latin typeface="Arial Narrow" panose="020B0606020202030204" pitchFamily="34" charset="0"/>
                <a:cs typeface="Arial" panose="020B0604020202020204" pitchFamily="34" charset="0"/>
              </a:rPr>
              <a:t>Una terza sezione, </a:t>
            </a:r>
            <a:r>
              <a:rPr lang="it-IT" sz="1100" dirty="0" smtClean="0">
                <a:latin typeface="Arial Narrow" panose="020B0606020202030204" pitchFamily="34" charset="0"/>
                <a:cs typeface="Arial" panose="020B0604020202020204" pitchFamily="34" charset="0"/>
              </a:rPr>
              <a:t>posta alla </a:t>
            </a:r>
            <a:r>
              <a:rPr lang="it-IT" sz="1100" dirty="0">
                <a:latin typeface="Arial Narrow" panose="020B0606020202030204" pitchFamily="34" charset="0"/>
                <a:cs typeface="Arial" panose="020B0604020202020204" pitchFamily="34" charset="0"/>
              </a:rPr>
              <a:t>intersezione delle due precedenti, è dedicata alle </a:t>
            </a:r>
            <a:r>
              <a:rPr lang="it-IT" sz="1100" b="1" dirty="0">
                <a:latin typeface="Arial Narrow" panose="020B0606020202030204" pitchFamily="34" charset="0"/>
                <a:cs typeface="Arial" panose="020B0604020202020204" pitchFamily="34" charset="0"/>
              </a:rPr>
              <a:t>Risonanze Magnetiche (RMN)</a:t>
            </a:r>
            <a:r>
              <a:rPr lang="it-IT" sz="1100" dirty="0">
                <a:latin typeface="Arial Narrow" panose="020B0606020202030204" pitchFamily="34" charset="0"/>
                <a:cs typeface="Arial" panose="020B0604020202020204" pitchFamily="34" charset="0"/>
              </a:rPr>
              <a:t>,</a:t>
            </a:r>
            <a:r>
              <a:rPr lang="it-IT" sz="1100" b="1" dirty="0">
                <a:latin typeface="Arial Narrow" panose="020B0606020202030204" pitchFamily="34" charset="0"/>
                <a:cs typeface="Arial" panose="020B0604020202020204" pitchFamily="34" charset="0"/>
              </a:rPr>
              <a:t> </a:t>
            </a:r>
            <a:r>
              <a:rPr lang="it-IT" sz="1100" dirty="0">
                <a:latin typeface="Arial Narrow" panose="020B0606020202030204" pitchFamily="34" charset="0"/>
                <a:cs typeface="Arial" panose="020B0604020202020204" pitchFamily="34" charset="0"/>
              </a:rPr>
              <a:t>di cui una ad alto campo e una aperta a basso campo.</a:t>
            </a:r>
            <a:br>
              <a:rPr lang="it-IT" sz="1100" dirty="0">
                <a:latin typeface="Arial Narrow" panose="020B0606020202030204" pitchFamily="34" charset="0"/>
                <a:cs typeface="Arial" panose="020B0604020202020204" pitchFamily="34" charset="0"/>
              </a:rPr>
            </a:br>
            <a:r>
              <a:rPr lang="it-IT" sz="1100" dirty="0">
                <a:latin typeface="Arial Narrow" panose="020B0606020202030204" pitchFamily="34" charset="0"/>
                <a:cs typeface="Arial" panose="020B0604020202020204" pitchFamily="34" charset="0"/>
              </a:rPr>
              <a:t/>
            </a:r>
            <a:br>
              <a:rPr lang="it-IT" sz="1100" dirty="0">
                <a:latin typeface="Arial Narrow" panose="020B0606020202030204" pitchFamily="34" charset="0"/>
                <a:cs typeface="Arial" panose="020B0604020202020204" pitchFamily="34" charset="0"/>
              </a:rPr>
            </a:br>
            <a:r>
              <a:rPr lang="it-IT" sz="1100" dirty="0">
                <a:latin typeface="Arial Narrow" panose="020B0606020202030204" pitchFamily="34" charset="0"/>
                <a:cs typeface="Arial" panose="020B0604020202020204" pitchFamily="34" charset="0"/>
              </a:rPr>
              <a:t>Al piano seminterrato è prevista inoltre un’area </a:t>
            </a:r>
            <a:r>
              <a:rPr lang="it-IT" sz="1100" dirty="0" smtClean="0">
                <a:latin typeface="Arial Narrow" panose="020B0606020202030204" pitchFamily="34" charset="0"/>
                <a:cs typeface="Arial" panose="020B0604020202020204" pitchFamily="34" charset="0"/>
              </a:rPr>
              <a:t>attrezzata </a:t>
            </a:r>
            <a:r>
              <a:rPr lang="it-IT" sz="1100" dirty="0">
                <a:latin typeface="Arial Narrow" panose="020B0606020202030204" pitchFamily="34" charset="0"/>
                <a:cs typeface="Arial" panose="020B0604020202020204" pitchFamily="34" charset="0"/>
              </a:rPr>
              <a:t>per </a:t>
            </a:r>
            <a:r>
              <a:rPr lang="it-IT" sz="1100" b="1" dirty="0">
                <a:latin typeface="Arial Narrow" panose="020B0606020202030204" pitchFamily="34" charset="0"/>
                <a:cs typeface="Arial" panose="020B0604020202020204" pitchFamily="34" charset="0"/>
              </a:rPr>
              <a:t>diagnostica</a:t>
            </a:r>
            <a:r>
              <a:rPr lang="it-IT" sz="1100" dirty="0">
                <a:latin typeface="Arial Narrow" panose="020B0606020202030204" pitchFamily="34" charset="0"/>
                <a:cs typeface="Arial" panose="020B0604020202020204" pitchFamily="34" charset="0"/>
              </a:rPr>
              <a:t> </a:t>
            </a:r>
            <a:r>
              <a:rPr lang="it-IT" sz="1100" b="1" dirty="0">
                <a:latin typeface="Arial Narrow" panose="020B0606020202030204" pitchFamily="34" charset="0"/>
                <a:cs typeface="Arial" panose="020B0604020202020204" pitchFamily="34" charset="0"/>
              </a:rPr>
              <a:t>endoscopica</a:t>
            </a:r>
            <a:r>
              <a:rPr lang="it-IT" sz="1100" dirty="0">
                <a:latin typeface="Arial Narrow" panose="020B0606020202030204" pitchFamily="34" charset="0"/>
                <a:cs typeface="Arial" panose="020B0604020202020204" pitchFamily="34" charset="0"/>
              </a:rPr>
              <a:t>, </a:t>
            </a:r>
            <a:r>
              <a:rPr lang="it-IT" sz="1100" b="1" dirty="0">
                <a:latin typeface="Arial Narrow" panose="020B0606020202030204" pitchFamily="34" charset="0"/>
                <a:cs typeface="Arial" panose="020B0604020202020204" pitchFamily="34" charset="0"/>
              </a:rPr>
              <a:t>spogliatoi per il personale, magazzini e locali tecnici</a:t>
            </a:r>
            <a:r>
              <a:rPr lang="it-IT" sz="1100" dirty="0">
                <a:latin typeface="Arial Narrow" panose="020B0606020202030204" pitchFamily="34" charset="0"/>
                <a:cs typeface="Arial" panose="020B0604020202020204" pitchFamily="34" charset="0"/>
              </a:rPr>
              <a:t>.</a:t>
            </a:r>
            <a:br>
              <a:rPr lang="it-IT" sz="1100" dirty="0">
                <a:latin typeface="Arial Narrow" panose="020B0606020202030204" pitchFamily="34" charset="0"/>
                <a:cs typeface="Arial" panose="020B0604020202020204" pitchFamily="34" charset="0"/>
              </a:rPr>
            </a:br>
            <a:endParaRPr lang="it-IT" sz="11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06821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4641" t="3897" r="1507"/>
          <a:stretch/>
        </p:blipFill>
        <p:spPr>
          <a:xfrm>
            <a:off x="215900" y="10107"/>
            <a:ext cx="8928099" cy="6451600"/>
          </a:xfrm>
          <a:prstGeom prst="rect">
            <a:avLst/>
          </a:prstGeom>
        </p:spPr>
      </p:pic>
      <p:sp>
        <p:nvSpPr>
          <p:cNvPr id="4" name="Titolo 1"/>
          <p:cNvSpPr txBox="1">
            <a:spLocks/>
          </p:cNvSpPr>
          <p:nvPr/>
        </p:nvSpPr>
        <p:spPr>
          <a:xfrm>
            <a:off x="120651" y="2327275"/>
            <a:ext cx="2117724" cy="4464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100" dirty="0" smtClean="0">
                <a:latin typeface="Arial Narrow" panose="020B0606020202030204" pitchFamily="34" charset="0"/>
                <a:cs typeface="Arial" panose="020B0604020202020204" pitchFamily="34" charset="0"/>
              </a:rPr>
              <a:t>Al</a:t>
            </a:r>
            <a:r>
              <a:rPr lang="it-IT" sz="1100" b="1" dirty="0" smtClean="0">
                <a:latin typeface="Arial Narrow" panose="020B0606020202030204" pitchFamily="34" charset="0"/>
                <a:cs typeface="Arial" panose="020B0604020202020204" pitchFamily="34" charset="0"/>
              </a:rPr>
              <a:t> Piano Terra</a:t>
            </a:r>
            <a:r>
              <a:rPr lang="it-IT" sz="1100" dirty="0" smtClean="0">
                <a:latin typeface="Arial Narrow" panose="020B0606020202030204" pitchFamily="34" charset="0"/>
                <a:cs typeface="Arial" panose="020B0604020202020204" pitchFamily="34" charset="0"/>
              </a:rPr>
              <a:t> si trovano l’ingresso principale preceduto da un’ampia piazza pedonale, un’area dedicata ad ambulatori con sale d’attesa, il</a:t>
            </a:r>
            <a:r>
              <a:rPr lang="it-IT" sz="1100" b="1" dirty="0" smtClean="0">
                <a:latin typeface="Arial Narrow" panose="020B0606020202030204" pitchFamily="34" charset="0"/>
                <a:cs typeface="Arial" panose="020B0604020202020204" pitchFamily="34" charset="0"/>
              </a:rPr>
              <a:t> Pronto Soccorso</a:t>
            </a:r>
            <a:r>
              <a:rPr lang="it-IT" sz="1100" dirty="0" smtClean="0">
                <a:latin typeface="Arial Narrow" panose="020B0606020202030204" pitchFamily="34" charset="0"/>
                <a:cs typeface="Arial" panose="020B0604020202020204" pitchFamily="34" charset="0"/>
              </a:rPr>
              <a:t> caratterizzato da una spaziosa sala d’attesa con circa 100 sedute, spazi gioco, angolo allattamento, spazio ristoro, servizi con fasciatoi. </a:t>
            </a:r>
          </a:p>
          <a:p>
            <a:endParaRPr lang="it-IT" sz="1100" dirty="0" smtClean="0">
              <a:latin typeface="Arial Narrow" panose="020B0606020202030204" pitchFamily="34" charset="0"/>
              <a:cs typeface="Arial" panose="020B0604020202020204" pitchFamily="34" charset="0"/>
            </a:endParaRPr>
          </a:p>
          <a:p>
            <a:r>
              <a:rPr lang="it-IT" sz="1100" dirty="0" smtClean="0">
                <a:latin typeface="Arial Narrow" panose="020B0606020202030204" pitchFamily="34" charset="0"/>
                <a:cs typeface="Arial" panose="020B0604020202020204" pitchFamily="34" charset="0"/>
              </a:rPr>
              <a:t>Di fronte alla sala d’attesa del PS è posizionato il bancone del </a:t>
            </a:r>
            <a:r>
              <a:rPr lang="it-IT" sz="1100" b="1" dirty="0" smtClean="0">
                <a:latin typeface="Arial Narrow" panose="020B0606020202030204" pitchFamily="34" charset="0"/>
                <a:cs typeface="Arial" panose="020B0604020202020204" pitchFamily="34" charset="0"/>
              </a:rPr>
              <a:t>Triage</a:t>
            </a:r>
            <a:r>
              <a:rPr lang="it-IT" sz="1100" dirty="0" smtClean="0">
                <a:latin typeface="Arial Narrow" panose="020B0606020202030204" pitchFamily="34" charset="0"/>
                <a:cs typeface="Arial" panose="020B0604020202020204" pitchFamily="34" charset="0"/>
              </a:rPr>
              <a:t>, </a:t>
            </a:r>
            <a:r>
              <a:rPr lang="it-IT" sz="1100" dirty="0" smtClean="0">
                <a:latin typeface="Arial Narrow" panose="020B0606020202030204" pitchFamily="34" charset="0"/>
                <a:cs typeface="Arial" panose="020B0604020202020204" pitchFamily="34" charset="0"/>
              </a:rPr>
              <a:t>con relativo box e sala visita. </a:t>
            </a:r>
          </a:p>
          <a:p>
            <a:r>
              <a:rPr lang="it-IT" sz="1100" dirty="0" smtClean="0">
                <a:latin typeface="Arial Narrow" panose="020B0606020202030204" pitchFamily="34" charset="0"/>
                <a:cs typeface="Arial" panose="020B0604020202020204" pitchFamily="34" charset="0"/>
              </a:rPr>
              <a:t>Dal Triage i pazienti possono essere inviati in quattro diverse aree:  </a:t>
            </a:r>
            <a:br>
              <a:rPr lang="it-IT" sz="1100" dirty="0" smtClean="0">
                <a:latin typeface="Arial Narrow" panose="020B0606020202030204" pitchFamily="34" charset="0"/>
                <a:cs typeface="Arial" panose="020B0604020202020204" pitchFamily="34" charset="0"/>
              </a:rPr>
            </a:br>
            <a:r>
              <a:rPr lang="it-IT" sz="1100" b="1" dirty="0" smtClean="0">
                <a:latin typeface="Arial Narrow" panose="020B0606020202030204" pitchFamily="34" charset="0"/>
                <a:cs typeface="Arial" panose="020B0604020202020204" pitchFamily="34" charset="0"/>
              </a:rPr>
              <a:t>Emergency Room</a:t>
            </a:r>
            <a:r>
              <a:rPr lang="it-IT" sz="1100" dirty="0" smtClean="0">
                <a:latin typeface="Arial Narrow" panose="020B0606020202030204" pitchFamily="34" charset="0"/>
                <a:cs typeface="Arial" panose="020B0604020202020204" pitchFamily="34" charset="0"/>
              </a:rPr>
              <a:t> (con due postazioni operative monitorate attrezzate); </a:t>
            </a:r>
            <a:br>
              <a:rPr lang="it-IT" sz="1100" dirty="0" smtClean="0">
                <a:latin typeface="Arial Narrow" panose="020B0606020202030204" pitchFamily="34" charset="0"/>
                <a:cs typeface="Arial" panose="020B0604020202020204" pitchFamily="34" charset="0"/>
              </a:rPr>
            </a:br>
            <a:r>
              <a:rPr lang="it-IT" sz="1100" b="1" dirty="0" smtClean="0">
                <a:latin typeface="Arial Narrow" panose="020B0606020202030204" pitchFamily="34" charset="0"/>
                <a:cs typeface="Arial" panose="020B0604020202020204" pitchFamily="34" charset="0"/>
              </a:rPr>
              <a:t>Traumatologia</a:t>
            </a:r>
            <a:r>
              <a:rPr lang="it-IT" sz="1100" dirty="0" smtClean="0">
                <a:latin typeface="Arial Narrow" panose="020B0606020202030204" pitchFamily="34" charset="0"/>
                <a:cs typeface="Arial" panose="020B0604020202020204" pitchFamily="34" charset="0"/>
              </a:rPr>
              <a:t> (con diagnostica raggi x, ecografo, sala visita e sale operative);</a:t>
            </a:r>
            <a:br>
              <a:rPr lang="it-IT" sz="1100" dirty="0" smtClean="0">
                <a:latin typeface="Arial Narrow" panose="020B0606020202030204" pitchFamily="34" charset="0"/>
                <a:cs typeface="Arial" panose="020B0604020202020204" pitchFamily="34" charset="0"/>
              </a:rPr>
            </a:br>
            <a:r>
              <a:rPr lang="it-IT" sz="1100" b="1" dirty="0" smtClean="0">
                <a:latin typeface="Arial Narrow" panose="020B0606020202030204" pitchFamily="34" charset="0"/>
                <a:cs typeface="Arial" panose="020B0604020202020204" pitchFamily="34" charset="0"/>
              </a:rPr>
              <a:t>Area Trattamento</a:t>
            </a:r>
            <a:r>
              <a:rPr lang="it-IT" sz="1100" dirty="0" smtClean="0">
                <a:latin typeface="Arial Narrow" panose="020B0606020202030204" pitchFamily="34" charset="0"/>
                <a:cs typeface="Arial" panose="020B0604020202020204" pitchFamily="34" charset="0"/>
              </a:rPr>
              <a:t> (con TAC, ecografo, sala visita e 3 sale trattamento); </a:t>
            </a:r>
            <a:br>
              <a:rPr lang="it-IT" sz="1100" dirty="0" smtClean="0">
                <a:latin typeface="Arial Narrow" panose="020B0606020202030204" pitchFamily="34" charset="0"/>
                <a:cs typeface="Arial" panose="020B0604020202020204" pitchFamily="34" charset="0"/>
              </a:rPr>
            </a:br>
            <a:r>
              <a:rPr lang="it-IT" sz="1100" b="1" dirty="0" smtClean="0">
                <a:latin typeface="Arial Narrow" panose="020B0606020202030204" pitchFamily="34" charset="0"/>
                <a:cs typeface="Arial" panose="020B0604020202020204" pitchFamily="34" charset="0"/>
              </a:rPr>
              <a:t>Osservazione Breve Intensiva-OBI</a:t>
            </a:r>
            <a:r>
              <a:rPr lang="it-IT" sz="1100" dirty="0" smtClean="0">
                <a:latin typeface="Arial Narrow" panose="020B0606020202030204" pitchFamily="34" charset="0"/>
                <a:cs typeface="Arial" panose="020B0604020202020204" pitchFamily="34" charset="0"/>
              </a:rPr>
              <a:t> (con 6 posti letto monitorati in due camere doppie e 2 singole, consolle di monitoraggio e servizi).</a:t>
            </a:r>
            <a:r>
              <a:rPr lang="it-IT" sz="1100" dirty="0" smtClean="0"/>
              <a:t/>
            </a:r>
            <a:br>
              <a:rPr lang="it-IT" sz="1100" dirty="0" smtClean="0"/>
            </a:br>
            <a:endParaRPr lang="it-IT" sz="1100" dirty="0"/>
          </a:p>
        </p:txBody>
      </p:sp>
    </p:spTree>
    <p:extLst>
      <p:ext uri="{BB962C8B-B14F-4D97-AF65-F5344CB8AC3E}">
        <p14:creationId xmlns:p14="http://schemas.microsoft.com/office/powerpoint/2010/main" val="158094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4270" t="3914" r="1254" b="6369"/>
          <a:stretch/>
        </p:blipFill>
        <p:spPr>
          <a:xfrm>
            <a:off x="167306" y="-1"/>
            <a:ext cx="9004610" cy="6046237"/>
          </a:xfrm>
          <a:prstGeom prst="rect">
            <a:avLst/>
          </a:prstGeom>
        </p:spPr>
      </p:pic>
      <p:sp>
        <p:nvSpPr>
          <p:cNvPr id="4" name="Titolo 1"/>
          <p:cNvSpPr txBox="1">
            <a:spLocks/>
          </p:cNvSpPr>
          <p:nvPr/>
        </p:nvSpPr>
        <p:spPr>
          <a:xfrm>
            <a:off x="120652" y="2230026"/>
            <a:ext cx="2117724" cy="4301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100" b="1" dirty="0">
                <a:latin typeface="Arial Narrow" panose="020B0606020202030204" pitchFamily="34" charset="0"/>
              </a:rPr>
              <a:t>Piano Primo - Degenze</a:t>
            </a:r>
            <a:endParaRPr lang="it-IT" sz="1100" dirty="0">
              <a:latin typeface="Arial Narrow" panose="020B0606020202030204" pitchFamily="34" charset="0"/>
            </a:endParaRPr>
          </a:p>
          <a:p>
            <a:r>
              <a:rPr lang="it-IT" sz="1100" dirty="0">
                <a:latin typeface="Arial Narrow" panose="020B0606020202030204" pitchFamily="34" charset="0"/>
              </a:rPr>
              <a:t>Si tratta di un piano completamente dedicato alle </a:t>
            </a:r>
            <a:r>
              <a:rPr lang="it-IT" sz="1100" b="1" dirty="0" smtClean="0">
                <a:latin typeface="Arial Narrow" panose="020B0606020202030204" pitchFamily="34" charset="0"/>
              </a:rPr>
              <a:t>degenze </a:t>
            </a:r>
            <a:r>
              <a:rPr lang="it-IT" sz="1100" b="1" dirty="0">
                <a:latin typeface="Arial Narrow" panose="020B0606020202030204" pitchFamily="34" charset="0"/>
              </a:rPr>
              <a:t>ordinarie (di area medica e in parte di area chirurgica a bassa intensità assistenziale)</a:t>
            </a:r>
            <a:r>
              <a:rPr lang="it-IT" sz="1100" dirty="0">
                <a:latin typeface="Arial Narrow" panose="020B0606020202030204" pitchFamily="34" charset="0"/>
              </a:rPr>
              <a:t>.</a:t>
            </a:r>
            <a:r>
              <a:rPr lang="it-IT" sz="1100" b="1" dirty="0">
                <a:latin typeface="Arial Narrow" panose="020B0606020202030204" pitchFamily="34" charset="0"/>
              </a:rPr>
              <a:t> </a:t>
            </a:r>
            <a:endParaRPr lang="it-IT" sz="1100" b="1" dirty="0" smtClean="0">
              <a:latin typeface="Arial Narrow" panose="020B0606020202030204" pitchFamily="34" charset="0"/>
            </a:endParaRPr>
          </a:p>
          <a:p>
            <a:endParaRPr lang="it-IT" sz="1100" dirty="0">
              <a:latin typeface="Arial Narrow" panose="020B0606020202030204" pitchFamily="34" charset="0"/>
            </a:endParaRPr>
          </a:p>
          <a:p>
            <a:r>
              <a:rPr lang="it-IT" sz="1100" dirty="0">
                <a:latin typeface="Arial Narrow" panose="020B0606020202030204" pitchFamily="34" charset="0"/>
              </a:rPr>
              <a:t>Rispetto al progetto originario, scompare la degenza neonatale, che andrà all’Ospedale Generale insieme al Blocco Parto, alle degenze Ostetrico-Ginecologiche e alla Terapia Intensiva Neonatale</a:t>
            </a:r>
            <a:r>
              <a:rPr lang="it-IT" sz="1100" dirty="0" smtClean="0">
                <a:latin typeface="Arial Narrow" panose="020B0606020202030204" pitchFamily="34" charset="0"/>
              </a:rPr>
              <a:t>.</a:t>
            </a:r>
          </a:p>
          <a:p>
            <a:endParaRPr lang="it-IT" sz="1100" dirty="0" smtClean="0">
              <a:latin typeface="Arial Narrow" panose="020B0606020202030204" pitchFamily="34" charset="0"/>
            </a:endParaRPr>
          </a:p>
          <a:p>
            <a:r>
              <a:rPr lang="it-IT" sz="1100" dirty="0" smtClean="0">
                <a:latin typeface="Arial Narrow" panose="020B0606020202030204" pitchFamily="34" charset="0"/>
              </a:rPr>
              <a:t>Vengono </a:t>
            </a:r>
            <a:r>
              <a:rPr lang="it-IT" sz="1100" dirty="0">
                <a:latin typeface="Arial Narrow" panose="020B0606020202030204" pitchFamily="34" charset="0"/>
              </a:rPr>
              <a:t>quindi ridistribuite le </a:t>
            </a:r>
            <a:r>
              <a:rPr lang="it-IT" sz="1100" b="1" dirty="0">
                <a:latin typeface="Arial Narrow" panose="020B0606020202030204" pitchFamily="34" charset="0"/>
              </a:rPr>
              <a:t>degenze Pediatriche</a:t>
            </a:r>
            <a:r>
              <a:rPr lang="it-IT" sz="1100" dirty="0">
                <a:latin typeface="Arial Narrow" panose="020B0606020202030204" pitchFamily="34" charset="0"/>
              </a:rPr>
              <a:t>, organizzando gli spazi in modo da eliminare le due ali presenti nel progetto originario. </a:t>
            </a:r>
            <a:endParaRPr lang="it-IT" sz="1100" dirty="0" smtClean="0">
              <a:latin typeface="Arial Narrow" panose="020B0606020202030204" pitchFamily="34" charset="0"/>
            </a:endParaRPr>
          </a:p>
          <a:p>
            <a:r>
              <a:rPr lang="it-IT" sz="1100" dirty="0" smtClean="0">
                <a:latin typeface="Arial Narrow" panose="020B0606020202030204" pitchFamily="34" charset="0"/>
              </a:rPr>
              <a:t>Potrà </a:t>
            </a:r>
            <a:r>
              <a:rPr lang="it-IT" sz="1100" dirty="0">
                <a:latin typeface="Arial Narrow" panose="020B0606020202030204" pitchFamily="34" charset="0"/>
              </a:rPr>
              <a:t>essere invece mantenuta su questo livello la previsione di </a:t>
            </a:r>
            <a:r>
              <a:rPr lang="it-IT" sz="1100" b="1" dirty="0">
                <a:latin typeface="Arial Narrow" panose="020B0606020202030204" pitchFamily="34" charset="0"/>
              </a:rPr>
              <a:t>un’area di sub-intensiva medica</a:t>
            </a:r>
            <a:r>
              <a:rPr lang="it-IT" sz="1100" dirty="0">
                <a:latin typeface="Arial Narrow" panose="020B0606020202030204" pitchFamily="34" charset="0"/>
              </a:rPr>
              <a:t>.</a:t>
            </a:r>
          </a:p>
          <a:p>
            <a:endParaRPr lang="it-IT" sz="1100" dirty="0" smtClean="0">
              <a:latin typeface="Arial Narrow" panose="020B0606020202030204" pitchFamily="34" charset="0"/>
            </a:endParaRPr>
          </a:p>
          <a:p>
            <a:r>
              <a:rPr lang="it-IT" sz="1100" dirty="0" smtClean="0">
                <a:latin typeface="Arial Narrow" panose="020B0606020202030204" pitchFamily="34" charset="0"/>
              </a:rPr>
              <a:t>Al </a:t>
            </a:r>
            <a:r>
              <a:rPr lang="it-IT" sz="1100" dirty="0">
                <a:latin typeface="Arial Narrow" panose="020B0606020202030204" pitchFamily="34" charset="0"/>
              </a:rPr>
              <a:t>piano vengono </a:t>
            </a:r>
            <a:r>
              <a:rPr lang="it-IT" sz="1100" dirty="0" smtClean="0">
                <a:latin typeface="Arial Narrow" panose="020B0606020202030204" pitchFamily="34" charset="0"/>
              </a:rPr>
              <a:t>previsti inoltre </a:t>
            </a:r>
            <a:r>
              <a:rPr lang="it-IT" sz="1100" b="1" dirty="0">
                <a:latin typeface="Arial Narrow" panose="020B0606020202030204" pitchFamily="34" charset="0"/>
              </a:rPr>
              <a:t>spazi gioco e di relax </a:t>
            </a:r>
            <a:r>
              <a:rPr lang="it-IT" sz="1100" dirty="0">
                <a:latin typeface="Arial Narrow" panose="020B0606020202030204" pitchFamily="34" charset="0"/>
              </a:rPr>
              <a:t>per le famiglie.</a:t>
            </a:r>
          </a:p>
        </p:txBody>
      </p:sp>
    </p:spTree>
    <p:extLst>
      <p:ext uri="{BB962C8B-B14F-4D97-AF65-F5344CB8AC3E}">
        <p14:creationId xmlns:p14="http://schemas.microsoft.com/office/powerpoint/2010/main" val="2578727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50905" y="6102219"/>
            <a:ext cx="5271087" cy="61582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4582" t="6070" r="1782" b="5751"/>
          <a:stretch/>
        </p:blipFill>
        <p:spPr>
          <a:xfrm>
            <a:off x="187907" y="151588"/>
            <a:ext cx="8936726" cy="5950631"/>
          </a:xfrm>
          <a:prstGeom prst="rect">
            <a:avLst/>
          </a:prstGeom>
        </p:spPr>
      </p:pic>
      <p:sp>
        <p:nvSpPr>
          <p:cNvPr id="4" name="Titolo 1"/>
          <p:cNvSpPr txBox="1">
            <a:spLocks/>
          </p:cNvSpPr>
          <p:nvPr/>
        </p:nvSpPr>
        <p:spPr>
          <a:xfrm>
            <a:off x="120651" y="2314005"/>
            <a:ext cx="2267985" cy="4301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100" b="1" dirty="0">
                <a:latin typeface="Arial Narrow" panose="020B0606020202030204" pitchFamily="34" charset="0"/>
              </a:rPr>
              <a:t>Piano Secondo (Intensive care) </a:t>
            </a:r>
            <a:endParaRPr lang="it-IT" sz="1100" b="1" dirty="0" smtClean="0">
              <a:latin typeface="Arial Narrow" panose="020B0606020202030204" pitchFamily="34" charset="0"/>
            </a:endParaRPr>
          </a:p>
          <a:p>
            <a:r>
              <a:rPr lang="it-IT" sz="1100" dirty="0" smtClean="0">
                <a:latin typeface="Arial Narrow" panose="020B0606020202030204" pitchFamily="34" charset="0"/>
              </a:rPr>
              <a:t>E</a:t>
            </a:r>
            <a:r>
              <a:rPr lang="it-IT" sz="1100" dirty="0">
                <a:latin typeface="Arial Narrow" panose="020B0606020202030204" pitchFamily="34" charset="0"/>
              </a:rPr>
              <a:t>’ un piano prevalentemente dedicato alla </a:t>
            </a:r>
            <a:r>
              <a:rPr lang="it-IT" sz="1100" b="1" dirty="0">
                <a:latin typeface="Arial Narrow" panose="020B0606020202030204" pitchFamily="34" charset="0"/>
              </a:rPr>
              <a:t>chirurgia pediatrica (sale operatorie, </a:t>
            </a:r>
            <a:r>
              <a:rPr lang="it-IT" sz="1100" b="1" dirty="0" err="1">
                <a:latin typeface="Arial Narrow" panose="020B0606020202030204" pitchFamily="34" charset="0"/>
              </a:rPr>
              <a:t>day</a:t>
            </a:r>
            <a:r>
              <a:rPr lang="it-IT" sz="1100" b="1" dirty="0">
                <a:latin typeface="Arial Narrow" panose="020B0606020202030204" pitchFamily="34" charset="0"/>
              </a:rPr>
              <a:t> </a:t>
            </a:r>
            <a:r>
              <a:rPr lang="it-IT" sz="1100" b="1" dirty="0" err="1">
                <a:latin typeface="Arial Narrow" panose="020B0606020202030204" pitchFamily="34" charset="0"/>
              </a:rPr>
              <a:t>surgery</a:t>
            </a:r>
            <a:r>
              <a:rPr lang="it-IT" sz="1100" b="1" dirty="0">
                <a:latin typeface="Arial Narrow" panose="020B0606020202030204" pitchFamily="34" charset="0"/>
              </a:rPr>
              <a:t>, terapie intensive e degenze chirurgiche</a:t>
            </a:r>
            <a:r>
              <a:rPr lang="it-IT" sz="1100" b="1" dirty="0" smtClean="0">
                <a:latin typeface="Arial Narrow" panose="020B0606020202030204" pitchFamily="34" charset="0"/>
              </a:rPr>
              <a:t>)</a:t>
            </a:r>
            <a:r>
              <a:rPr lang="it-IT" sz="1100" dirty="0" smtClean="0">
                <a:latin typeface="Arial Narrow" panose="020B0606020202030204" pitchFamily="34" charset="0"/>
              </a:rPr>
              <a:t>.</a:t>
            </a:r>
          </a:p>
          <a:p>
            <a:endParaRPr lang="it-IT" sz="1100" dirty="0">
              <a:latin typeface="Arial Narrow" panose="020B0606020202030204" pitchFamily="34" charset="0"/>
            </a:endParaRPr>
          </a:p>
          <a:p>
            <a:r>
              <a:rPr lang="it-IT" sz="1100" dirty="0" smtClean="0">
                <a:latin typeface="Arial Narrow" panose="020B0606020202030204" pitchFamily="34" charset="0"/>
              </a:rPr>
              <a:t>La variante prevede </a:t>
            </a:r>
            <a:r>
              <a:rPr lang="it-IT" sz="1100" dirty="0">
                <a:latin typeface="Arial Narrow" panose="020B0606020202030204" pitchFamily="34" charset="0"/>
              </a:rPr>
              <a:t>lo spostamento di tutto il Blocco Parto e delle degenze Ostetrico-Ginecologiche all’interno dell’Ospedale Generale, liberando spazi ove può essere ampliata</a:t>
            </a:r>
            <a:r>
              <a:rPr lang="it-IT" sz="1100" b="1" dirty="0">
                <a:latin typeface="Arial Narrow" panose="020B0606020202030204" pitchFamily="34" charset="0"/>
              </a:rPr>
              <a:t> l’area “Cure Intensive” </a:t>
            </a:r>
            <a:r>
              <a:rPr lang="it-IT" sz="1100" dirty="0">
                <a:latin typeface="Arial Narrow" panose="020B0606020202030204" pitchFamily="34" charset="0"/>
              </a:rPr>
              <a:t>comprendente una sezione di </a:t>
            </a:r>
            <a:r>
              <a:rPr lang="it-IT" sz="1100" b="1" dirty="0">
                <a:latin typeface="Arial Narrow" panose="020B0606020202030204" pitchFamily="34" charset="0"/>
              </a:rPr>
              <a:t>Terapia Intensiva Pediatrica (7p.l.)</a:t>
            </a:r>
            <a:r>
              <a:rPr lang="it-IT" sz="1100" dirty="0">
                <a:latin typeface="Arial Narrow" panose="020B0606020202030204" pitchFamily="34" charset="0"/>
              </a:rPr>
              <a:t>. </a:t>
            </a:r>
            <a:endParaRPr lang="it-IT" sz="1100" dirty="0" smtClean="0">
              <a:latin typeface="Arial Narrow" panose="020B0606020202030204" pitchFamily="34" charset="0"/>
            </a:endParaRPr>
          </a:p>
          <a:p>
            <a:r>
              <a:rPr lang="it-IT" sz="1100" dirty="0" smtClean="0">
                <a:latin typeface="Arial Narrow" panose="020B0606020202030204" pitchFamily="34" charset="0"/>
              </a:rPr>
              <a:t> </a:t>
            </a:r>
          </a:p>
          <a:p>
            <a:r>
              <a:rPr lang="it-IT" sz="1050" dirty="0">
                <a:latin typeface="Arial Narrow" panose="020B0606020202030204" pitchFamily="34" charset="0"/>
              </a:rPr>
              <a:t>Il </a:t>
            </a:r>
            <a:r>
              <a:rPr lang="it-IT" sz="1050" b="1" dirty="0">
                <a:latin typeface="Arial Narrow" panose="020B0606020202030204" pitchFamily="34" charset="0"/>
              </a:rPr>
              <a:t>Blocco</a:t>
            </a:r>
            <a:r>
              <a:rPr lang="it-IT" sz="1050" dirty="0">
                <a:latin typeface="Arial Narrow" panose="020B0606020202030204" pitchFamily="34" charset="0"/>
              </a:rPr>
              <a:t> </a:t>
            </a:r>
            <a:r>
              <a:rPr lang="it-IT" sz="1050" b="1" dirty="0">
                <a:latin typeface="Arial Narrow" panose="020B0606020202030204" pitchFamily="34" charset="0"/>
              </a:rPr>
              <a:t>Operatorio</a:t>
            </a:r>
            <a:r>
              <a:rPr lang="it-IT" sz="1050" dirty="0">
                <a:latin typeface="Arial Narrow" panose="020B0606020202030204" pitchFamily="34" charset="0"/>
              </a:rPr>
              <a:t> è dotato di 4 sale operatorie con flussi laminari (6 nel progetto originario “materno-infantile</a:t>
            </a:r>
            <a:r>
              <a:rPr lang="it-IT" sz="1050" dirty="0" smtClean="0">
                <a:latin typeface="Arial Narrow" panose="020B0606020202030204" pitchFamily="34" charset="0"/>
              </a:rPr>
              <a:t>”). </a:t>
            </a:r>
          </a:p>
          <a:p>
            <a:r>
              <a:rPr lang="it-IT" sz="1050" dirty="0" smtClean="0">
                <a:latin typeface="Arial Narrow" panose="020B0606020202030204" pitchFamily="34" charset="0"/>
              </a:rPr>
              <a:t>I </a:t>
            </a:r>
            <a:r>
              <a:rPr lang="it-IT" sz="1050" dirty="0">
                <a:latin typeface="Arial Narrow" panose="020B0606020202030204" pitchFamily="34" charset="0"/>
              </a:rPr>
              <a:t>percorsi, gli spazi e la dotazione di sale consentono una ampia possibilità di sviluppo delle attività chirurgia pediatriche. </a:t>
            </a:r>
            <a:endParaRPr lang="it-IT" sz="1050" dirty="0" smtClean="0">
              <a:latin typeface="Arial Narrow" panose="020B0606020202030204" pitchFamily="34" charset="0"/>
            </a:endParaRPr>
          </a:p>
          <a:p>
            <a:endParaRPr lang="it-IT" sz="1050" dirty="0">
              <a:latin typeface="Arial Narrow" panose="020B0606020202030204" pitchFamily="34" charset="0"/>
            </a:endParaRPr>
          </a:p>
          <a:p>
            <a:r>
              <a:rPr lang="it-IT" sz="1050" dirty="0">
                <a:latin typeface="Arial Narrow" panose="020B0606020202030204" pitchFamily="34" charset="0"/>
              </a:rPr>
              <a:t>Il piano è completato dalle </a:t>
            </a:r>
            <a:r>
              <a:rPr lang="it-IT" sz="1050" b="1" dirty="0">
                <a:latin typeface="Arial Narrow" panose="020B0606020202030204" pitchFamily="34" charset="0"/>
              </a:rPr>
              <a:t>degenze chirurgiche</a:t>
            </a:r>
            <a:r>
              <a:rPr lang="it-IT" sz="1050" dirty="0">
                <a:latin typeface="Arial Narrow" panose="020B0606020202030204" pitchFamily="34" charset="0"/>
              </a:rPr>
              <a:t>, comprensive di un’area destinata alle degenze di appoggio del </a:t>
            </a:r>
            <a:endParaRPr lang="it-IT" sz="1050" dirty="0" smtClean="0">
              <a:latin typeface="Arial Narrow" panose="020B0606020202030204" pitchFamily="34" charset="0"/>
            </a:endParaRPr>
          </a:p>
          <a:p>
            <a:r>
              <a:rPr lang="it-IT" sz="1050" b="1" dirty="0" err="1" smtClean="0">
                <a:latin typeface="Arial Narrow" panose="020B0606020202030204" pitchFamily="34" charset="0"/>
              </a:rPr>
              <a:t>Day</a:t>
            </a:r>
            <a:r>
              <a:rPr lang="it-IT" sz="1050" b="1" dirty="0" smtClean="0">
                <a:latin typeface="Arial Narrow" panose="020B0606020202030204" pitchFamily="34" charset="0"/>
              </a:rPr>
              <a:t> </a:t>
            </a:r>
            <a:r>
              <a:rPr lang="it-IT" sz="1050" b="1" dirty="0" err="1">
                <a:latin typeface="Arial Narrow" panose="020B0606020202030204" pitchFamily="34" charset="0"/>
              </a:rPr>
              <a:t>Surgery</a:t>
            </a:r>
            <a:r>
              <a:rPr lang="it-IT" sz="1050" dirty="0">
                <a:latin typeface="Arial Narrow" panose="020B0606020202030204" pitchFamily="34" charset="0"/>
              </a:rPr>
              <a:t>.</a:t>
            </a:r>
          </a:p>
          <a:p>
            <a:endParaRPr lang="it-IT" sz="1050" dirty="0"/>
          </a:p>
        </p:txBody>
      </p:sp>
      <p:sp>
        <p:nvSpPr>
          <p:cNvPr id="5" name="Titolo 1"/>
          <p:cNvSpPr txBox="1">
            <a:spLocks/>
          </p:cNvSpPr>
          <p:nvPr/>
        </p:nvSpPr>
        <p:spPr>
          <a:xfrm>
            <a:off x="3368351" y="5999584"/>
            <a:ext cx="5653642" cy="9921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1100" b="1" dirty="0" smtClean="0"/>
              <a:t>Le </a:t>
            </a:r>
            <a:r>
              <a:rPr lang="it-IT" sz="1100" b="1" dirty="0"/>
              <a:t>dotazioni ai vari livelli </a:t>
            </a:r>
            <a:r>
              <a:rPr lang="it-IT" sz="1100" b="1" dirty="0" smtClean="0"/>
              <a:t>prevedono inoltre ampi </a:t>
            </a:r>
            <a:r>
              <a:rPr lang="it-IT" sz="1100" b="1" dirty="0"/>
              <a:t>spazi dedicati a studi medici e uffici, </a:t>
            </a:r>
            <a:endParaRPr lang="it-IT" sz="1100" b="1" dirty="0" smtClean="0"/>
          </a:p>
          <a:p>
            <a:pPr algn="r"/>
            <a:r>
              <a:rPr lang="it-IT" sz="1100" b="1" dirty="0" smtClean="0"/>
              <a:t>sale per la didattica, locali </a:t>
            </a:r>
            <a:r>
              <a:rPr lang="it-IT" sz="1100" b="1" dirty="0"/>
              <a:t>per le associazioni di </a:t>
            </a:r>
            <a:r>
              <a:rPr lang="it-IT" sz="1100" b="1" dirty="0" smtClean="0"/>
              <a:t>Volontariato, accoglienza </a:t>
            </a:r>
            <a:r>
              <a:rPr lang="it-IT" sz="1100" b="1" dirty="0"/>
              <a:t>visitatori e </a:t>
            </a:r>
            <a:r>
              <a:rPr lang="it-IT" sz="1100" b="1" dirty="0" smtClean="0"/>
              <a:t>parenti:</a:t>
            </a:r>
          </a:p>
          <a:p>
            <a:pPr algn="r"/>
            <a:r>
              <a:rPr lang="it-IT" sz="1100" b="1" dirty="0" smtClean="0"/>
              <a:t>bar </a:t>
            </a:r>
            <a:r>
              <a:rPr lang="it-IT" sz="1100" b="1" dirty="0"/>
              <a:t>e zone di ristoro,  “giardino protetto” attrezzato a verde e area </a:t>
            </a:r>
            <a:r>
              <a:rPr lang="it-IT" sz="1100" b="1" dirty="0" smtClean="0"/>
              <a:t>giochi.</a:t>
            </a:r>
            <a:endParaRPr lang="it-IT" sz="1100" b="1" dirty="0"/>
          </a:p>
          <a:p>
            <a:pPr algn="r"/>
            <a:endParaRPr lang="it-IT" sz="1050" b="1" dirty="0"/>
          </a:p>
        </p:txBody>
      </p:sp>
    </p:spTree>
    <p:extLst>
      <p:ext uri="{BB962C8B-B14F-4D97-AF65-F5344CB8AC3E}">
        <p14:creationId xmlns:p14="http://schemas.microsoft.com/office/powerpoint/2010/main" val="1750669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2095" t="4174" r="1170"/>
          <a:stretch/>
        </p:blipFill>
        <p:spPr>
          <a:xfrm>
            <a:off x="121297" y="363892"/>
            <a:ext cx="8845421" cy="6194749"/>
          </a:xfrm>
          <a:prstGeom prst="rect">
            <a:avLst/>
          </a:prstGeom>
        </p:spPr>
      </p:pic>
    </p:spTree>
    <p:extLst>
      <p:ext uri="{BB962C8B-B14F-4D97-AF65-F5344CB8AC3E}">
        <p14:creationId xmlns:p14="http://schemas.microsoft.com/office/powerpoint/2010/main" val="3266980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TotalTime>
  <Words>472</Words>
  <Application>Microsoft Office PowerPoint</Application>
  <PresentationFormat>Presentazione su schermo (4:3)</PresentationFormat>
  <Paragraphs>49</Paragraphs>
  <Slides>13</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Arial Narrow</vt:lpstr>
      <vt:lpstr>Calibri</vt:lpstr>
      <vt:lpstr>Calibri Light</vt:lpstr>
      <vt:lpstr>Tema di Office</vt:lpstr>
      <vt:lpstr>Presentazione standard di PowerPoint</vt:lpstr>
      <vt:lpstr>VARIANTE GENERALE AL PROGETTO DELL’OSPEDALE SALESI   L’ipotesi di variante generale al progetto dell’Ospedale Salesi discende da un rinnovato quadro esigenziale che prevede il trasferimento della Ostetricia e Ginecologia all’interno dell’Ospedale Generale Umberto I di Torrette ed una specializzazione del Salesi esclusivamente in ambito pediatrico.   Con le modifiche apportate, il progetto assume i completi caratteri di un ospedale Pediatrico moderno, organizzato in aree modulari per intensità di cure e fortemente caratterizzato in senso pediatrico nelle scelte architettoniche ed organizzative.   Il Nuovo Salesi sarà collegato al complesso dell’Ospedale Regionale “Torrette” mediante un percorso situato al piano basamentale del Torrette che consentirà lo spostamento di operatori, pazienti e materiali: condividerà inoltre una “camera calda” comune che, a servizio del Pronto Soccorso Generale e del Pronto Soccorso Pediatrico (collocati l’uno di fronte all’altro), fungerà da punto di arrivo e snodo di tutti i servizi di emergenza territoriale.</vt:lpstr>
      <vt:lpstr>Presentazione standard di PowerPoint</vt:lpstr>
      <vt:lpstr>Dal punto di vista sanitario l’organizzazione degli spazi prevede una specializzazione funzionale e di intensità di cura per ciascun livello:  • LIVELLO 0 - Piano Seminterrato: (Servizi)  Servizi Diagnostici e Generali;   • LIVELLO 1 - Piano Terra:  (Out-patients) Servizi per esterni: Pronto Soccorso, Ambulatori, Day Hospital;  • LIVELLO 2 - Piano Primo:  (Low Care) Degenze pediatriche di Area Medica;  • LIVELLO 3 - Piano Secondo: (High Care) Sale Operatorie, Terapie Intensive, Degenze Post-Chiurgiche. </vt:lpstr>
      <vt:lpstr>Al Piano Seminterrato viene posizionata una ampia area per la diagnostica per immagini, divisa  in una sezione per esterni ed una per interni dotate di: TAC di cui 2 telecomandati con stativi, OPT, Cone Beam, 4 sale ecografiche, ampi spazi di refertazione e studi medici.   Una terza sezione, posta alla intersezione delle due precedenti, è dedicata alle Risonanze Magnetiche (RMN), di cui una ad alto campo e una aperta a basso campo.  Al piano seminterrato è prevista inoltre un’area attrezzata per diagnostica endoscopica, spogliatoi per il personale, magazzini e locali tecnici.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Giulio Galli</dc:creator>
  <cp:lastModifiedBy>Giulio Galli</cp:lastModifiedBy>
  <cp:revision>26</cp:revision>
  <dcterms:created xsi:type="dcterms:W3CDTF">2016-03-05T11:06:22Z</dcterms:created>
  <dcterms:modified xsi:type="dcterms:W3CDTF">2016-03-05T14:20:06Z</dcterms:modified>
</cp:coreProperties>
</file>