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9"/>
  </p:notesMasterIdLst>
  <p:sldIdLst>
    <p:sldId id="316" r:id="rId3"/>
    <p:sldId id="313" r:id="rId4"/>
    <p:sldId id="314" r:id="rId5"/>
    <p:sldId id="315" r:id="rId6"/>
    <p:sldId id="317" r:id="rId7"/>
    <p:sldId id="318" r:id="rId8"/>
  </p:sldIdLst>
  <p:sldSz cx="9144000" cy="5715000" type="screen16x1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96" autoAdjust="0"/>
  </p:normalViewPr>
  <p:slideViewPr>
    <p:cSldViewPr>
      <p:cViewPr varScale="1">
        <p:scale>
          <a:sx n="125" d="100"/>
          <a:sy n="125" d="100"/>
        </p:scale>
        <p:origin x="1194" y="12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9559-BA12-45FA-9D81-00AFDE1431B6}" type="datetimeFigureOut">
              <a:rPr lang="it-IT" smtClean="0"/>
              <a:t>17/05/2017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DE619-5E90-496C-91EC-568E09C64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7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smtClean="0">
                <a:solidFill>
                  <a:prstClr val="black"/>
                </a:solidFill>
              </a:rPr>
              <a:pPr/>
              <a:t>1</a:t>
            </a:fld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1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15/05/2017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DE619-5E90-496C-91EC-568E09C644F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36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20EB-18FB-49F2-A0AD-7FF9E4D4BA40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98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6B7D-2BCD-4E2B-BBDE-D25138452A0A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6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49C4-4FB6-4EA7-939F-D6F9ABF3D4BB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9" y="17123"/>
            <a:ext cx="3498527" cy="23544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17123"/>
            <a:ext cx="5624418" cy="23545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348750"/>
            <a:ext cx="7668994" cy="19135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20" y="2349500"/>
            <a:ext cx="1461333" cy="1911542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4241515"/>
            <a:ext cx="9098280" cy="14478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058147"/>
            <a:ext cx="304800" cy="1270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prstClr val="white"/>
                </a:solidFill>
              </a:rPr>
              <a:pPr/>
              <a:t>17/05/2017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>
                <a:solidFill>
                  <a:prstClr val="white"/>
                </a:solidFill>
              </a:rPr>
              <a:pPr/>
              <a:t>‹N›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079500"/>
            <a:ext cx="5105400" cy="1180224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it-IT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it-IT"/>
              <a:t>Fare clic per modificare lo stile del sottotitolo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3429000"/>
            <a:ext cx="7315200" cy="7620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it-IT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094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660295"/>
            <a:ext cx="5867400" cy="1641705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it-IT" sz="3000" b="1" cap="all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4254500"/>
            <a:ext cx="8229601" cy="313156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it-IT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it-I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it-I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621841"/>
            <a:ext cx="2057400" cy="17145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4387813"/>
            <a:ext cx="457200" cy="805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660295"/>
            <a:ext cx="1583472" cy="10795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prstClr val="white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869870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4889500"/>
            <a:ext cx="9144000" cy="8780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63500"/>
            <a:ext cx="8403020" cy="5715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it-IT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: enfas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611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7068015" cy="6985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it-IT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002"/>
            <a:ext cx="4038600" cy="3309546"/>
          </a:xfrm>
        </p:spPr>
        <p:txBody>
          <a:bodyPr/>
          <a:lstStyle>
            <a:lvl1pPr eaLnBrk="1" latinLnBrk="0" hangingPunct="1">
              <a:defRPr kumimoji="0" lang="it-IT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it-IT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it-IT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it-IT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it-IT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038600" cy="3309545"/>
          </a:xfrm>
        </p:spPr>
        <p:txBody>
          <a:bodyPr/>
          <a:lstStyle>
            <a:lvl1pPr eaLnBrk="1" latinLnBrk="0" hangingPunct="1">
              <a:defRPr kumimoji="0" lang="it-IT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it-IT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it-IT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it-IT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it-IT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it-IT" sz="1800"/>
            </a:lvl6pPr>
            <a:lvl7pPr eaLnBrk="1" latinLnBrk="0" hangingPunct="1">
              <a:defRPr kumimoji="0" lang="it-IT" sz="1800"/>
            </a:lvl7pPr>
            <a:lvl8pPr eaLnBrk="1" latinLnBrk="0" hangingPunct="1">
              <a:defRPr kumimoji="0" lang="it-IT" sz="1800"/>
            </a:lvl8pPr>
            <a:lvl9pPr eaLnBrk="1" latinLnBrk="0" hangingPunct="1">
              <a:defRPr kumimoji="0" lang="it-IT" sz="18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it-IT">
                <a:solidFill>
                  <a:srgbClr val="262626">
                    <a:tint val="7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7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prstClr val="white"/>
                </a:solidFill>
              </a:rPr>
              <a:pPr/>
              <a:t>17/05/2017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>
                <a:solidFill>
                  <a:prstClr val="white"/>
                </a:solidFill>
              </a:rPr>
              <a:pPr/>
              <a:t>‹N›</a:t>
            </a:fld>
            <a:endParaRPr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35000"/>
            <a:ext cx="2445488" cy="190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1731000"/>
            <a:ext cx="7010400" cy="952500"/>
          </a:xfrm>
        </p:spPr>
        <p:txBody>
          <a:bodyPr/>
          <a:lstStyle>
            <a:lvl1pPr algn="l" eaLnBrk="1" latinLnBrk="0" hangingPunct="1">
              <a:defRPr kumimoji="0" lang="it-IT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6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lo titolo: enfas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it-IT">
                <a:solidFill>
                  <a:srgbClr val="262626">
                    <a:tint val="7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2567500"/>
            <a:ext cx="8686800" cy="9130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it-IT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020627"/>
            <a:ext cx="8694000" cy="533135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it-IT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it-IT" sz="2000" b="1"/>
            </a:lvl2pPr>
            <a:lvl3pPr marL="914400" indent="0" eaLnBrk="1" latinLnBrk="0" hangingPunct="1">
              <a:buNone/>
              <a:defRPr kumimoji="0" lang="it-IT" sz="1800" b="1"/>
            </a:lvl3pPr>
            <a:lvl4pPr marL="1371600" indent="0" eaLnBrk="1" latinLnBrk="0" hangingPunct="1">
              <a:buNone/>
              <a:defRPr kumimoji="0" lang="it-IT" sz="1600" b="1"/>
            </a:lvl4pPr>
            <a:lvl5pPr marL="1828800" indent="0" eaLnBrk="1" latinLnBrk="0" hangingPunct="1">
              <a:buNone/>
              <a:defRPr kumimoji="0" lang="it-IT" sz="1600" b="1"/>
            </a:lvl5pPr>
            <a:lvl6pPr marL="2286000" indent="0" eaLnBrk="1" latinLnBrk="0" hangingPunct="1">
              <a:buNone/>
              <a:defRPr kumimoji="0" lang="it-IT" sz="1600" b="1"/>
            </a:lvl6pPr>
            <a:lvl7pPr marL="2743200" indent="0" eaLnBrk="1" latinLnBrk="0" hangingPunct="1">
              <a:buNone/>
              <a:defRPr kumimoji="0" lang="it-IT" sz="1600" b="1"/>
            </a:lvl7pPr>
            <a:lvl8pPr marL="3200400" indent="0" eaLnBrk="1" latinLnBrk="0" hangingPunct="1">
              <a:buNone/>
              <a:defRPr kumimoji="0" lang="it-IT" sz="1600" b="1"/>
            </a:lvl8pPr>
            <a:lvl9pPr marL="3657600" indent="0" eaLnBrk="1" latinLnBrk="0" hangingPunct="1">
              <a:buNone/>
              <a:defRPr kumimoji="0" lang="it-IT" sz="1600" b="1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8307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con testo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prstClr val="white"/>
                </a:solidFill>
              </a:rPr>
              <a:pPr/>
              <a:t>17/05/2017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>
                <a:solidFill>
                  <a:prstClr val="white"/>
                </a:solidFill>
              </a:rPr>
              <a:pPr/>
              <a:t>‹N›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413000"/>
            <a:ext cx="7543800" cy="17780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2667000"/>
            <a:ext cx="7010400" cy="13970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it-IT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553983"/>
            <a:ext cx="4191000" cy="3175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it-IT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9113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7855-BC43-41DF-BD28-484913B5A846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06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8000"/>
            <a:ext cx="3008313" cy="687917"/>
          </a:xfrm>
        </p:spPr>
        <p:txBody>
          <a:bodyPr anchor="b"/>
          <a:lstStyle>
            <a:lvl1pPr algn="l" eaLnBrk="1" latinLnBrk="0" hangingPunct="1">
              <a:defRPr kumimoji="0" lang="it-IT" sz="2000" b="1"/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508000"/>
            <a:ext cx="5111750" cy="4445000"/>
          </a:xfrm>
        </p:spPr>
        <p:txBody>
          <a:bodyPr/>
          <a:lstStyle>
            <a:lvl1pPr eaLnBrk="1" latinLnBrk="0" hangingPunct="1">
              <a:defRPr kumimoji="0" lang="it-IT" sz="2800">
                <a:solidFill>
                  <a:schemeClr val="bg1"/>
                </a:solidFill>
              </a:defRPr>
            </a:lvl1pPr>
            <a:lvl2pPr eaLnBrk="1" latinLnBrk="0" hangingPunct="1">
              <a:defRPr kumimoji="0" lang="it-IT" sz="2800">
                <a:solidFill>
                  <a:schemeClr val="bg1"/>
                </a:solidFill>
              </a:defRPr>
            </a:lvl2pPr>
            <a:lvl3pPr eaLnBrk="1" latinLnBrk="0" hangingPunct="1">
              <a:defRPr kumimoji="0" lang="it-IT" sz="2400">
                <a:solidFill>
                  <a:schemeClr val="bg1"/>
                </a:solidFill>
              </a:defRPr>
            </a:lvl3pPr>
            <a:lvl4pPr eaLnBrk="1" latinLnBrk="0" hangingPunct="1">
              <a:defRPr kumimoji="0" lang="it-IT" sz="2000">
                <a:solidFill>
                  <a:schemeClr val="bg1"/>
                </a:solidFill>
              </a:defRPr>
            </a:lvl4pPr>
            <a:lvl5pPr eaLnBrk="1" latinLnBrk="0" hangingPunct="1">
              <a:defRPr kumimoji="0" lang="it-IT" sz="2000">
                <a:solidFill>
                  <a:schemeClr val="bg1"/>
                </a:solidFill>
              </a:defRPr>
            </a:lvl5pPr>
            <a:lvl6pPr eaLnBrk="1" latinLnBrk="0" hangingPunct="1">
              <a:defRPr kumimoji="0" lang="it-IT" sz="2000"/>
            </a:lvl6pPr>
            <a:lvl7pPr eaLnBrk="1" latinLnBrk="0" hangingPunct="1">
              <a:defRPr kumimoji="0" lang="it-IT" sz="2000"/>
            </a:lvl7pPr>
            <a:lvl8pPr eaLnBrk="1" latinLnBrk="0" hangingPunct="1">
              <a:defRPr kumimoji="0" lang="it-IT" sz="2000"/>
            </a:lvl8pPr>
            <a:lvl9pPr eaLnBrk="1" latinLnBrk="0" hangingPunct="1">
              <a:defRPr kumimoji="0" lang="it-IT" sz="20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195918"/>
            <a:ext cx="3008313" cy="3185583"/>
          </a:xfrm>
        </p:spPr>
        <p:txBody>
          <a:bodyPr/>
          <a:lstStyle>
            <a:lvl1pPr marL="0" indent="0" eaLnBrk="1" latinLnBrk="0" hangingPunct="1">
              <a:buNone/>
              <a:defRPr kumimoji="0" lang="it-IT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prstClr val="white"/>
                </a:solidFill>
              </a:rPr>
              <a:pPr/>
              <a:t>17/05/2017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>
                <a:solidFill>
                  <a:prstClr val="white"/>
                </a:solidFill>
              </a:rPr>
              <a:pPr/>
              <a:t>‹N›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86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ip multimediale con didascal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prstClr val="white"/>
                </a:solidFill>
              </a:rPr>
              <a:pPr/>
              <a:t>17/05/2017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>
                <a:solidFill>
                  <a:prstClr val="white"/>
                </a:solidFill>
              </a:rPr>
              <a:pPr/>
              <a:t>‹N›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000500"/>
            <a:ext cx="4873752" cy="5715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000500"/>
            <a:ext cx="4809244" cy="472282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it-IT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698500"/>
            <a:ext cx="4873752" cy="3177352"/>
          </a:xfrm>
        </p:spPr>
        <p:txBody>
          <a:bodyPr/>
          <a:lstStyle>
            <a:lvl1pPr eaLnBrk="1" latinLnBrk="0" hangingPunct="1">
              <a:buNone/>
              <a:defRPr kumimoji="0" lang="it-IT"/>
            </a:lvl1pPr>
          </a:lstStyle>
          <a:p>
            <a:pPr eaLnBrk="1" latinLnBrk="0" hangingPunct="1"/>
            <a:r>
              <a:rPr lang="it-IT" smtClean="0"/>
              <a:t>Fare clic sull'icona per inserire un clip multimediale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698500"/>
            <a:ext cx="2819400" cy="3864093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it-IT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478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000500"/>
            <a:ext cx="5500800" cy="5715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it-IT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 eaLnBrk="1" latinLnBrk="0" hangingPunct="1">
              <a:buNone/>
              <a:defRPr kumimoji="0" lang="it-IT" sz="3200"/>
            </a:lvl1pPr>
            <a:lvl2pPr marL="457200" indent="0" eaLnBrk="1" latinLnBrk="0" hangingPunct="1">
              <a:buNone/>
              <a:defRPr kumimoji="0" lang="it-IT" sz="2800"/>
            </a:lvl2pPr>
            <a:lvl3pPr marL="914400" indent="0" eaLnBrk="1" latinLnBrk="0" hangingPunct="1">
              <a:buNone/>
              <a:defRPr kumimoji="0" lang="it-IT" sz="2400"/>
            </a:lvl3pPr>
            <a:lvl4pPr marL="1371600" indent="0" eaLnBrk="1" latinLnBrk="0" hangingPunct="1">
              <a:buNone/>
              <a:defRPr kumimoji="0" lang="it-IT" sz="2000"/>
            </a:lvl4pPr>
            <a:lvl5pPr marL="1828800" indent="0" eaLnBrk="1" latinLnBrk="0" hangingPunct="1">
              <a:buNone/>
              <a:defRPr kumimoji="0" lang="it-IT" sz="2000"/>
            </a:lvl5pPr>
            <a:lvl6pPr marL="2286000" indent="0" eaLnBrk="1" latinLnBrk="0" hangingPunct="1">
              <a:buNone/>
              <a:defRPr kumimoji="0" lang="it-IT" sz="2000"/>
            </a:lvl6pPr>
            <a:lvl7pPr marL="2743200" indent="0" eaLnBrk="1" latinLnBrk="0" hangingPunct="1">
              <a:buNone/>
              <a:defRPr kumimoji="0" lang="it-IT" sz="2000"/>
            </a:lvl7pPr>
            <a:lvl8pPr marL="3200400" indent="0" eaLnBrk="1" latinLnBrk="0" hangingPunct="1">
              <a:buNone/>
              <a:defRPr kumimoji="0" lang="it-IT" sz="2000"/>
            </a:lvl8pPr>
            <a:lvl9pPr marL="3657600" indent="0" eaLnBrk="1" latinLnBrk="0" hangingPunct="1">
              <a:buNone/>
              <a:defRPr kumimoji="0" lang="it-IT" sz="2000"/>
            </a:lvl9pPr>
          </a:lstStyle>
          <a:p>
            <a:pPr eaLnBrk="1" latinLnBrk="0" hangingPunct="1"/>
            <a:r>
              <a:rPr lang="it-IT" smtClean="0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5500"/>
            <a:ext cx="5486400" cy="508000"/>
          </a:xfrm>
        </p:spPr>
        <p:txBody>
          <a:bodyPr/>
          <a:lstStyle>
            <a:lvl1pPr marL="0" indent="0" algn="ctr" eaLnBrk="1" latinLnBrk="0" hangingPunct="1">
              <a:buNone/>
              <a:defRPr kumimoji="0" lang="it-IT" sz="1400"/>
            </a:lvl1pPr>
            <a:lvl2pPr marL="457200" indent="0" eaLnBrk="1" latinLnBrk="0" hangingPunct="1">
              <a:buNone/>
              <a:defRPr kumimoji="0" lang="it-IT" sz="1200"/>
            </a:lvl2pPr>
            <a:lvl3pPr marL="914400" indent="0" eaLnBrk="1" latinLnBrk="0" hangingPunct="1">
              <a:buNone/>
              <a:defRPr kumimoji="0" lang="it-IT" sz="1000"/>
            </a:lvl3pPr>
            <a:lvl4pPr marL="1371600" indent="0" eaLnBrk="1" latinLnBrk="0" hangingPunct="1">
              <a:buNone/>
              <a:defRPr kumimoji="0" lang="it-IT" sz="900"/>
            </a:lvl4pPr>
            <a:lvl5pPr marL="1828800" indent="0" eaLnBrk="1" latinLnBrk="0" hangingPunct="1">
              <a:buNone/>
              <a:defRPr kumimoji="0" lang="it-IT" sz="900"/>
            </a:lvl5pPr>
            <a:lvl6pPr marL="2286000" indent="0" eaLnBrk="1" latinLnBrk="0" hangingPunct="1">
              <a:buNone/>
              <a:defRPr kumimoji="0" lang="it-IT" sz="900"/>
            </a:lvl6pPr>
            <a:lvl7pPr marL="2743200" indent="0" eaLnBrk="1" latinLnBrk="0" hangingPunct="1">
              <a:buNone/>
              <a:defRPr kumimoji="0" lang="it-IT" sz="900"/>
            </a:lvl7pPr>
            <a:lvl8pPr marL="3200400" indent="0" eaLnBrk="1" latinLnBrk="0" hangingPunct="1">
              <a:buNone/>
              <a:defRPr kumimoji="0" lang="it-IT" sz="900"/>
            </a:lvl8pPr>
            <a:lvl9pPr marL="3657600" indent="0" eaLnBrk="1" latinLnBrk="0" hangingPunct="1">
              <a:buNone/>
              <a:defRPr kumimoji="0" lang="it-IT" sz="900"/>
            </a:lvl9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prstClr val="white"/>
                </a:solidFill>
              </a:rPr>
              <a:pPr/>
              <a:t>17/05/2017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>
                <a:solidFill>
                  <a:prstClr val="white"/>
                </a:solidFill>
              </a:rPr>
              <a:pPr/>
              <a:t>‹N›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68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e testo vertica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it-IT">
                <a:solidFill>
                  <a:srgbClr val="262626">
                    <a:tint val="7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345723"/>
            <a:ext cx="5029200" cy="381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it-IT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    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755226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28865"/>
            <a:ext cx="2057400" cy="4876271"/>
          </a:xfrm>
        </p:spPr>
        <p:txBody>
          <a:bodyPr vert="eaVert"/>
          <a:lstStyle/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5105400" cy="487627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88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uo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4889500"/>
            <a:ext cx="9144000" cy="87807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it-IT">
                <a:solidFill>
                  <a:srgbClr val="262626">
                    <a:tint val="7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66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795A-C0A2-49A3-AE9C-79E8C5699883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85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A675-7A72-4A7D-AEDA-943485F7EC89}" type="datetime1">
              <a:rPr lang="it-IT" smtClean="0"/>
              <a:t>17/05/2017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13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0CD7-AF4A-4BED-BA11-63202571826F}" type="datetime1">
              <a:rPr lang="it-IT" smtClean="0"/>
              <a:t>17/05/2017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3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A2AF-0044-4FD0-9512-3BF7B6FABE96}" type="datetime1">
              <a:rPr lang="it-IT" smtClean="0"/>
              <a:t>17/05/2017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77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374-120C-45B6-A135-4E03544679A4}" type="datetime1">
              <a:rPr lang="it-IT" smtClean="0"/>
              <a:t>17/05/2017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1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D256-BF12-404A-BF25-0DEFBDE3AA7C}" type="datetime1">
              <a:rPr lang="it-IT" smtClean="0"/>
              <a:t>17/05/2017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59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7B6C-D189-4747-9A06-43721B1B343A}" type="datetime1">
              <a:rPr lang="it-IT" smtClean="0"/>
              <a:t>17/05/2017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CB5D3-3F61-4091-8D96-3CDC1A4EDF7A}" type="datetime1">
              <a:rPr lang="it-IT" smtClean="0"/>
              <a:t>17/05/2017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18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4889500"/>
            <a:ext cx="9144000" cy="8780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it-IT">
                <a:solidFill>
                  <a:srgbClr val="262626">
                    <a:tint val="75000"/>
                  </a:srgbClr>
                </a:solidFill>
              </a:rPr>
              <a:pPr/>
              <a:t>17/05/2017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>
                <a:solidFill>
                  <a:srgbClr val="262626">
                    <a:tint val="75000"/>
                  </a:srgbClr>
                </a:solidFill>
              </a:rPr>
              <a:pPr/>
              <a:t>‹N›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258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it-I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it-IT"/>
      </a:defPPr>
      <a:lvl1pPr marL="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0" y="841277"/>
            <a:ext cx="8998004" cy="149467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620033"/>
            <a:ext cx="1619672" cy="66140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7974" y="769268"/>
            <a:ext cx="748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SISMA  MARCHE</a:t>
            </a:r>
          </a:p>
          <a:p>
            <a:pPr algn="ctr"/>
            <a:r>
              <a:rPr lang="it-IT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2016/2017</a:t>
            </a:r>
            <a:endParaRPr lang="it-IT" sz="4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9156" y="776086"/>
            <a:ext cx="9005688" cy="69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3479" y="4286250"/>
            <a:ext cx="8997043" cy="135527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77614" y="2785492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 smtClean="0">
                <a:solidFill>
                  <a:srgbClr val="7BCF2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Rendicontazioni</a:t>
            </a:r>
            <a:endParaRPr lang="it-IT" sz="3200" b="1" dirty="0">
              <a:solidFill>
                <a:srgbClr val="7BCF27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8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9940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" y="-25157"/>
            <a:ext cx="7164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STRUTTURE</a:t>
            </a:r>
            <a:b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RICETTIVE OSPITANTI</a:t>
            </a:r>
            <a:endParaRPr lang="it-IT" sz="28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7504" y="1298011"/>
            <a:ext cx="2880320" cy="84843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344</a:t>
            </a: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>
                <a:solidFill>
                  <a:schemeClr val="tx1"/>
                </a:solidFill>
              </a:rPr>
              <a:t>strutture registrate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</a:rPr>
              <a:t>ospitanti cittadini sfollati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96000" y="5289533"/>
            <a:ext cx="2133600" cy="304271"/>
          </a:xfrm>
        </p:spPr>
        <p:txBody>
          <a:bodyPr/>
          <a:lstStyle/>
          <a:p>
            <a:fld id="{12194F3B-A95F-4036-9FB0-F0B68AB4758F}" type="slidenum">
              <a:rPr lang="it-IT" smtClean="0"/>
              <a:t>2</a:t>
            </a:fld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3131840" y="1301675"/>
            <a:ext cx="3096344" cy="84843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337</a:t>
            </a: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>
                <a:solidFill>
                  <a:schemeClr val="tx1"/>
                </a:solidFill>
              </a:rPr>
              <a:t>strutture hanno presentato rendicontazione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372200" y="1301675"/>
            <a:ext cx="2664296" cy="8484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</a:rPr>
              <a:t>Importo rendicontato</a:t>
            </a:r>
          </a:p>
          <a:p>
            <a:pPr algn="ctr"/>
            <a:r>
              <a:rPr lang="it-I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38.363.750,00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07504" y="2302504"/>
            <a:ext cx="2880472" cy="915035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346</a:t>
            </a: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>
                <a:solidFill>
                  <a:schemeClr val="tx1"/>
                </a:solidFill>
              </a:rPr>
              <a:t>strutture hanno ricevuto il </a:t>
            </a:r>
            <a:r>
              <a:rPr lang="it-IT" sz="2000" b="1" dirty="0" smtClean="0">
                <a:solidFill>
                  <a:schemeClr val="tx1"/>
                </a:solidFill>
              </a:rPr>
              <a:t>CIG </a:t>
            </a:r>
          </a:p>
          <a:p>
            <a:pPr algn="ctr"/>
            <a:r>
              <a:rPr lang="it-IT" sz="1200" b="1" dirty="0" smtClean="0">
                <a:solidFill>
                  <a:schemeClr val="tx1"/>
                </a:solidFill>
              </a:rPr>
              <a:t>(di cui 26 del 1° evento)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131840" y="2302505"/>
            <a:ext cx="3096344" cy="915034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292</a:t>
            </a:r>
            <a:r>
              <a:rPr lang="it-IT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>
                <a:solidFill>
                  <a:schemeClr val="tx1"/>
                </a:solidFill>
              </a:rPr>
              <a:t>strutture che sono state pagate </a:t>
            </a:r>
            <a:r>
              <a:rPr lang="it-IT" sz="1200" b="1" dirty="0">
                <a:solidFill>
                  <a:schemeClr val="tx1"/>
                </a:solidFill>
              </a:rPr>
              <a:t>(totalmente o parzialmente)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539552" y="3865612"/>
            <a:ext cx="3456384" cy="1015664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it-IT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strutture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in attesa di liquidazione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372200" y="2302505"/>
            <a:ext cx="2664296" cy="915034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</a:rPr>
              <a:t>Somme pagate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25.065.622,50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860032" y="3865613"/>
            <a:ext cx="3600399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4.143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/>
              <a:t>persone ospitate negli alberghi</a:t>
            </a:r>
          </a:p>
        </p:txBody>
      </p:sp>
    </p:spTree>
    <p:extLst>
      <p:ext uri="{BB962C8B-B14F-4D97-AF65-F5344CB8AC3E}">
        <p14:creationId xmlns:p14="http://schemas.microsoft.com/office/powerpoint/2010/main" val="331638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9940"/>
            <a:ext cx="1619672" cy="661403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96000" y="5289533"/>
            <a:ext cx="2133600" cy="304271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" y="-25157"/>
            <a:ext cx="7164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CAS</a:t>
            </a:r>
          </a:p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Contributi Autonoma Sistemazione</a:t>
            </a:r>
            <a:endParaRPr lang="it-IT" sz="2800" b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53295" y="1490316"/>
            <a:ext cx="3816424" cy="8484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Importo rendicontato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49.957.695,49 </a:t>
            </a: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it-IT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663788" y="2778798"/>
            <a:ext cx="3816424" cy="8484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Somme residue da erogare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9.085.399,97 </a:t>
            </a: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it-IT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45586" y="4081636"/>
            <a:ext cx="7452828" cy="10156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Persone in CAS al 15/05/2017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27.046</a:t>
            </a:r>
            <a:endParaRPr lang="it-IT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638689" y="1490316"/>
            <a:ext cx="3816424" cy="8484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prstClr val="black"/>
                </a:solidFill>
              </a:rPr>
              <a:t>Importo saldato</a:t>
            </a:r>
          </a:p>
          <a:p>
            <a:pPr algn="ctr"/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40.872.295,52 </a:t>
            </a: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it-IT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8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185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9940"/>
            <a:ext cx="1619672" cy="661403"/>
          </a:xfrm>
          <a:prstGeom prst="rect">
            <a:avLst/>
          </a:prstGeom>
        </p:spPr>
      </p:pic>
      <p:sp>
        <p:nvSpPr>
          <p:cNvPr id="38" name="CasellaDiTesto 37"/>
          <p:cNvSpPr txBox="1"/>
          <p:nvPr/>
        </p:nvSpPr>
        <p:spPr>
          <a:xfrm>
            <a:off x="203645" y="-40823"/>
            <a:ext cx="7272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SAE </a:t>
            </a:r>
          </a:p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Soluzioni abitative di emergenza</a:t>
            </a:r>
            <a:endParaRPr lang="it-IT" sz="2800" b="1" cap="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96000" y="5289533"/>
            <a:ext cx="2133600" cy="304271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87624" y="14893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37201" y="1117367"/>
            <a:ext cx="400831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prstClr val="black"/>
                </a:solidFill>
              </a:rPr>
              <a:t>SAE richieste: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2.502</a:t>
            </a:r>
            <a:endParaRPr lang="it-IT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solidFill>
                  <a:prstClr val="black"/>
                </a:solidFill>
              </a:rPr>
              <a:t>Destinate a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5.444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prstClr val="black"/>
                </a:solidFill>
              </a:rPr>
              <a:t>abitanti</a:t>
            </a:r>
            <a:r>
              <a:rPr lang="it-IT" sz="2400" b="1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1117367"/>
            <a:ext cx="398318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prstClr val="black"/>
                </a:solidFill>
              </a:rPr>
              <a:t>SAE ordinate: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1815</a:t>
            </a:r>
          </a:p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MC=1566   FM=12      AP=248 SAE</a:t>
            </a:r>
          </a:p>
          <a:p>
            <a:pPr algn="ctr"/>
            <a:r>
              <a:rPr lang="it-IT" b="1" dirty="0" smtClean="0">
                <a:solidFill>
                  <a:prstClr val="black"/>
                </a:solidFill>
              </a:rPr>
              <a:t>Destinate a 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5.034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prstClr val="black"/>
                </a:solidFill>
              </a:rPr>
              <a:t>abitanti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MC= 4.298  AP= 698    FM= 38 persone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232602" y="3865612"/>
            <a:ext cx="398318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prstClr val="black"/>
                </a:solidFill>
              </a:rPr>
              <a:t>SAE in fase di realizzazione: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169</a:t>
            </a:r>
          </a:p>
          <a:p>
            <a:pPr algn="ctr"/>
            <a:r>
              <a:rPr lang="it-IT" b="1" dirty="0" smtClean="0">
                <a:solidFill>
                  <a:prstClr val="black"/>
                </a:solidFill>
              </a:rPr>
              <a:t>Destinate a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439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prstClr val="black"/>
                </a:solidFill>
              </a:rPr>
              <a:t>abitanti solo su AP</a:t>
            </a:r>
            <a:endParaRPr lang="it-IT" b="1" dirty="0" smtClean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416496" y="2658060"/>
            <a:ext cx="5479504" cy="104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prstClr val="black"/>
                </a:solidFill>
              </a:rPr>
              <a:t>SAE su aree da urbanizzare con lavori (gare aggiudicate) consegnati: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291</a:t>
            </a:r>
          </a:p>
          <a:p>
            <a:pPr algn="ctr"/>
            <a:r>
              <a:rPr lang="it-IT" b="1" dirty="0" smtClean="0">
                <a:solidFill>
                  <a:prstClr val="black"/>
                </a:solidFill>
              </a:rPr>
              <a:t>Destinate a </a:t>
            </a:r>
            <a:r>
              <a:rPr lang="it-IT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785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prstClr val="black"/>
                </a:solidFill>
              </a:rPr>
              <a:t>abitanti</a:t>
            </a:r>
            <a:r>
              <a:rPr lang="it-IT" sz="2400" b="1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232601" y="4769071"/>
            <a:ext cx="3983183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prstClr val="black"/>
                </a:solidFill>
              </a:rPr>
              <a:t>TOTALE FONDI REGIONALI IMPIEGATI: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10.000.000 </a:t>
            </a:r>
            <a:r>
              <a:rPr lang="it-IT" b="1" smtClean="0">
                <a:solidFill>
                  <a:prstClr val="black"/>
                </a:solidFill>
              </a:rPr>
              <a:t>di euro</a:t>
            </a:r>
            <a:endParaRPr lang="it-IT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03645" y="1057300"/>
            <a:ext cx="8472811" cy="396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185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9940"/>
            <a:ext cx="1619672" cy="661403"/>
          </a:xfrm>
          <a:prstGeom prst="rect">
            <a:avLst/>
          </a:prstGeom>
        </p:spPr>
      </p:pic>
      <p:sp>
        <p:nvSpPr>
          <p:cNvPr id="38" name="CasellaDiTesto 37"/>
          <p:cNvSpPr txBox="1"/>
          <p:nvPr/>
        </p:nvSpPr>
        <p:spPr>
          <a:xfrm>
            <a:off x="203645" y="-40823"/>
            <a:ext cx="7272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CRONOPROGRAMMA</a:t>
            </a:r>
          </a:p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96000" y="5289533"/>
            <a:ext cx="2133600" cy="304271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405977"/>
              </p:ext>
            </p:extLst>
          </p:nvPr>
        </p:nvGraphicFramePr>
        <p:xfrm>
          <a:off x="323528" y="1201316"/>
          <a:ext cx="8225972" cy="3470313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12168"/>
                <a:gridCol w="1470531"/>
                <a:gridCol w="1001864"/>
                <a:gridCol w="1387197"/>
                <a:gridCol w="693598"/>
                <a:gridCol w="586256"/>
                <a:gridCol w="1574358"/>
              </a:tblGrid>
              <a:tr h="3305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Comune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Località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Consegna Area da parte del Comune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Approvazione Layout da parte del Comune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N.Ro</a:t>
                      </a:r>
                      <a:endParaRPr lang="it-IT" sz="1000" b="1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Casette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Abitanti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rgbClr val="FFC000"/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Acquasanta Terme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Armi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18-apr-17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27-apr-17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fine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Amandola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San Cristoforo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08-mag-17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16-mag-17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</a:t>
                      </a:r>
                      <a:r>
                        <a:rPr lang="it-IT" sz="1000" u="none" strike="noStrike" baseline="0" dirty="0" smtClean="0">
                          <a:effectLst/>
                        </a:rPr>
                        <a:t> a settembre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Arquata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Pescara Tronto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18-nov-16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24-nov-16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Pronte a fine 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Arquata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Borgo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18-nov-16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24-nov-16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Arquata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Borgo 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27-mar-17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04-apr-17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settembre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Arquata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Pretare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17-gen-17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Sae pronte ad agosto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Arquata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Piedilama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17-gen-17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Arquata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>
                          <a:effectLst/>
                        </a:rPr>
                        <a:t>Faete</a:t>
                      </a:r>
                      <a:r>
                        <a:rPr lang="it-IT" sz="1000" b="1" u="none" strike="noStrike" dirty="0">
                          <a:effectLst/>
                        </a:rPr>
                        <a:t> 1 e 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17-gen-17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Arquata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Spelonca Colle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10-gen-17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17-gen-17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Sae pronte a settembre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Bolognola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Valle di mezzo capoluogo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07-apr-17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non ancora approvato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Caldarola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Campo sportivo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18-apr-17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08-mag-17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ottobre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Camporotondo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Fiastrone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21-apr-17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fine 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Camerino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>
                          <a:effectLst/>
                        </a:rPr>
                        <a:t>Vallicelle</a:t>
                      </a:r>
                      <a:r>
                        <a:rPr lang="it-IT" sz="1000" b="1" u="none" strike="noStrike" dirty="0">
                          <a:effectLst/>
                        </a:rPr>
                        <a:t> 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28-apr-17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non ancora approvato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Camerino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Le Cortine 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28-apr-17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16-mag-17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Castelsantangelo sul Nera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Gualdo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17-feb-17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Castelsantangelo sul Nera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 smtClean="0">
                          <a:effectLst/>
                        </a:rPr>
                        <a:t>Nocria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07-apr-17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14-apr-17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settembre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Cessapalombo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29-apr-17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Fiastra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Polverina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24-feb-17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09-mar-17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fine 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52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Fiastra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>
                          <a:effectLst/>
                        </a:rPr>
                        <a:t>Fiegni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24-feb-17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09-mar-17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fine 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03645" y="841276"/>
            <a:ext cx="8472811" cy="4801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185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9940"/>
            <a:ext cx="1619672" cy="661403"/>
          </a:xfrm>
          <a:prstGeom prst="rect">
            <a:avLst/>
          </a:prstGeom>
        </p:spPr>
      </p:pic>
      <p:sp>
        <p:nvSpPr>
          <p:cNvPr id="38" name="CasellaDiTesto 37"/>
          <p:cNvSpPr txBox="1"/>
          <p:nvPr/>
        </p:nvSpPr>
        <p:spPr>
          <a:xfrm>
            <a:off x="203645" y="-40823"/>
            <a:ext cx="7272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CRONOPROGRAMMA</a:t>
            </a:r>
          </a:p>
          <a:p>
            <a:pPr algn="ctr"/>
            <a:r>
              <a:rPr lang="it-I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96000" y="5289533"/>
            <a:ext cx="2133600" cy="304271"/>
          </a:xfrm>
        </p:spPr>
        <p:txBody>
          <a:bodyPr/>
          <a:lstStyle/>
          <a:p>
            <a:fld id="{12194F3B-A95F-4036-9FB0-F0B68AB4758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81927"/>
              </p:ext>
            </p:extLst>
          </p:nvPr>
        </p:nvGraphicFramePr>
        <p:xfrm>
          <a:off x="395536" y="913284"/>
          <a:ext cx="8064898" cy="4539149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23441"/>
                <a:gridCol w="1481116"/>
                <a:gridCol w="1151808"/>
                <a:gridCol w="1445595"/>
                <a:gridCol w="456504"/>
                <a:gridCol w="532587"/>
                <a:gridCol w="1673847"/>
              </a:tblGrid>
              <a:tr h="2694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Comune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Località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Consegna Area da parte del Comune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Approvazione Layout da parte del Comune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N.ro Casette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Abitanti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0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</a:p>
                  </a:txBody>
                  <a:tcPr marL="6736" marR="6736" marT="6736" marB="0" anchor="b">
                    <a:solidFill>
                      <a:srgbClr val="FFC000"/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Fiastra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Capoluogo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24-feb-17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14-mar-17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ottobre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Fiastra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Carretto Acquacanina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24-feb-17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14-mar-17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ottobre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Force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08-mag-17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16-mag-17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settembre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Gagliole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 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26-apr-17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Gualdo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27-apr-17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ottobre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Montecavallo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20-apr-17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Montegallo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18-apr-17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15-mag-17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</a:t>
                      </a:r>
                      <a:r>
                        <a:rPr lang="it-IT" sz="1000" u="none" strike="noStrike" dirty="0" smtClean="0">
                          <a:effectLst/>
                        </a:rPr>
                        <a:t>le prime </a:t>
                      </a:r>
                      <a:r>
                        <a:rPr lang="it-IT" sz="1000" u="none" strike="noStrike" dirty="0">
                          <a:effectLst/>
                        </a:rPr>
                        <a:t>fine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Muccia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Pian di Gioie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11-mag-17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Muccia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>
                          <a:effectLst/>
                        </a:rPr>
                        <a:t>Massaprofoglio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19-apr-17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</a:t>
                      </a:r>
                      <a:r>
                        <a:rPr lang="it-IT" sz="1000" u="none" strike="noStrike" dirty="0" smtClean="0">
                          <a:effectLst/>
                        </a:rPr>
                        <a:t>fine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Muccia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err="1">
                          <a:effectLst/>
                        </a:rPr>
                        <a:t>Costafiore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08-mag-17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settembre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Muccia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Varano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03-mag-17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11-mag-17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</a:t>
                      </a:r>
                      <a:r>
                        <a:rPr lang="it-IT" sz="1000" u="none" strike="noStrike" dirty="0" smtClean="0">
                          <a:effectLst/>
                        </a:rPr>
                        <a:t>fine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94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Pievetorina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Antico, </a:t>
                      </a:r>
                      <a:r>
                        <a:rPr lang="it-IT" sz="1000" b="1" u="none" strike="noStrike" dirty="0" smtClean="0">
                          <a:effectLst/>
                        </a:rPr>
                        <a:t>Appennino</a:t>
                      </a:r>
                      <a:r>
                        <a:rPr lang="it-IT" sz="1000" b="1" u="none" strike="noStrike" dirty="0">
                          <a:effectLst/>
                        </a:rPr>
                        <a:t>, Casavecchia, Serra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21-mar-17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30-mar-17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ottobre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Pievetorina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Piane </a:t>
                      </a:r>
                      <a:r>
                        <a:rPr lang="it-IT" sz="1000" b="1" u="none" strike="noStrike" dirty="0" err="1">
                          <a:effectLst/>
                        </a:rPr>
                        <a:t>lott</a:t>
                      </a:r>
                      <a:r>
                        <a:rPr lang="it-IT" sz="1000" b="1" u="none" strike="noStrike" dirty="0">
                          <a:effectLst/>
                        </a:rPr>
                        <a:t>. Rosi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02-mar-17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13-mar-17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</a:t>
                      </a:r>
                      <a:r>
                        <a:rPr lang="it-IT" sz="1000" u="none" strike="noStrike" baseline="0" dirty="0" smtClean="0">
                          <a:effectLst/>
                        </a:rPr>
                        <a:t> a settembre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San Ginesio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11-mag-17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non approvato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San Severino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18-apr-17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26-apr-17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ottobre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Serrapetrona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18-apr-17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26-apr-17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settembre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Ussita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24-feb-17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20-mar-17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 fine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Valfornace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P.zza Vittorio, Giovanni XXIII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13-mag-17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le prime a ottobre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Valfornace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Fiordimonte </a:t>
                      </a:r>
                      <a:r>
                        <a:rPr lang="it-IT" sz="1000" b="1" u="none" strike="noStrike" dirty="0">
                          <a:effectLst/>
                        </a:rPr>
                        <a:t>Piani campi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10-apr-17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26-apr-17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ottobre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94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Visso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Croce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08-mar-17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20-mar-17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</a:t>
                      </a:r>
                      <a:r>
                        <a:rPr lang="it-IT" sz="1000" u="none" strike="noStrike" dirty="0" smtClean="0">
                          <a:effectLst/>
                        </a:rPr>
                        <a:t>pronte a 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Visso</a:t>
                      </a:r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Borgo </a:t>
                      </a:r>
                      <a:r>
                        <a:rPr lang="it-IT" sz="1000" b="1" u="none" strike="noStrike" dirty="0" err="1">
                          <a:effectLst/>
                        </a:rPr>
                        <a:t>S.Giovanni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08-mar-17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10-apr-17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agosto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7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r>
                        <a:rPr lang="it-IT" sz="1000" b="1" u="none" strike="noStrike" dirty="0" smtClean="0">
                          <a:effectLst/>
                        </a:rPr>
                        <a:t>Visso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Villa </a:t>
                      </a:r>
                      <a:r>
                        <a:rPr lang="it-IT" sz="1000" b="1" u="none" strike="noStrike" dirty="0" err="1">
                          <a:effectLst/>
                        </a:rPr>
                        <a:t>S.Antonio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08-mar-17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20-mar-17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>
                          <a:effectLst/>
                        </a:rPr>
                        <a:t>Sae</a:t>
                      </a:r>
                      <a:r>
                        <a:rPr lang="it-IT" sz="1000" u="none" strike="noStrike" dirty="0">
                          <a:effectLst/>
                        </a:rPr>
                        <a:t> pronte ad ottobre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94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 smtClean="0">
                          <a:effectLst/>
                        </a:rPr>
                        <a:t>Visso</a:t>
                      </a:r>
                      <a:r>
                        <a:rPr lang="it-IT" sz="1000" b="1" u="none" strike="noStrike" dirty="0">
                          <a:effectLst/>
                        </a:rPr>
                        <a:t> 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Campo calcio, Villa </a:t>
                      </a:r>
                      <a:r>
                        <a:rPr lang="it-IT" sz="1000" b="1" u="none" strike="noStrike" dirty="0" err="1">
                          <a:effectLst/>
                        </a:rPr>
                        <a:t>S.Antonio</a:t>
                      </a:r>
                      <a:r>
                        <a:rPr lang="it-IT" sz="1000" b="1" u="none" strike="noStrike" dirty="0">
                          <a:effectLst/>
                        </a:rPr>
                        <a:t> 2, Battisti 2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/>
                        </a:rPr>
                        <a:t>05-mag-17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/>
                        </a:rPr>
                        <a:t>11-mag-17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 err="1" smtClean="0">
                          <a:effectLst/>
                        </a:rPr>
                        <a:t>Sae</a:t>
                      </a:r>
                      <a:r>
                        <a:rPr lang="it-IT" sz="1000" u="none" strike="noStrike" dirty="0" smtClean="0">
                          <a:effectLst/>
                        </a:rPr>
                        <a:t> pronte a ottobre</a:t>
                      </a:r>
                      <a:r>
                        <a:rPr lang="it-IT" sz="1000" u="none" strike="noStrike" dirty="0">
                          <a:effectLst/>
                        </a:rPr>
                        <a:t>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36" marR="6736" marT="6736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0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zione a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651</Words>
  <Application>Microsoft Office PowerPoint</Application>
  <PresentationFormat>Presentazione su schermo (16:10)</PresentationFormat>
  <Paragraphs>360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Georgia</vt:lpstr>
      <vt:lpstr>Tema di Office</vt:lpstr>
      <vt:lpstr>Presentazione a PowerPoint 2010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Censi</dc:creator>
  <cp:lastModifiedBy>Maria Margherita Rinaldi</cp:lastModifiedBy>
  <cp:revision>392</cp:revision>
  <cp:lastPrinted>2017-05-09T14:31:30Z</cp:lastPrinted>
  <dcterms:created xsi:type="dcterms:W3CDTF">2016-10-04T08:58:01Z</dcterms:created>
  <dcterms:modified xsi:type="dcterms:W3CDTF">2017-05-17T08:57:58Z</dcterms:modified>
</cp:coreProperties>
</file>