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437" r:id="rId2"/>
    <p:sldId id="439" r:id="rId3"/>
    <p:sldId id="440" r:id="rId4"/>
    <p:sldId id="441" r:id="rId5"/>
    <p:sldId id="454" r:id="rId6"/>
    <p:sldId id="442" r:id="rId7"/>
    <p:sldId id="443" r:id="rId8"/>
    <p:sldId id="455" r:id="rId9"/>
    <p:sldId id="444" r:id="rId10"/>
    <p:sldId id="456" r:id="rId11"/>
    <p:sldId id="445" r:id="rId12"/>
    <p:sldId id="446" r:id="rId13"/>
    <p:sldId id="450" r:id="rId14"/>
    <p:sldId id="451" r:id="rId15"/>
    <p:sldId id="447" r:id="rId16"/>
    <p:sldId id="448" r:id="rId17"/>
    <p:sldId id="452" r:id="rId18"/>
    <p:sldId id="453" r:id="rId19"/>
  </p:sldIdLst>
  <p:sldSz cx="9144000" cy="5715000" type="screen16x1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76B"/>
    <a:srgbClr val="8C4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8"/>
    <p:restoredTop sz="96433" autoAdjust="0"/>
  </p:normalViewPr>
  <p:slideViewPr>
    <p:cSldViewPr>
      <p:cViewPr varScale="1">
        <p:scale>
          <a:sx n="134" d="100"/>
          <a:sy n="134" d="100"/>
        </p:scale>
        <p:origin x="1038" y="13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9559-BA12-45FA-9D81-00AFDE1431B6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E619-5E90-496C-91EC-568E09C64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72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133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38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44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6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237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637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569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68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47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2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56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54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47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84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63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647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80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E619-5E90-496C-91EC-568E09C644F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13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20EB-18FB-49F2-A0AD-7FF9E4D4BA40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98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B7D-2BCD-4E2B-BBDE-D25138452A0A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6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49C4-4FB6-4EA7-939F-D6F9ABF3D4BB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9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57855-BC43-41DF-BD28-484913B5A846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795A-C0A2-49A3-AE9C-79E8C5699883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85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A675-7A72-4A7D-AEDA-943485F7EC89}" type="datetime1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13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0CD7-AF4A-4BED-BA11-63202571826F}" type="datetime1">
              <a:rPr lang="it-IT" smtClean="0"/>
              <a:t>06/12/2017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3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A2AF-0044-4FD0-9512-3BF7B6FABE96}" type="datetime1">
              <a:rPr lang="it-IT" smtClean="0"/>
              <a:t>06/12/2017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7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7D374-120C-45B6-A135-4E03544679A4}" type="datetime1">
              <a:rPr lang="it-IT" smtClean="0"/>
              <a:t>06/12/2017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1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D256-BF12-404A-BF25-0DEFBDE3AA7C}" type="datetime1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5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7B6C-D189-4747-9A06-43721B1B343A}" type="datetime1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4F3B-A95F-4036-9FB0-F0B68AB475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B5D3-3F61-4091-8D96-3CDC1A4EDF7A}" type="datetime1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18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" y="3963426"/>
            <a:ext cx="1753766" cy="17572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3389" y="1164915"/>
            <a:ext cx="907511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OBIETTIVI </a:t>
            </a:r>
            <a:r>
              <a:rPr lang="it-IT" sz="20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STRATEGICI DEL PIANO DI </a:t>
            </a:r>
            <a:r>
              <a:rPr lang="it-IT" sz="20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PROMOZIONE</a:t>
            </a:r>
            <a:endParaRPr lang="it-IT" sz="20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83568" y="3219473"/>
            <a:ext cx="8208912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13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RAFFORZARE </a:t>
            </a:r>
            <a:r>
              <a:rPr lang="it-IT" sz="13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IL BRAND “MARCHE” FACENDO CONOSCERE LA </a:t>
            </a:r>
            <a:r>
              <a:rPr lang="it-IT" sz="13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DESTINAZIONE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13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PRESENTARE </a:t>
            </a:r>
            <a:r>
              <a:rPr lang="it-IT" sz="13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NUOVE IDEE DI VIAGGIO PER PRODOTTI ATTRAENTI E DA </a:t>
            </a:r>
            <a:r>
              <a:rPr lang="it-IT" sz="13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SCOPRIRE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13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QUALIFICARE ULTERIORMENTE IL SISTEMA DI </a:t>
            </a:r>
            <a:r>
              <a:rPr lang="it-IT" sz="13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ACCOGLIENZA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sz="13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RENDERE </a:t>
            </a:r>
            <a:r>
              <a:rPr lang="it-IT" sz="13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LA PRESENZA DEL BRAND MARCHE NON EPISODICA MA </a:t>
            </a:r>
            <a:r>
              <a:rPr lang="it-IT" sz="13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CONTINUATIVA</a:t>
            </a:r>
            <a:endParaRPr lang="it-IT" sz="13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55576" y="2553832"/>
            <a:ext cx="82089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RIPOSIZIONARE L’OFFERTA TURISTICA REGIONALE NEL MERCATO ITALIANO E ESTERO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RISPETTO 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AGLI ABITUALI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COMPETITORS: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6" y="1364308"/>
            <a:ext cx="1944216" cy="11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3389" y="1135730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FOCUS “GERMANIA” E PAESI CENTRO EUROPA DI AREA GERMANICA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1480227"/>
            <a:ext cx="911061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Germania,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Austria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e Svizzera saranno le destinazioni europee seguite </a:t>
            </a:r>
            <a:endParaRPr lang="it-IT" sz="1200" b="1" dirty="0" smtClean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con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maggior attenzione mediante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: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56546" y="1878625"/>
            <a:ext cx="26642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Attività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web e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Workshop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ed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incoming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75627"/>
              </p:ext>
            </p:extLst>
          </p:nvPr>
        </p:nvGraphicFramePr>
        <p:xfrm>
          <a:off x="1403648" y="2569468"/>
          <a:ext cx="6257290" cy="2069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345"/>
                <a:gridCol w="907415"/>
                <a:gridCol w="1172210"/>
                <a:gridCol w="3449320"/>
              </a:tblGrid>
              <a:tr h="3600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2018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</a:rPr>
                        <a:t>DATA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</a:rPr>
                        <a:t>LUOGO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</a:rPr>
                        <a:t>NOTE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18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16 gennaio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STOCCARDA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6 marzo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BERLINO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FRANCOFORTE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MONACO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NORIMBERGA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aprile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VIENNA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aprile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ZURIGO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Workshop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3389" y="1106284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ANTENNA MILANO PER L’ITALIA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6694" y="1353282"/>
            <a:ext cx="911061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MILANO - Museo Diocesano – Piazza </a:t>
            </a:r>
            <a:r>
              <a:rPr lang="it-IT" sz="8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Sant’Eustorgio</a:t>
            </a:r>
            <a:endParaRPr lang="it-IT" sz="8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00286"/>
              </p:ext>
            </p:extLst>
          </p:nvPr>
        </p:nvGraphicFramePr>
        <p:xfrm>
          <a:off x="1115616" y="1560385"/>
          <a:ext cx="7344816" cy="283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887"/>
                <a:gridCol w="6322929"/>
              </a:tblGrid>
              <a:tr h="183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r>
                        <a:rPr lang="it-IT" sz="1200" dirty="0" smtClean="0">
                          <a:effectLst/>
                        </a:rPr>
                        <a:t>DATA</a:t>
                      </a: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EVENTO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</a:tr>
              <a:tr h="240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 20.12.2017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mostra “Capolavori Sibillini – Le Marche ed i luoghi della bellezza” a cura di Vittorio Sgarbi e Daniela Tisi   - Aperta fino al 30/06/2018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</a:tr>
              <a:tr h="13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dirty="0" smtClean="0">
                          <a:effectLst/>
                        </a:rPr>
                        <a:t>12.2.2018</a:t>
                      </a: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“</a:t>
                      </a:r>
                      <a:r>
                        <a:rPr lang="it-IT" sz="900" dirty="0">
                          <a:effectLst/>
                        </a:rPr>
                        <a:t>Le Marche fuori BIT 2018”.   Presentazione dello speciale di Bell’Italia interamente dedicato alle </a:t>
                      </a:r>
                      <a:r>
                        <a:rPr lang="it-IT" sz="900" dirty="0" smtClean="0">
                          <a:effectLst/>
                        </a:rPr>
                        <a:t>Marche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</a:tr>
              <a:tr h="255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dirty="0" smtClean="0">
                          <a:effectLst/>
                        </a:rPr>
                        <a:t>19.3.2018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mostra </a:t>
                      </a:r>
                      <a:r>
                        <a:rPr lang="it-IT" sz="900" dirty="0">
                          <a:effectLst/>
                        </a:rPr>
                        <a:t>“L’Annunciazione” di Lorenzo Lotto, in collaborazione con la Pinacoteca Civica di Jesi.  Presentazione del progetto di mostra e di valorizzazione “Lorenzo Lotto e le Marche</a:t>
                      </a:r>
                      <a:r>
                        <a:rPr lang="it-IT" sz="900" dirty="0" smtClean="0">
                          <a:effectLst/>
                        </a:rPr>
                        <a:t>”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</a:tr>
              <a:tr h="115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GENNAIO – APRILE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 2018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“</a:t>
                      </a:r>
                      <a:r>
                        <a:rPr lang="it-IT" sz="900" dirty="0">
                          <a:effectLst/>
                        </a:rPr>
                        <a:t>Le Marche terra di cultura”.  Ciclo di conferenza per la promozione e valorizzazione dell’offerta turistica e culturale dei territori delle Marche.  Temi: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“I luoghi della Sibilla, tra mito, leggenda e tradizione”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“La bellezza delle Marche è la prova dell’esistenza di Dio”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"L'arte di essere fragili". "Leopardi, un cacciatore di bellezza che può salvarci la vita"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“</a:t>
                      </a:r>
                      <a:r>
                        <a:rPr lang="it-IT" sz="900" dirty="0">
                          <a:effectLst/>
                        </a:rPr>
                        <a:t>Ricordando Rossini, le Marche ed i cantieri dell’Opera”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“Raffaello, Urbino e le Marche”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“Il vivere borghigiano”. Le Marche dei Borghi raccontate da Aldo Bonomi e di Giancarlo </a:t>
                      </a:r>
                      <a:r>
                        <a:rPr lang="it-IT" sz="900" dirty="0" err="1">
                          <a:effectLst/>
                        </a:rPr>
                        <a:t>Basili</a:t>
                      </a:r>
                      <a:r>
                        <a:rPr lang="it-IT" sz="900" dirty="0">
                          <a:effectLst/>
                        </a:rPr>
                        <a:t> in collaborazione con l’Associazione Borghi più Belli d’Italia – Coordinamento Marche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</a:tr>
              <a:tr h="610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APRILE </a:t>
                      </a:r>
                      <a:r>
                        <a:rPr lang="it-IT" sz="900" dirty="0">
                          <a:effectLst/>
                        </a:rPr>
                        <a:t>– GIUGNO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2018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dirty="0" smtClean="0">
                          <a:effectLst/>
                        </a:rPr>
                        <a:t>Serate </a:t>
                      </a:r>
                      <a:r>
                        <a:rPr lang="it-IT" sz="900" dirty="0">
                          <a:effectLst/>
                        </a:rPr>
                        <a:t>promozionali organizzate in collaborazione con il Gruppo </a:t>
                      </a:r>
                      <a:r>
                        <a:rPr lang="it-IT" sz="900" dirty="0" err="1">
                          <a:effectLst/>
                        </a:rPr>
                        <a:t>Condè</a:t>
                      </a:r>
                      <a:r>
                        <a:rPr lang="it-IT" sz="900" dirty="0">
                          <a:effectLst/>
                        </a:rPr>
                        <a:t> </a:t>
                      </a:r>
                      <a:r>
                        <a:rPr lang="it-IT" sz="900" dirty="0" err="1">
                          <a:effectLst/>
                        </a:rPr>
                        <a:t>Nast</a:t>
                      </a:r>
                      <a:r>
                        <a:rPr lang="it-IT" sz="900" dirty="0">
                          <a:effectLst/>
                        </a:rPr>
                        <a:t> Traveller.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dirty="0" smtClean="0">
                          <a:effectLst/>
                        </a:rPr>
                        <a:t>“</a:t>
                      </a:r>
                      <a:r>
                        <a:rPr lang="it-IT" sz="900" dirty="0">
                          <a:effectLst/>
                        </a:rPr>
                        <a:t>Omaggio a Gioacchino Rossini”.  Concerto sinfonico. Presentazione dei cartelloni delle stagioni liriche e sinfoniche delle Marche.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“Castelfidardo e la tradizione delle fisarmoniche d’autore”, concerto con presentazione dei prodotti artigianali.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“Le Marche, terra dei cento sapori”, itinerari culinari con presentazione e degustazioni dei prodotti e delle tipicità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88" marR="40088" marT="0" marB="0" anchor="ctr"/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6378" y="4389470"/>
            <a:ext cx="908092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/>
              <a:t>In occasione delle due mostre sono previste le seguenti attività:</a:t>
            </a:r>
          </a:p>
          <a:p>
            <a:r>
              <a:rPr lang="it-IT" sz="1000" dirty="0"/>
              <a:t>•	Gestione desk informativo- a regia regionale a rotazione presenza degli operatori  </a:t>
            </a:r>
          </a:p>
          <a:p>
            <a:r>
              <a:rPr lang="it-IT" sz="1000" dirty="0"/>
              <a:t>•	Pagine web e attività social media dedicate</a:t>
            </a:r>
          </a:p>
          <a:p>
            <a:r>
              <a:rPr lang="it-IT" sz="1000" dirty="0"/>
              <a:t>•	Ufficio stampa nazionale e organizzazione eventi del calendario</a:t>
            </a:r>
          </a:p>
          <a:p>
            <a:r>
              <a:rPr lang="it-IT" sz="1000" dirty="0"/>
              <a:t>•	Piano di comunicazione e promozione su Milano (sistema dei trasporti cittadino; maxi impianti cittadini)</a:t>
            </a:r>
          </a:p>
          <a:p>
            <a:r>
              <a:rPr lang="it-IT" sz="1000" dirty="0"/>
              <a:t>•	Programma su SKY Arte HD dedicato alla mostra e al territorio dei Sibillini </a:t>
            </a:r>
          </a:p>
          <a:p>
            <a:r>
              <a:rPr lang="it-IT" sz="1000" dirty="0"/>
              <a:t>•	Servizio booking DMS e pacchetti turistici su www.turismo.marche.it</a:t>
            </a:r>
          </a:p>
          <a:p>
            <a:r>
              <a:rPr lang="it-IT" sz="1000" dirty="0"/>
              <a:t>•	Calendario eventi presso il Museo diocesano di valorizzazione della destinazione</a:t>
            </a:r>
          </a:p>
        </p:txBody>
      </p:sp>
    </p:spTree>
    <p:extLst>
      <p:ext uri="{BB962C8B-B14F-4D97-AF65-F5344CB8AC3E}">
        <p14:creationId xmlns:p14="http://schemas.microsoft.com/office/powerpoint/2010/main" val="11325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2489" y="1256778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PIANO DI COMUNICAZIONE E PROMOZIONE INTEGRATO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32269"/>
              </p:ext>
            </p:extLst>
          </p:nvPr>
        </p:nvGraphicFramePr>
        <p:xfrm>
          <a:off x="1467485" y="2483358"/>
          <a:ext cx="6209030" cy="14721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04515"/>
                <a:gridCol w="310451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Sale cinematografiche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Radio</a:t>
                      </a:r>
                      <a:endParaRPr lang="it-IT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Emittenti televisive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Web</a:t>
                      </a:r>
                      <a:endParaRPr lang="it-IT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Social Media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Carta stampata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694" y="1101558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PIANO RADIO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83568" y="1366499"/>
            <a:ext cx="8280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RADIO RAI: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annunci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pubblicitari in occasione di eventi speciali dello Sport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30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spot da 30” e 15”, recitati da Giancarlo Giannini, per un totale di 1000 spot disponibili a rotazione fino all’autunno 2018 (2 settimane al mese per sei mesi)</a:t>
            </a:r>
          </a:p>
          <a:p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SANREMO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(6-10 Febbraio 2018) – spot da 30” (lancio campagna Giancarlo Giannini)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CALCIO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– Tutto il calcio, Coppe Europee, Tim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Cup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 - Spot da 15” – Tot. 315 spot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FORMULA1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(25 marzo - novembre 2018) – Annunci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promosponsorizzati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da 5” ( n. 400)  e spot da 15” ( n. 80)- Tot. 480 spot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MOTO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GP (18 marzo - novembre 2018  - Annunci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promosponsorizzati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da 5” (n. 360)  e spot da 15” ( n. 72)- Tot. 432 spot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GIRO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D'ITALIA (4-27 Maggio 2018)- n. 92 spot da 15”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BIT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(11-13 Febbraio 2018)- n. 80 spot da 30” (lancio campagna Giancarlo Giannini)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31539" y="4225652"/>
            <a:ext cx="828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RADIO PRIVATE NAZIONALI E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RADIO LOCALI:</a:t>
            </a:r>
          </a:p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Diffusione sulle principali radio private nazionali Mediaset e sulle radio locali, scelte in base agli indici di ascolto aggiornati, con promozione della regione e promozione tematica su: Mostrare le Marche, Celebrazioni Rossini, Mostra Lorenzo Lotto, eventi</a:t>
            </a:r>
          </a:p>
        </p:txBody>
      </p:sp>
    </p:spTree>
    <p:extLst>
      <p:ext uri="{BB962C8B-B14F-4D97-AF65-F5344CB8AC3E}">
        <p14:creationId xmlns:p14="http://schemas.microsoft.com/office/powerpoint/2010/main" val="32295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694" y="1101558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PIANO </a:t>
            </a:r>
            <a:r>
              <a:rPr lang="it-IT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TV</a:t>
            </a:r>
            <a:endParaRPr lang="it-IT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3568" y="1366499"/>
            <a:ext cx="8280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RAI 1: </a:t>
            </a:r>
          </a:p>
          <a:p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Spot da 30” e 15” disponibili a rotazione a ridosso di eventi e trasmissioni con audience certificato: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GIRO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D’ITALIA - dal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4 al 27 Maggio - 21 tappe con SPLIT SCREEN da 15 secondi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FORMULA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1 - dal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25 Marzo al 25 Novembre - 21 GP con SPLIT SCREEN da 15 secondi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MERAVIGLIE (Trasmissione d Alberto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Angela) - 4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puntate 4-10-17-24 Gennaio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-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4 spot da 30 secondi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83567" y="3195994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LA7 SKY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MEDIASET: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Spot da 30” e 15” sulla base degli indici di ascolto aggiornati </a:t>
            </a:r>
          </a:p>
        </p:txBody>
      </p:sp>
    </p:spTree>
    <p:extLst>
      <p:ext uri="{BB962C8B-B14F-4D97-AF65-F5344CB8AC3E}">
        <p14:creationId xmlns:p14="http://schemas.microsoft.com/office/powerpoint/2010/main" val="19374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2489" y="1256778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PIANO SALE CINEMATOGRAFICHE -  ITALIA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6000" y="177622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Spettatori annui stimati: 106 milioni.</a:t>
            </a:r>
          </a:p>
          <a:p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</a:p>
          <a:p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Rai Pubblicità – 500 sale</a:t>
            </a:r>
          </a:p>
          <a:p>
            <a:r>
              <a:rPr lang="it-IT" sz="14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Ucinemas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e The Space Cinema – 858 sale </a:t>
            </a:r>
          </a:p>
          <a:p>
            <a:r>
              <a:rPr lang="it-IT" sz="14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Movieland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– 900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sale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25424"/>
            <a:ext cx="3046145" cy="228143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51520" y="50177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Spot 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pubblicitari delle Marche e organizzazione di attività collaterali </a:t>
            </a:r>
          </a:p>
          <a:p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Periodo: tra Gennaio e Primavera 2018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.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22489" y="1256778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CONCEPT E IDENTITA’ VISIVA E MEZZI PREVISTI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611560" y="1776224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B050"/>
                </a:solidFill>
                <a:latin typeface="Rockwell Extra Bold" panose="02060903040505020403" pitchFamily="18" charset="0"/>
              </a:rPr>
              <a:t>Nuova campagna di comunicazione finalizzata a incrementare l’appeal della destinazione e nuovi flussi turistici</a:t>
            </a:r>
            <a:r>
              <a:rPr lang="it-IT" sz="1200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.</a:t>
            </a:r>
          </a:p>
          <a:p>
            <a:endParaRPr lang="it-IT" sz="1200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r>
              <a:rPr lang="it-IT" sz="1200" dirty="0">
                <a:solidFill>
                  <a:srgbClr val="00B050"/>
                </a:solidFill>
                <a:latin typeface="Rockwell Extra Bold" panose="02060903040505020403" pitchFamily="18" charset="0"/>
              </a:rPr>
              <a:t>Elemento chiave il racconto del territorio attraverso la voce narrante dell’attore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Giancarlo Giannini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.</a:t>
            </a:r>
          </a:p>
          <a:p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Il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racconto del territorio si articolerà attraverso strumenti di comunicazione tra loro integrati che hanno come perno lo spot radiofonico, interamente interpretato dall’attore: </a:t>
            </a:r>
            <a:r>
              <a:rPr lang="it-IT" sz="16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30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spot radiofonici con spunti per vacanze tematiche.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611560" y="3557554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Altri strumenti: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video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per web e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spot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pubblicitario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tv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spot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radiofonico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video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tematici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piano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mezzi TV e Radio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piano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mezzi off line per Italia e estero articolato dai primi mesi del 2018 a fine 2018: carta stampata e maxi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impianti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piano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di marketing digitale per Italia e estero articolato dai primi mesi del 2018 a fine  2018 con uso dello spot e dei video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tematici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err="1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storytelling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digitale.</a:t>
            </a:r>
          </a:p>
        </p:txBody>
      </p:sp>
    </p:spTree>
    <p:extLst>
      <p:ext uri="{BB962C8B-B14F-4D97-AF65-F5344CB8AC3E}">
        <p14:creationId xmlns:p14="http://schemas.microsoft.com/office/powerpoint/2010/main" val="15884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694" y="1101558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EVENTI/CLUSTER DI SISTEMA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81920"/>
              </p:ext>
            </p:extLst>
          </p:nvPr>
        </p:nvGraphicFramePr>
        <p:xfrm>
          <a:off x="107504" y="1422926"/>
          <a:ext cx="7147843" cy="4123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3103"/>
                <a:gridCol w="2361896"/>
                <a:gridCol w="3542844"/>
              </a:tblGrid>
              <a:tr h="197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LUOGO </a:t>
                      </a:r>
                      <a:r>
                        <a:rPr lang="it-IT" sz="900" dirty="0">
                          <a:effectLst/>
                        </a:rPr>
                        <a:t>E DATA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dirty="0" smtClean="0">
                          <a:effectLst/>
                        </a:rPr>
                        <a:t>EVENTO/CLUSTER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NOTE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25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Febbraio/ marzo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Museo Federico II si presenta alla stampa estera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Speciali e redazionali a supporto anche di attività di </a:t>
                      </a:r>
                      <a:r>
                        <a:rPr lang="it-IT" sz="900" dirty="0" err="1">
                          <a:effectLst/>
                        </a:rPr>
                        <a:t>Destination</a:t>
                      </a:r>
                      <a:r>
                        <a:rPr lang="it-IT" sz="900" dirty="0">
                          <a:effectLst/>
                        </a:rPr>
                        <a:t> marketing (fiere e workshop)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128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11 Febbraio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Destinazione Marche 2018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Dossier Marche allegato a Bell’Italia.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25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7/13 Marzo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51^ edizione Tirreno – Adriatico – RCS Sport. Tappe marchigiane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Attività promozionale nel contenitore sportivo a livello nazionale ed internazionale per promuovere i territori coinvolti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128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Aprile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Cluster Bike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Attività di comunicazione a supporto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25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Marche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Luglio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RisorgiMarche – II^ edizione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Concerti e spettacoli nelle aree del sisma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384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Pesaro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2018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Anno Rossiniano – Celebrazioni 150 anni dalla morte di Gioachino Rossini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Piano mezzi e attività promozionale a livello nazionale ed internazionale tra cui stampa estera austriaca  e francese; speciali e redazionali a supporto anche di attività di </a:t>
                      </a:r>
                      <a:r>
                        <a:rPr lang="it-IT" sz="900" dirty="0" err="1">
                          <a:effectLst/>
                        </a:rPr>
                        <a:t>Destination</a:t>
                      </a:r>
                      <a:r>
                        <a:rPr lang="it-IT" sz="900" dirty="0">
                          <a:effectLst/>
                        </a:rPr>
                        <a:t> marketing (fiere e workshop)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641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Ascoli Piceno, Fermo, Fabriano, </a:t>
                      </a:r>
                      <a:r>
                        <a:rPr lang="it-IT" sz="900" dirty="0" smtClean="0">
                          <a:effectLst/>
                        </a:rPr>
                        <a:t>Matelica</a:t>
                      </a:r>
                      <a:r>
                        <a:rPr lang="it-IT" sz="9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Primavera/ Autunno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Mostrare le Marche: Ciclo di mostre territoriali per valorizzare le aree colpite dal sisma e i capolavori storico artistici nei Depositi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Piano media e promozione a livello nazionale per le mostre e idee week end abbinate.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dirty="0" smtClean="0">
                          <a:effectLst/>
                        </a:rPr>
                        <a:t>Pubblicazione </a:t>
                      </a:r>
                      <a:r>
                        <a:rPr lang="it-IT" sz="900" dirty="0">
                          <a:effectLst/>
                        </a:rPr>
                        <a:t>Speciale Marche de Il Giornale dell’Arte fascicolato a Numero del mese di aprile 2018.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25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Luglio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Cluster Mare/family -La Notte dei desideri-Una notte che accenda la Riviera delle Marche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Campagna nazionale radio e web. Fascicolazione speciale Mare delle Marche su DOVE (maggio o Giugno 2018)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384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Macerata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Ottobre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“Lotto nelle Marche”. Mostra con circa 20/30 opere dei musei italiani e stranieri provenienti dalle Marche e tour nelle città lottesche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Promozione della mostra a regia regionale e realizzazione </a:t>
                      </a:r>
                      <a:r>
                        <a:rPr lang="it-IT" sz="900" dirty="0" smtClean="0">
                          <a:effectLst/>
                        </a:rPr>
                        <a:t>programma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effectLst/>
                        </a:rPr>
                        <a:t>su </a:t>
                      </a:r>
                      <a:r>
                        <a:rPr lang="it-IT" sz="900" dirty="0">
                          <a:effectLst/>
                        </a:rPr>
                        <a:t>SKY Arte HD dedicato a Lorenzo Lotto e le Marche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256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Autunno nelle Marche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Le Marche da scoprire tra feste del gusto, feste del tartufo, feste del vino e i mercatini natalizi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Promozione nazionale con piano media dedicato. Speciale Marche in allegato a  Traveller.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  <a:tr h="3846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Piano off line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Promozione dei cluster tematici tra cui bike, trekking, </a:t>
                      </a:r>
                      <a:r>
                        <a:rPr lang="it-IT" sz="900" dirty="0" err="1">
                          <a:effectLst/>
                        </a:rPr>
                        <a:t>wedding</a:t>
                      </a:r>
                      <a:r>
                        <a:rPr lang="it-IT" sz="900" dirty="0">
                          <a:effectLst/>
                        </a:rPr>
                        <a:t> e del sistema di offerta on line del sito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Piano mezzi off line e on line esclusi TV e RADIO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40" marR="27640" marT="0" marB="0" anchor="ctr"/>
                </a:tc>
              </a:tr>
            </a:tbl>
          </a:graphicData>
        </a:graphic>
      </p:graphicFrame>
      <p:pic>
        <p:nvPicPr>
          <p:cNvPr id="9" name="Immagine 8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8" b="13175"/>
          <a:stretch/>
        </p:blipFill>
        <p:spPr>
          <a:xfrm>
            <a:off x="6804248" y="4081636"/>
            <a:ext cx="2251049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87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6694" y="1101558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WEB &amp; SOCIAL NETWORK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8693" y="1466566"/>
            <a:ext cx="56379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L’azione sul Digitale si articola in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:</a:t>
            </a:r>
          </a:p>
          <a:p>
            <a:pPr algn="just"/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Management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e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Formazione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it-IT" sz="1200" b="1" dirty="0" err="1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Analitycs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sito, progetto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seo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nuova struttura sito Turismo, traduzione integrale in lingua tedesca, redazione, posizionamento e migliori performance sul web, potenziamento DMS e booking pacchetti 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Alfabetizzazione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del Sistema turistico locale (pubblico e privato) per il corretto uso dei sistemi digitali utili ad affrontare i mercati esteri e in particolare quelli di lingua tedesca </a:t>
            </a:r>
          </a:p>
          <a:p>
            <a:pPr marL="685800" lvl="1" indent="-228600" algn="just">
              <a:buFont typeface="+mj-lt"/>
              <a:buAutoNum type="arabicPeriod"/>
            </a:pP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Marketing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digitale (web e social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)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Google: valorizzazione obiettivi piano turismo attraverso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tool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software e consulenza fornita da Google Italia 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Attività di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influencer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marketing e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digital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P. R. 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Storytelling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della destinazione e dei cluster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Google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adwords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Attività di Social media marketing-azioni di advertising per i mercati internazionali 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5" y="1619205"/>
            <a:ext cx="2460933" cy="184759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062" y="3684208"/>
            <a:ext cx="2521158" cy="18899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1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07504" y="1286224"/>
            <a:ext cx="864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INVESTIMENTO DELLA </a:t>
            </a:r>
            <a:r>
              <a:rPr lang="it-IT" sz="20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REGIONE MARCHE</a:t>
            </a:r>
            <a:endParaRPr lang="it-IT" sz="20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27784" y="1921396"/>
            <a:ext cx="40500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4,2 Milioni </a:t>
            </a:r>
            <a:r>
              <a:rPr lang="it-IT" sz="3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€</a:t>
            </a:r>
            <a:endParaRPr lang="it-IT" sz="3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50665" y="3621909"/>
            <a:ext cx="62426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Fondi europei per lo sviluppo </a:t>
            </a:r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2017-2020</a:t>
            </a:r>
            <a:endParaRPr lang="it-IT" sz="16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50664" y="2864344"/>
            <a:ext cx="62426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Fondi europei per il </a:t>
            </a:r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terremoto</a:t>
            </a:r>
            <a:endParaRPr lang="it-IT" sz="16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107504" y="3361556"/>
            <a:ext cx="8928992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412744" y="1106284"/>
            <a:ext cx="15240" cy="460871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/>
          <p:cNvSpPr txBox="1"/>
          <p:nvPr/>
        </p:nvSpPr>
        <p:spPr>
          <a:xfrm>
            <a:off x="107504" y="1256778"/>
            <a:ext cx="864096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COSA OFFRIAMO AL TURISTA?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0" y="1575685"/>
            <a:ext cx="21848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Territorio e natura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564197" y="1640511"/>
            <a:ext cx="25756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Cultura, arte e storia</a:t>
            </a:r>
            <a:endParaRPr lang="it-IT" sz="1400" b="1" dirty="0">
              <a:solidFill>
                <a:srgbClr val="0070C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577" y="5399101"/>
            <a:ext cx="248119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7030A0"/>
                </a:solidFill>
                <a:latin typeface="Rockwell Extra Bold" panose="02060903040505020403" pitchFamily="18" charset="0"/>
              </a:rPr>
              <a:t>Benessere </a:t>
            </a:r>
            <a:r>
              <a:rPr lang="it-IT" sz="1400" b="1" dirty="0">
                <a:solidFill>
                  <a:srgbClr val="7030A0"/>
                </a:solidFill>
                <a:latin typeface="Rockwell Extra Bold" panose="02060903040505020403" pitchFamily="18" charset="0"/>
              </a:rPr>
              <a:t>e attività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740352" y="5399102"/>
            <a:ext cx="13994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Specialità</a:t>
            </a:r>
            <a:endParaRPr lang="it-IT" sz="1400" b="1" dirty="0">
              <a:solidFill>
                <a:schemeClr val="bg1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7504" y="2090371"/>
            <a:ext cx="1747994" cy="911171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1930198" y="1856684"/>
            <a:ext cx="235377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mare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montagna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colline 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natura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e paesaggio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grotte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65"/>
          <a:stretch/>
        </p:blipFill>
        <p:spPr>
          <a:xfrm>
            <a:off x="8028384" y="1883462"/>
            <a:ext cx="859163" cy="1356363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4639796" y="1822979"/>
            <a:ext cx="229871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171450" indent="-171450">
              <a:lnSpc>
                <a:spcPct val="150000"/>
              </a:lnSpc>
              <a:buFont typeface="Wingdings" panose="05000000000000000000" pitchFamily="2" charset="2"/>
              <a:buChar char="v"/>
              <a:defRPr sz="1000" b="1">
                <a:solidFill>
                  <a:srgbClr val="00B050"/>
                </a:solidFill>
                <a:latin typeface="Rockwell Extra Bold" panose="02060903040505020403" pitchFamily="18" charset="0"/>
              </a:defRPr>
            </a:lvl1pPr>
          </a:lstStyle>
          <a:p>
            <a:r>
              <a:rPr lang="it-IT" sz="1200" dirty="0">
                <a:solidFill>
                  <a:srgbClr val="0070C0"/>
                </a:solidFill>
              </a:rPr>
              <a:t>Arte e storia</a:t>
            </a:r>
          </a:p>
          <a:p>
            <a:r>
              <a:rPr lang="it-IT" sz="1200" dirty="0">
                <a:solidFill>
                  <a:srgbClr val="0070C0"/>
                </a:solidFill>
              </a:rPr>
              <a:t>Cultura e spettacolo</a:t>
            </a:r>
          </a:p>
          <a:p>
            <a:r>
              <a:rPr lang="it-IT" sz="1200" dirty="0">
                <a:solidFill>
                  <a:srgbClr val="0070C0"/>
                </a:solidFill>
              </a:rPr>
              <a:t>Città d'Arte</a:t>
            </a:r>
          </a:p>
          <a:p>
            <a:r>
              <a:rPr lang="it-IT" sz="1200" dirty="0">
                <a:solidFill>
                  <a:srgbClr val="0070C0"/>
                </a:solidFill>
              </a:rPr>
              <a:t>Borghi</a:t>
            </a:r>
          </a:p>
          <a:p>
            <a:r>
              <a:rPr lang="it-IT" sz="1200" dirty="0">
                <a:solidFill>
                  <a:srgbClr val="0070C0"/>
                </a:solidFill>
              </a:rPr>
              <a:t>Siti UNESCO</a:t>
            </a:r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0" r="17349"/>
          <a:stretch/>
        </p:blipFill>
        <p:spPr>
          <a:xfrm>
            <a:off x="92264" y="4068407"/>
            <a:ext cx="1512169" cy="1275606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1930198" y="4179976"/>
            <a:ext cx="21377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7030A0"/>
                </a:solidFill>
                <a:latin typeface="Rockwell Extra Bold" panose="02060903040505020403" pitchFamily="18" charset="0"/>
              </a:rPr>
              <a:t>Sport e benessere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>
                <a:solidFill>
                  <a:srgbClr val="7030A0"/>
                </a:solidFill>
                <a:latin typeface="Rockwell Extra Bold" panose="02060903040505020403" pitchFamily="18" charset="0"/>
              </a:rPr>
              <a:t>Turismo itinerante</a:t>
            </a: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23" y="4252446"/>
            <a:ext cx="1173558" cy="1090130"/>
          </a:xfrm>
          <a:prstGeom prst="rect">
            <a:avLst/>
          </a:prstGeom>
        </p:spPr>
      </p:pic>
      <p:sp>
        <p:nvSpPr>
          <p:cNvPr id="42" name="CasellaDiTesto 41"/>
          <p:cNvSpPr txBox="1"/>
          <p:nvPr/>
        </p:nvSpPr>
        <p:spPr>
          <a:xfrm>
            <a:off x="4452669" y="3938114"/>
            <a:ext cx="44999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Tipicità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locali e una cucina regionale straordinaria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Fede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e spiritualità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Shopping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di qualità </a:t>
            </a: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e </a:t>
            </a:r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Made in </a:t>
            </a:r>
            <a:r>
              <a:rPr lang="it-IT" sz="1200" b="1" dirty="0" err="1">
                <a:solidFill>
                  <a:schemeClr val="bg1">
                    <a:lumMod val="50000"/>
                  </a:schemeClr>
                </a:solidFill>
                <a:latin typeface="Rockwell Extra Bold" panose="02060903040505020403" pitchFamily="18" charset="0"/>
              </a:rPr>
              <a:t>Italy</a:t>
            </a:r>
            <a:endParaRPr lang="it-IT" sz="1200" b="1" dirty="0">
              <a:solidFill>
                <a:schemeClr val="bg1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07504" y="1286224"/>
            <a:ext cx="864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CINQUE MISURE DI ATTIVITA’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1993404"/>
            <a:ext cx="8496944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PRESENZA 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ALLE FIERE E MERCATI, ITALIANI ED ESTERI, ORGANIZZATA ANCHE IN COLLABORAZIONE CON ENIT E LE ALTRE REGIONI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ITALIANE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ORGANIZZAZIONE 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DI WORKSHOP E INCOMING DI OPERATORI TURISTICI E GIORNALISTI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STRANIERI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FOCUS 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“GERMANIA” E PAESI CENTRO EUROPA DI AREA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GERMANICA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ANTENNA 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MILANO PER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L’ITALIA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PIANO </a:t>
            </a:r>
            <a:r>
              <a:rPr lang="it-IT" sz="1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DI COMUNICAZIONE E PROMOZIONE 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INTEGRATO</a:t>
            </a:r>
            <a:endParaRPr lang="it-IT" sz="1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07504" y="1135730"/>
            <a:ext cx="864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FIERE E MERCATI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36511" y="1417340"/>
            <a:ext cx="9180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Da realizzarsi come “sistema Marche”, con il contributo di enti, associazioni ed operatori di </a:t>
            </a:r>
            <a:r>
              <a:rPr lang="it-IT" sz="11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settore</a:t>
            </a:r>
            <a:endParaRPr lang="it-IT" sz="11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9" name="Immagine 8" descr="C:\Users\Utente\Desktop\20170519_1259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32506"/>
            <a:ext cx="3224922" cy="242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sellaDiTesto 10"/>
          <p:cNvSpPr txBox="1"/>
          <p:nvPr/>
        </p:nvSpPr>
        <p:spPr>
          <a:xfrm>
            <a:off x="305273" y="1938558"/>
            <a:ext cx="84969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15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APPUNTAMENTI GIA’ PROGRAMMATI PER TUTTO l’ANNO A: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2489289"/>
            <a:ext cx="8496944" cy="743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UTRECHT, ZURIGO, BRUXELLES, PRAGA, MONACO, MILANO, BERLINO, 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MOSCA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MARCHE, BAKU, TORINO, LONDRA, RIMINI, LONDRA, MILANO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95536" y="3409292"/>
            <a:ext cx="5472608" cy="16850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Organizzati anche in collaborazione con </a:t>
            </a:r>
            <a:r>
              <a:rPr lang="it-IT" sz="15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Enit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e con le Regioni colpite dal sisma</a:t>
            </a:r>
          </a:p>
          <a:p>
            <a:pPr>
              <a:lnSpc>
                <a:spcPct val="150000"/>
              </a:lnSpc>
            </a:pPr>
            <a:endParaRPr lang="it-IT" sz="15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6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Visitatori attesi: </a:t>
            </a:r>
            <a:r>
              <a:rPr lang="it-IT" sz="24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oltre 1 </a:t>
            </a:r>
            <a:r>
              <a:rPr lang="it-IT" sz="2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milione</a:t>
            </a:r>
            <a:endParaRPr lang="it-IT" sz="24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2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107504" y="1135730"/>
            <a:ext cx="864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FIERE E MERCATI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36511" y="1417340"/>
            <a:ext cx="9180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Da realizzarsi come “sistema Marche”, con il contributo di enti, associazioni ed operatori di </a:t>
            </a:r>
            <a:r>
              <a:rPr lang="it-IT" sz="11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settore</a:t>
            </a:r>
            <a:endParaRPr lang="it-IT" sz="11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955065"/>
              </p:ext>
            </p:extLst>
          </p:nvPr>
        </p:nvGraphicFramePr>
        <p:xfrm>
          <a:off x="557301" y="1875636"/>
          <a:ext cx="7992888" cy="2985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945"/>
                <a:gridCol w="784255"/>
                <a:gridCol w="1944216"/>
                <a:gridCol w="4248472"/>
              </a:tblGrid>
              <a:tr h="235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DATA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LUOGO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TIPOLOGIA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NOTE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9-14 Gennaio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UTRECHT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effectLst/>
                        </a:rPr>
                        <a:t>Vakantiebeurs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Fiera B2B e B2C; 121.000 visitatori; stand ENIT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8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25-28 gennaio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ZURIGO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effectLst/>
                        </a:rPr>
                        <a:t>Fespo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B2C; Spazio comune stand ENIT con 4 regioni; 63.000 visitatori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 – 4 febbraio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BRUXELLES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>
                          <a:effectLst/>
                        </a:rPr>
                        <a:t>Salon</a:t>
                      </a:r>
                      <a:r>
                        <a:rPr lang="it-IT" sz="900" dirty="0">
                          <a:effectLst/>
                        </a:rPr>
                        <a:t> </a:t>
                      </a:r>
                      <a:r>
                        <a:rPr lang="it-IT" sz="900" dirty="0" err="1">
                          <a:effectLst/>
                        </a:rPr>
                        <a:t>des</a:t>
                      </a:r>
                      <a:r>
                        <a:rPr lang="it-IT" sz="900" dirty="0">
                          <a:effectLst/>
                        </a:rPr>
                        <a:t> </a:t>
                      </a:r>
                      <a:r>
                        <a:rPr lang="it-IT" sz="900" dirty="0" err="1">
                          <a:effectLst/>
                        </a:rPr>
                        <a:t>Vacances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B2C; stand </a:t>
                      </a:r>
                      <a:r>
                        <a:rPr lang="it-IT" sz="900" dirty="0" smtClean="0">
                          <a:effectLst/>
                        </a:rPr>
                        <a:t>ENIT</a:t>
                      </a: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15-18 febbraio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PRAGA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Holiday World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B2C; 26.850 visitatori; stand ENIT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21-25 Febbraio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MONACO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F.R.E.E.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B2C; 135.000 visitatori; stand ENIT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11-13 Febbraio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MILANO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Fiera BIT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7-11 marzo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BERLINO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Fiera ITB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B2C; 169.000 visitatori; stand ENIT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13-15 marzo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MOSCA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Fiera MITT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B2C, stand ENIT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22-24 marzo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MARCHE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Buy Marche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Evento B2B nelle Marche 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5-7 aprile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BAKU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Aitf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B2C; 5.000 visitatori; stand ENIT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10-14 maggio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TORINO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Salone del Libro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B2C- Stand Regione Marche 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21-23 settembre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LONDRA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The National Wedding show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B2C; stand ENIT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Ottobre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RIMINI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Fiera TTI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</a:t>
                      </a:r>
                      <a:r>
                        <a:rPr lang="it-IT" sz="900" dirty="0" smtClean="0">
                          <a:effectLst/>
                        </a:rPr>
                        <a:t>B2B</a:t>
                      </a: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Novembre 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LONDRA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Fiera WTM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B2B e </a:t>
                      </a:r>
                      <a:r>
                        <a:rPr lang="it-IT" sz="900" dirty="0" smtClean="0">
                          <a:effectLst/>
                        </a:rPr>
                        <a:t>B2C</a:t>
                      </a: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  <a:tr h="182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Dicembre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MILANO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Artigiano in fiera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Fiera </a:t>
                      </a:r>
                      <a:r>
                        <a:rPr lang="it-IT" sz="900" dirty="0" smtClean="0">
                          <a:effectLst/>
                        </a:rPr>
                        <a:t>B2C</a:t>
                      </a:r>
                      <a:r>
                        <a:rPr lang="it-IT" sz="900" dirty="0">
                          <a:effectLst/>
                        </a:rPr>
                        <a:t> 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1" marR="357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1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580" y="1135730"/>
            <a:ext cx="91805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WORKSHOP E INCOMING DI OPERATORI TURISTICI E GIORNALISTI STRANIERI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647880"/>
            <a:ext cx="84969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8</a:t>
            </a:r>
            <a:r>
              <a:rPr lang="it-IT" sz="14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it-IT" sz="20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workshop</a:t>
            </a:r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it-IT" sz="16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 </a:t>
            </a:r>
            <a:endParaRPr lang="it-IT" sz="1600" b="1" dirty="0" smtClean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      VILNIUS</a:t>
            </a:r>
            <a:r>
              <a:rPr lang="it-IT" sz="16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RIGA, CANADA, KIEV, CAUCASO, MOSCA, DUBAI, </a:t>
            </a:r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PARIGI</a:t>
            </a:r>
          </a:p>
          <a:p>
            <a:r>
              <a:rPr lang="it-IT" sz="3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5</a:t>
            </a:r>
            <a:r>
              <a:rPr lang="it-IT" sz="16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it-IT" sz="20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incoming</a:t>
            </a:r>
            <a:r>
              <a:rPr lang="it-IT" sz="16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nelle Marche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3145532"/>
            <a:ext cx="8784976" cy="21005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FOCUS WORKSHOP E INCOMING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Buy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Marche 2018 - Appuntamento con i tour operator europei, prima edizione, a Pesaro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Attività promozionale delle Marche sui nuovi mercati collegati con i nuovi voli da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Wilnius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 (Lituania), Riga (Lettonia) e Kiev (Ucraina) In collaborazione con soggetti qualificati del territorio, quali le Camere di Commercio e loro aziende speciali, le Associazioni delle Bandiere Arancioni, Blu e Borghi, le associazioni di categoria (Confcommercio, Confesercenti, Confindustria, Albergatori,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ecc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0076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3389" y="1135730"/>
            <a:ext cx="91805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WORKSHOP E INCOMING DI OPERATORI TURISTICI E GIORNALISTI STRANIERI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10043"/>
              </p:ext>
            </p:extLst>
          </p:nvPr>
        </p:nvGraphicFramePr>
        <p:xfrm>
          <a:off x="1223628" y="1746586"/>
          <a:ext cx="6696744" cy="3261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3098"/>
                <a:gridCol w="710388"/>
                <a:gridCol w="2428980"/>
                <a:gridCol w="2694278"/>
              </a:tblGrid>
              <a:tr h="39083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r>
                        <a:rPr lang="it-IT" sz="1800" dirty="0" smtClean="0">
                          <a:effectLst/>
                        </a:rPr>
                        <a:t>2018</a:t>
                      </a: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1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DATA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LUOGO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166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smtClean="0">
                          <a:effectLst/>
                        </a:rPr>
                        <a:t>Workshop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gennaio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VILNIUS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Workshop per nuove destinazioni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gennaio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RIGA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 per nuove destinazioni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Febbraio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CANADA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Roadshow</a:t>
                      </a:r>
                      <a:r>
                        <a:rPr lang="it-IT" sz="1000" dirty="0">
                          <a:effectLst/>
                        </a:rPr>
                        <a:t> principali città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Febbraio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KIEV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 per nuove destinazioni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Febbraio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CAUCASO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 per nuove destinazioni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12 marzo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MOSCA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22 aprile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DUBAI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Workshop in occasione della Fiera ATM Dubai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Settembre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PARIGI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Workshop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smtClean="0">
                          <a:effectLst/>
                        </a:rPr>
                        <a:t>Incoming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7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22-24 marzo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Marche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Evento B2B nelle </a:t>
                      </a:r>
                      <a:r>
                        <a:rPr lang="it-IT" sz="1000" dirty="0" smtClean="0">
                          <a:effectLst/>
                        </a:rPr>
                        <a:t>Marche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Maggio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Marche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Educational tour operatori canadesi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Giugno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Educational tour giovani marchigiani nel mondo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Settembre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Incoming</a:t>
                      </a:r>
                      <a:r>
                        <a:rPr lang="it-IT" sz="1000" dirty="0">
                          <a:effectLst/>
                        </a:rPr>
                        <a:t> operatori americani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0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1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9940"/>
            <a:ext cx="1619672" cy="6614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9" y="29446"/>
            <a:ext cx="75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PIANO PROMOZIONE TURISTICA</a:t>
            </a:r>
          </a:p>
          <a:p>
            <a:r>
              <a:rPr lang="it-I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ANNO 2018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33389" y="1135730"/>
            <a:ext cx="911061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FOCUS “GERMANIA” E PAESI CENTRO EUROPA DI AREA GERMANICA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607384" y="1499902"/>
            <a:ext cx="396254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Germania, 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Austria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e Svizzera saranno le destinazioni europee seguite </a:t>
            </a:r>
            <a:endParaRPr lang="it-IT" sz="1200" b="1" dirty="0" smtClean="0">
              <a:solidFill>
                <a:srgbClr val="00B050"/>
              </a:solidFill>
              <a:latin typeface="Rockwell Extra Bold" panose="02060903040505020403" pitchFamily="18" charset="0"/>
            </a:endParaRPr>
          </a:p>
          <a:p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con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maggior attenzione mediante</a:t>
            </a: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: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806385" y="2146233"/>
            <a:ext cx="266429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Attività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web e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Workshop </a:t>
            </a:r>
            <a:r>
              <a:rPr lang="it-IT" sz="12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ed </a:t>
            </a:r>
            <a:r>
              <a:rPr lang="it-IT" sz="12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incoming</a:t>
            </a:r>
            <a:endParaRPr lang="it-IT" sz="1200" b="1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0" name="Immagine 9" descr="C:\Users\Utente\Desktop\20170519_1256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1490"/>
            <a:ext cx="3442335" cy="258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179512" y="4153644"/>
            <a:ext cx="878497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Le Marche sono presenti da gennaio a </a:t>
            </a:r>
            <a:r>
              <a:rPr lang="it-IT" sz="1500" b="1" dirty="0" err="1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settembre,in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collaborazione con </a:t>
            </a:r>
            <a:r>
              <a:rPr lang="it-IT" sz="1500" b="1" dirty="0" err="1">
                <a:solidFill>
                  <a:srgbClr val="00B050"/>
                </a:solidFill>
                <a:latin typeface="Rockwell Extra Bold" panose="02060903040505020403" pitchFamily="18" charset="0"/>
              </a:rPr>
              <a:t>Enit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con workshop 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a:</a:t>
            </a:r>
          </a:p>
          <a:p>
            <a:pPr algn="just">
              <a:lnSpc>
                <a:spcPct val="150000"/>
              </a:lnSpc>
            </a:pP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STOCCARDA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BERLINO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FRANCOFORTE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MONACO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NORIMBERGA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</a:t>
            </a:r>
            <a:r>
              <a:rPr lang="it-IT" sz="1500" b="1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VIENNA</a:t>
            </a:r>
            <a:r>
              <a:rPr lang="it-IT" sz="1500" b="1" dirty="0">
                <a:solidFill>
                  <a:srgbClr val="00B050"/>
                </a:solidFill>
                <a:latin typeface="Rockwell Extra Bold" panose="02060903040505020403" pitchFamily="18" charset="0"/>
              </a:rPr>
              <a:t>, ZURIGO</a:t>
            </a:r>
          </a:p>
        </p:txBody>
      </p:sp>
    </p:spTree>
    <p:extLst>
      <p:ext uri="{BB962C8B-B14F-4D97-AF65-F5344CB8AC3E}">
        <p14:creationId xmlns:p14="http://schemas.microsoft.com/office/powerpoint/2010/main" val="15869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2132</Words>
  <Application>Microsoft Office PowerPoint</Application>
  <PresentationFormat>Presentazione su schermo (16:10)</PresentationFormat>
  <Paragraphs>398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Rockwell Extra Bold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Censi</dc:creator>
  <cp:lastModifiedBy>Maria Margherita Rinaldi</cp:lastModifiedBy>
  <cp:revision>461</cp:revision>
  <cp:lastPrinted>2017-04-10T09:12:55Z</cp:lastPrinted>
  <dcterms:created xsi:type="dcterms:W3CDTF">2016-10-04T08:58:01Z</dcterms:created>
  <dcterms:modified xsi:type="dcterms:W3CDTF">2017-12-06T14:33:18Z</dcterms:modified>
</cp:coreProperties>
</file>