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433" r:id="rId2"/>
    <p:sldId id="439" r:id="rId3"/>
    <p:sldId id="436" r:id="rId4"/>
    <p:sldId id="437" r:id="rId5"/>
    <p:sldId id="442" r:id="rId6"/>
    <p:sldId id="440" r:id="rId7"/>
    <p:sldId id="441" r:id="rId8"/>
  </p:sldIdLst>
  <p:sldSz cx="9144000" cy="5715000" type="screen16x1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003A1A"/>
    <a:srgbClr val="1C5917"/>
    <a:srgbClr val="920000"/>
    <a:srgbClr val="050885"/>
    <a:srgbClr val="060AB2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/>
    <p:restoredTop sz="90279" autoAdjust="0"/>
  </p:normalViewPr>
  <p:slideViewPr>
    <p:cSldViewPr>
      <p:cViewPr varScale="1">
        <p:scale>
          <a:sx n="106" d="100"/>
          <a:sy n="106" d="100"/>
        </p:scale>
        <p:origin x="845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9559-BA12-45FA-9D81-00AFDE1431B6}" type="datetimeFigureOut">
              <a:rPr lang="it-IT" smtClean="0"/>
              <a:t>26/07/2018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E619-5E90-496C-91EC-568E09C64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72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44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6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21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5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3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7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3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0EB-18FB-49F2-A0AD-7FF9E4D4BA40}" type="datetime1">
              <a:rPr lang="it-IT" smtClean="0"/>
              <a:t>26/07/2018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98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B7D-2BCD-4E2B-BBDE-D25138452A0A}" type="datetime1">
              <a:rPr lang="it-IT" smtClean="0"/>
              <a:t>26/07/2018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6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49C4-4FB6-4EA7-939F-D6F9ABF3D4BB}" type="datetime1">
              <a:rPr lang="it-IT" smtClean="0"/>
              <a:t>26/07/2018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855-BC43-41DF-BD28-484913B5A846}" type="datetime1">
              <a:rPr lang="it-IT" smtClean="0"/>
              <a:t>26/07/2018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95A-C0A2-49A3-AE9C-79E8C5699883}" type="datetime1">
              <a:rPr lang="it-IT" smtClean="0"/>
              <a:t>26/07/2018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5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A675-7A72-4A7D-AEDA-943485F7EC89}" type="datetime1">
              <a:rPr lang="it-IT" smtClean="0"/>
              <a:t>26/07/2018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3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CD7-AF4A-4BED-BA11-63202571826F}" type="datetime1">
              <a:rPr lang="it-IT" smtClean="0"/>
              <a:t>26/07/2018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3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A2AF-0044-4FD0-9512-3BF7B6FABE96}" type="datetime1">
              <a:rPr lang="it-IT" smtClean="0"/>
              <a:t>26/07/2018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7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374-120C-45B6-A135-4E03544679A4}" type="datetime1">
              <a:rPr lang="it-IT" smtClean="0"/>
              <a:t>26/07/2018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1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256-BF12-404A-BF25-0DEFBDE3AA7C}" type="datetime1">
              <a:rPr lang="it-IT" smtClean="0"/>
              <a:t>26/07/2018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5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B6C-D189-4747-9A06-43721B1B343A}" type="datetime1">
              <a:rPr lang="it-IT" smtClean="0"/>
              <a:t>26/07/2018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B5D3-3F61-4091-8D96-3CDC1A4EDF7A}" type="datetime1">
              <a:rPr lang="it-IT" smtClean="0"/>
              <a:t>26/07/2018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18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542CD8-115C-4721-8CE1-D6A658C29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7" b="5860"/>
          <a:stretch/>
        </p:blipFill>
        <p:spPr>
          <a:xfrm>
            <a:off x="251973" y="1125968"/>
            <a:ext cx="8676565" cy="449575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59455" y="2721905"/>
            <a:ext cx="3411624" cy="1656184"/>
          </a:xfrm>
          <a:prstGeom prst="roundRect">
            <a:avLst/>
          </a:prstGeom>
          <a:solidFill>
            <a:schemeClr val="accent1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600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18 MLN €</a:t>
            </a:r>
            <a:endParaRPr lang="it-IT" sz="2000" dirty="0">
              <a:ln w="0"/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23631" y="28575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INVESTIMENTO</a:t>
            </a:r>
            <a:r>
              <a:rPr lang="it-IT" sz="28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 </a:t>
            </a:r>
          </a:p>
          <a:p>
            <a:pPr algn="ctr"/>
            <a:r>
              <a:rPr lang="it-IT" sz="2800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TOTALE DELLA</a:t>
            </a:r>
          </a:p>
          <a:p>
            <a:pPr algn="ctr"/>
            <a:r>
              <a:rPr lang="it-IT" sz="2800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REGIONE MARCHE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539552" y="1163565"/>
            <a:ext cx="7272808" cy="39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FINANZIAMENTO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55776" y="2002548"/>
            <a:ext cx="2498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Costo totale</a:t>
            </a:r>
          </a:p>
        </p:txBody>
      </p:sp>
      <p:sp>
        <p:nvSpPr>
          <p:cNvPr id="13" name="Ovale 12"/>
          <p:cNvSpPr/>
          <p:nvPr/>
        </p:nvSpPr>
        <p:spPr>
          <a:xfrm>
            <a:off x="827584" y="1846325"/>
            <a:ext cx="1409770" cy="620224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18</a:t>
            </a:r>
            <a:r>
              <a:rPr lang="it-IT" sz="1600" dirty="0">
                <a:solidFill>
                  <a:schemeClr val="bg1"/>
                </a:solidFill>
                <a:latin typeface="Rockwell Extra Bold" panose="02060903040505020403" pitchFamily="18" charset="0"/>
              </a:rPr>
              <a:t> milioni</a:t>
            </a:r>
            <a:endParaRPr lang="it-IT" sz="12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4" name="Ovale 12"/>
          <p:cNvSpPr/>
          <p:nvPr/>
        </p:nvSpPr>
        <p:spPr>
          <a:xfrm>
            <a:off x="827584" y="2808029"/>
            <a:ext cx="1409770" cy="620224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13</a:t>
            </a:r>
            <a:r>
              <a:rPr lang="it-IT" sz="1600" dirty="0">
                <a:solidFill>
                  <a:schemeClr val="bg1"/>
                </a:solidFill>
                <a:latin typeface="Rockwell Extra Bold" panose="02060903040505020403" pitchFamily="18" charset="0"/>
              </a:rPr>
              <a:t> milioni</a:t>
            </a:r>
            <a:endParaRPr lang="it-IT" sz="12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55776" y="2796913"/>
            <a:ext cx="5556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Assegnati con risorse ricostruzione Sisma che la Regione Marche ha deciso di destinare alle opere sanitarie </a:t>
            </a:r>
          </a:p>
        </p:txBody>
      </p:sp>
      <p:sp>
        <p:nvSpPr>
          <p:cNvPr id="16" name="Ovale 12"/>
          <p:cNvSpPr/>
          <p:nvPr/>
        </p:nvSpPr>
        <p:spPr>
          <a:xfrm>
            <a:off x="827584" y="3787665"/>
            <a:ext cx="1409770" cy="620224"/>
          </a:xfrm>
          <a:prstGeom prst="roundRect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bg1"/>
                </a:solidFill>
                <a:latin typeface="Rockwell Extra Bold" panose="02060903040505020403" pitchFamily="18" charset="0"/>
              </a:rPr>
              <a:t>5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Rockwell Extra Bold" panose="02060903040505020403" pitchFamily="18" charset="0"/>
              </a:rPr>
              <a:t> milioni</a:t>
            </a:r>
            <a:endParaRPr lang="it-IT" sz="12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43984" y="3955680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Donazione da parte "Compagnia petrolifera </a:t>
            </a:r>
            <a:r>
              <a:rPr lang="it-IT" sz="1400" dirty="0" err="1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Rosneft</a:t>
            </a:r>
            <a:r>
              <a:rPr lang="it-IT" sz="1400" dirty="0">
                <a:ln w="0"/>
                <a:solidFill>
                  <a:srgbClr val="D2A000"/>
                </a:solidFill>
                <a:latin typeface="Rockwell Extra Bold" panose="02060903040505020403" pitchFamily="18" charset="0"/>
              </a:rPr>
              <a:t>"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6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 b="2133"/>
          <a:stretch/>
        </p:blipFill>
        <p:spPr bwMode="auto">
          <a:xfrm>
            <a:off x="936104" y="1187924"/>
            <a:ext cx="6588224" cy="44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3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0" r="6353"/>
          <a:stretch/>
        </p:blipFill>
        <p:spPr>
          <a:xfrm>
            <a:off x="4878288" y="1878512"/>
            <a:ext cx="3755608" cy="205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271922" y="2281436"/>
            <a:ext cx="3960440" cy="79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FILOSOFIA PROGETTUALE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1922" y="4400415"/>
            <a:ext cx="8361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Struttura leggera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Edificio adattato all’andamento del terreno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Massima altezza di 2 piani fuori terra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Architettura ispirata all’abitato storico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Ottimo comfort ed al tempo stesso una sicura sostenibilità energetica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23528" y="4045190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Un ospedale «</a:t>
            </a:r>
            <a:r>
              <a:rPr lang="it-IT" sz="1400" i="1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 misura d’uomo e del territorio</a:t>
            </a: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»: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330519" y="1163565"/>
            <a:ext cx="5617746" cy="39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STRUTTURA E SERVIZI PER IL CITTADINO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43707" y="1664448"/>
            <a:ext cx="813893" cy="385366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200" dirty="0"/>
              <a:t>10.500mq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99592" y="1742036"/>
            <a:ext cx="2498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Superficie area totale </a:t>
            </a:r>
          </a:p>
        </p:txBody>
      </p:sp>
      <p:sp>
        <p:nvSpPr>
          <p:cNvPr id="26" name="Ovale 12"/>
          <p:cNvSpPr/>
          <p:nvPr/>
        </p:nvSpPr>
        <p:spPr>
          <a:xfrm>
            <a:off x="244270" y="2184268"/>
            <a:ext cx="589758" cy="3852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60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10312" y="2201294"/>
            <a:ext cx="3351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Posti letto +                posti RSA</a:t>
            </a:r>
          </a:p>
        </p:txBody>
      </p:sp>
      <p:sp>
        <p:nvSpPr>
          <p:cNvPr id="29" name="Ovale 12"/>
          <p:cNvSpPr/>
          <p:nvPr/>
        </p:nvSpPr>
        <p:spPr>
          <a:xfrm>
            <a:off x="179512" y="2688324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308 mq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918022" y="2727035"/>
            <a:ext cx="2498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Blocco operatorio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918022" y="3182192"/>
            <a:ext cx="436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Blocco punto primo intervento</a:t>
            </a:r>
          </a:p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POTES</a:t>
            </a:r>
          </a:p>
        </p:txBody>
      </p:sp>
      <p:sp>
        <p:nvSpPr>
          <p:cNvPr id="33" name="Ovale 12"/>
          <p:cNvSpPr/>
          <p:nvPr/>
        </p:nvSpPr>
        <p:spPr>
          <a:xfrm>
            <a:off x="187222" y="3768444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1.190 mq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936103" y="3845867"/>
            <a:ext cx="1961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RSA e servizi</a:t>
            </a:r>
          </a:p>
        </p:txBody>
      </p:sp>
      <p:sp>
        <p:nvSpPr>
          <p:cNvPr id="35" name="Ovale 12"/>
          <p:cNvSpPr/>
          <p:nvPr/>
        </p:nvSpPr>
        <p:spPr>
          <a:xfrm>
            <a:off x="187222" y="4295596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542 mq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931416" y="4248299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diagnostica e terapia: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TAC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Radiologia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Ambulatorio prelievi</a:t>
            </a:r>
          </a:p>
        </p:txBody>
      </p:sp>
      <p:sp>
        <p:nvSpPr>
          <p:cNvPr id="37" name="Ovale 12"/>
          <p:cNvSpPr/>
          <p:nvPr/>
        </p:nvSpPr>
        <p:spPr>
          <a:xfrm>
            <a:off x="179512" y="5001347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1107 mq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931416" y="4988123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degenza </a:t>
            </a: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(23 posti letto per acuti – 10 posti letto post acuti)</a:t>
            </a:r>
          </a:p>
        </p:txBody>
      </p:sp>
      <p:sp>
        <p:nvSpPr>
          <p:cNvPr id="39" name="Ovale 12"/>
          <p:cNvSpPr/>
          <p:nvPr/>
        </p:nvSpPr>
        <p:spPr>
          <a:xfrm>
            <a:off x="4764292" y="1774826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772 mq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5503434" y="1681700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diurna e ambulatoriale: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Ambulatori chirurgici medici e diagnostici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Dialisi e riabilitazione</a:t>
            </a:r>
          </a:p>
        </p:txBody>
      </p:sp>
      <p:sp>
        <p:nvSpPr>
          <p:cNvPr id="41" name="Ovale 12"/>
          <p:cNvSpPr/>
          <p:nvPr/>
        </p:nvSpPr>
        <p:spPr>
          <a:xfrm>
            <a:off x="4764292" y="2631489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230 mq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5546679" y="2571485"/>
            <a:ext cx="35239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Servizi territoriali </a:t>
            </a:r>
            <a:r>
              <a:rPr lang="it-IT" sz="10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(continuità assistenziale, assistenza domiciliare integrata, prevenzione)</a:t>
            </a:r>
          </a:p>
        </p:txBody>
      </p:sp>
      <p:sp>
        <p:nvSpPr>
          <p:cNvPr id="43" name="Ovale 12"/>
          <p:cNvSpPr/>
          <p:nvPr/>
        </p:nvSpPr>
        <p:spPr>
          <a:xfrm>
            <a:off x="4780126" y="3243242"/>
            <a:ext cx="730801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1.100 mq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5568192" y="3269122"/>
            <a:ext cx="35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Area servizi sanitari e non sanitari (farmacia – </a:t>
            </a:r>
            <a:r>
              <a:rPr lang="it-IT" sz="1400" dirty="0" err="1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cup</a:t>
            </a:r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)</a:t>
            </a:r>
            <a:endParaRPr lang="it-IT" sz="1200" dirty="0">
              <a:ln w="0"/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5" name="Ovale 12"/>
          <p:cNvSpPr/>
          <p:nvPr/>
        </p:nvSpPr>
        <p:spPr>
          <a:xfrm>
            <a:off x="4780127" y="3807904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2.000 mq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5568192" y="3931985"/>
            <a:ext cx="3586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ln w="0"/>
                <a:solidFill>
                  <a:schemeClr val="accent1"/>
                </a:solidFill>
                <a:latin typeface="Rockwell Extra Bold" panose="02060903040505020403" pitchFamily="18" charset="0"/>
              </a:rPr>
              <a:t>Servizi logistici e altro</a:t>
            </a:r>
            <a:endParaRPr lang="it-IT" sz="1200" dirty="0">
              <a:ln w="0"/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7" name="Ovale 12"/>
          <p:cNvSpPr/>
          <p:nvPr/>
        </p:nvSpPr>
        <p:spPr>
          <a:xfrm>
            <a:off x="4764291" y="4418196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2.000 mq</a:t>
            </a:r>
          </a:p>
        </p:txBody>
      </p:sp>
      <p:grpSp>
        <p:nvGrpSpPr>
          <p:cNvPr id="50" name="Gruppo 49"/>
          <p:cNvGrpSpPr/>
          <p:nvPr/>
        </p:nvGrpSpPr>
        <p:grpSpPr>
          <a:xfrm>
            <a:off x="5546679" y="4379405"/>
            <a:ext cx="3351016" cy="546967"/>
            <a:chOff x="860944" y="2475034"/>
            <a:chExt cx="3351016" cy="546967"/>
          </a:xfrm>
        </p:grpSpPr>
        <p:sp>
          <p:nvSpPr>
            <p:cNvPr id="51" name="Rettangolo 50"/>
            <p:cNvSpPr/>
            <p:nvPr/>
          </p:nvSpPr>
          <p:spPr>
            <a:xfrm>
              <a:off x="860944" y="2498781"/>
              <a:ext cx="33510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1400" dirty="0">
                  <a:ln w="0"/>
                  <a:solidFill>
                    <a:schemeClr val="accent1"/>
                  </a:solidFill>
                  <a:latin typeface="Rockwell Extra Bold" panose="02060903040505020403" pitchFamily="18" charset="0"/>
                </a:rPr>
                <a:t>Area parcheggi con               </a:t>
              </a:r>
            </a:p>
            <a:p>
              <a:pPr lvl="0"/>
              <a:r>
                <a:rPr lang="it-IT" sz="1400" dirty="0">
                  <a:ln w="0"/>
                  <a:solidFill>
                    <a:schemeClr val="accent1"/>
                  </a:solidFill>
                  <a:latin typeface="Rockwell Extra Bold" panose="02060903040505020403" pitchFamily="18" charset="0"/>
                </a:rPr>
                <a:t>posti auto</a:t>
              </a:r>
            </a:p>
          </p:txBody>
        </p:sp>
        <p:sp>
          <p:nvSpPr>
            <p:cNvPr id="52" name="Ovale 12"/>
            <p:cNvSpPr/>
            <p:nvPr/>
          </p:nvSpPr>
          <p:spPr>
            <a:xfrm>
              <a:off x="3123152" y="2475034"/>
              <a:ext cx="579537" cy="40919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120</a:t>
              </a: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0" y="4733909"/>
            <a:ext cx="565970" cy="368155"/>
          </a:xfrm>
          <a:prstGeom prst="rect">
            <a:avLst/>
          </a:prstGeom>
        </p:spPr>
      </p:pic>
      <p:sp>
        <p:nvSpPr>
          <p:cNvPr id="48" name="Ovale 12"/>
          <p:cNvSpPr/>
          <p:nvPr/>
        </p:nvSpPr>
        <p:spPr>
          <a:xfrm>
            <a:off x="187224" y="3225181"/>
            <a:ext cx="730800" cy="385200"/>
          </a:xfrm>
          <a:prstGeom prst="roundRect">
            <a:avLst/>
          </a:prstGeom>
          <a:solidFill>
            <a:srgbClr val="003A1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278 mq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  <p:sp>
        <p:nvSpPr>
          <p:cNvPr id="57" name="Ovale 12"/>
          <p:cNvSpPr/>
          <p:nvPr/>
        </p:nvSpPr>
        <p:spPr>
          <a:xfrm>
            <a:off x="2307489" y="2162583"/>
            <a:ext cx="590400" cy="3852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ockwell Extra Bold" panose="02060903040505020403" pitchFamily="18" charset="0"/>
              </a:rPr>
              <a:t>20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 b="18117"/>
          <a:stretch/>
        </p:blipFill>
        <p:spPr>
          <a:xfrm>
            <a:off x="1754651" y="3473761"/>
            <a:ext cx="420847" cy="2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sp>
        <p:nvSpPr>
          <p:cNvPr id="17" name="Gallone 16"/>
          <p:cNvSpPr/>
          <p:nvPr/>
        </p:nvSpPr>
        <p:spPr>
          <a:xfrm>
            <a:off x="919280" y="3381798"/>
            <a:ext cx="1908212" cy="426585"/>
          </a:xfrm>
          <a:prstGeom prst="chevr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Gallone 21"/>
          <p:cNvSpPr/>
          <p:nvPr/>
        </p:nvSpPr>
        <p:spPr>
          <a:xfrm>
            <a:off x="2698598" y="3381797"/>
            <a:ext cx="1908212" cy="426585"/>
          </a:xfrm>
          <a:prstGeom prst="chevron">
            <a:avLst/>
          </a:prstGeom>
          <a:solidFill>
            <a:srgbClr val="D2A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14372" y="2425452"/>
            <a:ext cx="1263020" cy="82584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400" dirty="0">
                <a:solidFill>
                  <a:srgbClr val="002060"/>
                </a:solidFill>
                <a:latin typeface="Rockwell Extra Bold" panose="02060903040505020403" pitchFamily="18" charset="0"/>
              </a:rPr>
              <a:t>Entro il </a:t>
            </a:r>
          </a:p>
          <a:p>
            <a:r>
              <a:rPr lang="it-IT" sz="1400" dirty="0">
                <a:solidFill>
                  <a:srgbClr val="002060"/>
                </a:solidFill>
                <a:latin typeface="Rockwell Extra Bold" panose="02060903040505020403" pitchFamily="18" charset="0"/>
              </a:rPr>
              <a:t>10 agosto</a:t>
            </a:r>
          </a:p>
          <a:p>
            <a:r>
              <a:rPr lang="it-IT" sz="2400" dirty="0">
                <a:solidFill>
                  <a:srgbClr val="002060"/>
                </a:solidFill>
                <a:latin typeface="Rockwell Extra Bold" panose="02060903040505020403" pitchFamily="18" charset="0"/>
              </a:rPr>
              <a:t>2018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1009410" y="4278248"/>
            <a:ext cx="1593727" cy="1291524"/>
            <a:chOff x="1491887" y="4249022"/>
            <a:chExt cx="1485465" cy="1173809"/>
          </a:xfrm>
        </p:grpSpPr>
        <p:sp>
          <p:nvSpPr>
            <p:cNvPr id="23" name="Ovale 22"/>
            <p:cNvSpPr/>
            <p:nvPr/>
          </p:nvSpPr>
          <p:spPr>
            <a:xfrm>
              <a:off x="1603110" y="4249022"/>
              <a:ext cx="1263020" cy="1173809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491887" y="4524146"/>
              <a:ext cx="148546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Consegna progetto definitivo</a:t>
              </a: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2848678" y="4222192"/>
            <a:ext cx="1521633" cy="127284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D2A000"/>
                </a:solidFill>
                <a:latin typeface="Rockwell Extra Bold" panose="02060903040505020403" pitchFamily="18" charset="0"/>
              </a:rPr>
              <a:t>Entro il</a:t>
            </a:r>
          </a:p>
          <a:p>
            <a:r>
              <a:rPr lang="it-IT" sz="1200" dirty="0">
                <a:solidFill>
                  <a:srgbClr val="D2A000"/>
                </a:solidFill>
                <a:latin typeface="Rockwell Extra Bold" panose="02060903040505020403" pitchFamily="18" charset="0"/>
              </a:rPr>
              <a:t>15 settembre</a:t>
            </a:r>
          </a:p>
          <a:p>
            <a:r>
              <a:rPr lang="it-IT" sz="2400" dirty="0">
                <a:solidFill>
                  <a:srgbClr val="D2A000"/>
                </a:solidFill>
                <a:latin typeface="Rockwell Extra Bold" panose="02060903040505020403" pitchFamily="18" charset="0"/>
              </a:rPr>
              <a:t>2018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2827492" y="1765576"/>
            <a:ext cx="1589295" cy="1301052"/>
            <a:chOff x="4619113" y="4249022"/>
            <a:chExt cx="1485465" cy="1173809"/>
          </a:xfrm>
        </p:grpSpPr>
        <p:sp>
          <p:nvSpPr>
            <p:cNvPr id="29" name="Ovale 28"/>
            <p:cNvSpPr/>
            <p:nvPr/>
          </p:nvSpPr>
          <p:spPr>
            <a:xfrm>
              <a:off x="4716016" y="4249022"/>
              <a:ext cx="1263020" cy="1173809"/>
            </a:xfrm>
            <a:prstGeom prst="ellipse">
              <a:avLst/>
            </a:prstGeom>
            <a:solidFill>
              <a:srgbClr val="D2A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619113" y="4498340"/>
              <a:ext cx="148546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Verifica</a:t>
              </a:r>
            </a:p>
            <a:p>
              <a:pPr algn="ctr"/>
              <a:r>
                <a:rPr lang="it-IT" sz="11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Progetto definitivo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624871" y="4222192"/>
            <a:ext cx="1593727" cy="1253897"/>
            <a:chOff x="7274804" y="3725650"/>
            <a:chExt cx="1485465" cy="1173809"/>
          </a:xfrm>
        </p:grpSpPr>
        <p:sp>
          <p:nvSpPr>
            <p:cNvPr id="31" name="Ovale 30"/>
            <p:cNvSpPr/>
            <p:nvPr/>
          </p:nvSpPr>
          <p:spPr>
            <a:xfrm>
              <a:off x="7391511" y="3725650"/>
              <a:ext cx="1263020" cy="1173809"/>
            </a:xfrm>
            <a:prstGeom prst="ellipse">
              <a:avLst/>
            </a:prstGeom>
            <a:solidFill>
              <a:srgbClr val="92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274804" y="4035555"/>
              <a:ext cx="14854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Consegna del progetto esecutivo</a:t>
              </a:r>
            </a:p>
          </p:txBody>
        </p:sp>
      </p:grpSp>
      <p:sp>
        <p:nvSpPr>
          <p:cNvPr id="33" name="Gallone 32"/>
          <p:cNvSpPr/>
          <p:nvPr/>
        </p:nvSpPr>
        <p:spPr>
          <a:xfrm>
            <a:off x="4477916" y="3385134"/>
            <a:ext cx="1908212" cy="426585"/>
          </a:xfrm>
          <a:prstGeom prst="chevron">
            <a:avLst/>
          </a:prstGeom>
          <a:solidFill>
            <a:srgbClr val="92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828598" y="2672834"/>
            <a:ext cx="1142236" cy="3693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920000"/>
                </a:solidFill>
                <a:latin typeface="Rockwell Extra Bold" panose="02060903040505020403" pitchFamily="18" charset="0"/>
              </a:rPr>
              <a:t>Entro il</a:t>
            </a:r>
          </a:p>
          <a:p>
            <a:r>
              <a:rPr lang="it-IT" sz="1200" dirty="0">
                <a:solidFill>
                  <a:srgbClr val="920000"/>
                </a:solidFill>
                <a:latin typeface="Rockwell Extra Bold" panose="02060903040505020403" pitchFamily="18" charset="0"/>
              </a:rPr>
              <a:t>30 ottobre </a:t>
            </a:r>
            <a:r>
              <a:rPr lang="it-IT" sz="2400" dirty="0">
                <a:solidFill>
                  <a:srgbClr val="920000"/>
                </a:solidFill>
                <a:latin typeface="Rockwell Extra Bold" panose="02060903040505020403" pitchFamily="18" charset="0"/>
              </a:rPr>
              <a:t>2018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6488687" y="1730855"/>
            <a:ext cx="1594666" cy="1301053"/>
            <a:chOff x="6962575" y="2406520"/>
            <a:chExt cx="1485465" cy="1173809"/>
          </a:xfrm>
        </p:grpSpPr>
        <p:sp>
          <p:nvSpPr>
            <p:cNvPr id="35" name="Ovale 34"/>
            <p:cNvSpPr/>
            <p:nvPr/>
          </p:nvSpPr>
          <p:spPr>
            <a:xfrm>
              <a:off x="7034800" y="2406520"/>
              <a:ext cx="1263020" cy="1173809"/>
            </a:xfrm>
            <a:prstGeom prst="ellipse">
              <a:avLst/>
            </a:prstGeom>
            <a:solidFill>
              <a:srgbClr val="1C591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6962575" y="2563575"/>
              <a:ext cx="14854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Validazione progetto esecutivo e pubblicazione</a:t>
              </a:r>
            </a:p>
            <a:p>
              <a:pPr algn="ctr"/>
              <a:r>
                <a:rPr lang="it-IT" sz="1000" dirty="0">
                  <a:solidFill>
                    <a:schemeClr val="bg1"/>
                  </a:solidFill>
                  <a:latin typeface="Rockwell Extra Bold" panose="02060903040505020403" pitchFamily="18" charset="0"/>
                </a:rPr>
                <a:t>bando appalto</a:t>
              </a:r>
            </a:p>
          </p:txBody>
        </p:sp>
      </p:grpSp>
      <p:sp>
        <p:nvSpPr>
          <p:cNvPr id="37" name="Gallone 36"/>
          <p:cNvSpPr/>
          <p:nvPr/>
        </p:nvSpPr>
        <p:spPr>
          <a:xfrm>
            <a:off x="6250710" y="3377078"/>
            <a:ext cx="1908212" cy="426585"/>
          </a:xfrm>
          <a:prstGeom prst="chevron">
            <a:avLst/>
          </a:prstGeom>
          <a:solidFill>
            <a:srgbClr val="1C591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580469" y="3910454"/>
            <a:ext cx="1142236" cy="3693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 sz="1200" dirty="0">
                <a:solidFill>
                  <a:srgbClr val="1C5917"/>
                </a:solidFill>
                <a:latin typeface="Rockwell Extra Bold" panose="02060903040505020403" pitchFamily="18" charset="0"/>
              </a:rPr>
              <a:t>Entro il</a:t>
            </a:r>
          </a:p>
          <a:p>
            <a:r>
              <a:rPr lang="it-IT" sz="2400" dirty="0">
                <a:solidFill>
                  <a:srgbClr val="1C5917"/>
                </a:solidFill>
                <a:latin typeface="Rockwell Extra Bold" panose="02060903040505020403" pitchFamily="18" charset="0"/>
              </a:rPr>
              <a:t>2018</a:t>
            </a:r>
          </a:p>
        </p:txBody>
      </p:sp>
      <p:cxnSp>
        <p:nvCxnSpPr>
          <p:cNvPr id="43" name="Connettore 1 42"/>
          <p:cNvCxnSpPr>
            <a:stCxn id="44" idx="0"/>
          </p:cNvCxnSpPr>
          <p:nvPr/>
        </p:nvCxnSpPr>
        <p:spPr>
          <a:xfrm flipH="1">
            <a:off x="1806274" y="3590251"/>
            <a:ext cx="2665" cy="71202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1772939" y="359025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3547966" y="356242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7236525" y="355425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 flipH="1">
            <a:off x="3589066" y="3066628"/>
            <a:ext cx="4906" cy="487623"/>
          </a:xfrm>
          <a:prstGeom prst="line">
            <a:avLst/>
          </a:prstGeom>
          <a:ln w="28575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52" idx="4"/>
          </p:cNvCxnSpPr>
          <p:nvPr/>
        </p:nvCxnSpPr>
        <p:spPr>
          <a:xfrm flipH="1">
            <a:off x="5421735" y="3648731"/>
            <a:ext cx="7025" cy="573461"/>
          </a:xfrm>
          <a:prstGeom prst="line">
            <a:avLst/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e 51"/>
          <p:cNvSpPr/>
          <p:nvPr/>
        </p:nvSpPr>
        <p:spPr>
          <a:xfrm>
            <a:off x="5392760" y="357673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1 64"/>
          <p:cNvCxnSpPr/>
          <p:nvPr/>
        </p:nvCxnSpPr>
        <p:spPr>
          <a:xfrm>
            <a:off x="7269607" y="3040699"/>
            <a:ext cx="5371" cy="495971"/>
          </a:xfrm>
          <a:prstGeom prst="line">
            <a:avLst/>
          </a:prstGeom>
          <a:ln w="28575">
            <a:solidFill>
              <a:srgbClr val="003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arrotondato 67"/>
          <p:cNvSpPr/>
          <p:nvPr/>
        </p:nvSpPr>
        <p:spPr>
          <a:xfrm>
            <a:off x="2353680" y="1189340"/>
            <a:ext cx="4248472" cy="318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CRONOPROGRAMMA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541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36104" y="26867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PRESENTAZIONE NUOVO OSPEDALE DI AMANDOLA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940" y="1171802"/>
            <a:ext cx="1200150" cy="5524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93274"/>
            <a:ext cx="787709" cy="7877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BA6DC89-D7D6-4688-968A-1940F5DB6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16" y="1167378"/>
            <a:ext cx="7452320" cy="4498434"/>
          </a:xfrm>
          <a:prstGeom prst="rect">
            <a:avLst/>
          </a:prstGeom>
        </p:spPr>
      </p:pic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DA1AD60-E674-4DBF-8E2A-2D88FDEC57BA}"/>
              </a:ext>
            </a:extLst>
          </p:cNvPr>
          <p:cNvSpPr/>
          <p:nvPr/>
        </p:nvSpPr>
        <p:spPr>
          <a:xfrm>
            <a:off x="4932040" y="1195138"/>
            <a:ext cx="2635320" cy="79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latin typeface="Rockwell Extra Bold" panose="02060903040505020403" pitchFamily="18" charset="0"/>
              </a:rPr>
              <a:t>COME SARA’</a:t>
            </a:r>
          </a:p>
        </p:txBody>
      </p:sp>
    </p:spTree>
    <p:extLst>
      <p:ext uri="{BB962C8B-B14F-4D97-AF65-F5344CB8AC3E}">
        <p14:creationId xmlns:p14="http://schemas.microsoft.com/office/powerpoint/2010/main" val="98774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280</Words>
  <Application>Microsoft Office PowerPoint</Application>
  <PresentationFormat>Presentazione su schermo (16:10)</PresentationFormat>
  <Paragraphs>85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Rockwell Extra Bold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Censi</dc:creator>
  <cp:lastModifiedBy>Andrea Bartoli</cp:lastModifiedBy>
  <cp:revision>520</cp:revision>
  <cp:lastPrinted>2018-07-25T15:54:28Z</cp:lastPrinted>
  <dcterms:created xsi:type="dcterms:W3CDTF">2016-10-04T08:58:01Z</dcterms:created>
  <dcterms:modified xsi:type="dcterms:W3CDTF">2018-07-26T17:52:57Z</dcterms:modified>
</cp:coreProperties>
</file>