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2" r:id="rId2"/>
    <p:sldId id="257" r:id="rId3"/>
    <p:sldId id="258" r:id="rId4"/>
    <p:sldId id="256" r:id="rId5"/>
    <p:sldId id="259" r:id="rId6"/>
    <p:sldId id="263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43CA0-450B-4763-B722-83E5F6A3D362}" type="datetimeFigureOut">
              <a:rPr lang="it-IT" smtClean="0"/>
              <a:t>23/07/2018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48375-C3DA-4FD9-9DCA-83453E352F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5386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buFont typeface="Times New Roman" pitchFamily="18" charset="0"/>
              <a:buNone/>
            </a:pPr>
            <a:fld id="{E79EE834-C305-4231-B193-916462332A5A}" type="slidenum">
              <a:rPr lang="en-GB" smtClean="0">
                <a:latin typeface="Times New Roman" pitchFamily="18" charset="0"/>
                <a:cs typeface="Times New Roman" pitchFamily="18" charset="0"/>
              </a:rPr>
              <a:pPr>
                <a:buFont typeface="Times New Roman" pitchFamily="18" charset="0"/>
                <a:buNone/>
              </a:pPr>
              <a:t>2</a:t>
            </a:fld>
            <a:endParaRPr lang="en-GB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89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B2B2B2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99456D6-087B-40FA-8E2A-9597F0CDA0E3}" type="slidenum">
              <a:rPr lang="en-GB" sz="1200" u="sng">
                <a:solidFill>
                  <a:srgbClr val="B2B2B2"/>
                </a:solidFill>
              </a:rPr>
              <a:pPr algn="r">
                <a:buClr>
                  <a:srgbClr val="B2B2B2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en-GB" sz="1200" u="sng">
              <a:solidFill>
                <a:srgbClr val="B2B2B2"/>
              </a:solidFill>
            </a:endParaRPr>
          </a:p>
        </p:txBody>
      </p:sp>
      <p:sp>
        <p:nvSpPr>
          <p:cNvPr id="80900" name="Text Box 2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A887208-C38A-4532-BB71-DB0813172991}" type="slidenum">
              <a:rPr lang="en-GB" sz="1200">
                <a:solidFill>
                  <a:srgbClr val="FFFFFF"/>
                </a:solidFill>
                <a:cs typeface="Arial" charset="0"/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en-GB" sz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0901" name="Text Box 3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2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8090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4438" cy="411162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040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10A1-6B7F-4519-952D-7E8ED80166DB}" type="datetimeFigureOut">
              <a:rPr lang="it-IT" smtClean="0"/>
              <a:t>23/07/2018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625F-295B-4BBE-AAB3-2512C7F9BB16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554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10A1-6B7F-4519-952D-7E8ED80166DB}" type="datetimeFigureOut">
              <a:rPr lang="it-IT" smtClean="0"/>
              <a:t>23/07/2018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625F-295B-4BBE-AAB3-2512C7F9BB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6284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10A1-6B7F-4519-952D-7E8ED80166DB}" type="datetimeFigureOut">
              <a:rPr lang="it-IT" smtClean="0"/>
              <a:t>23/07/2018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625F-295B-4BBE-AAB3-2512C7F9BB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0654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10A1-6B7F-4519-952D-7E8ED80166DB}" type="datetimeFigureOut">
              <a:rPr lang="it-IT" smtClean="0"/>
              <a:t>23/07/2018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625F-295B-4BBE-AAB3-2512C7F9BB16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66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10A1-6B7F-4519-952D-7E8ED80166DB}" type="datetimeFigureOut">
              <a:rPr lang="it-IT" smtClean="0"/>
              <a:t>23/07/2018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625F-295B-4BBE-AAB3-2512C7F9BB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1339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10A1-6B7F-4519-952D-7E8ED80166DB}" type="datetimeFigureOut">
              <a:rPr lang="it-IT" smtClean="0"/>
              <a:t>23/07/2018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625F-295B-4BBE-AAB3-2512C7F9BB16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8267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10A1-6B7F-4519-952D-7E8ED80166DB}" type="datetimeFigureOut">
              <a:rPr lang="it-IT" smtClean="0"/>
              <a:t>23/07/2018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625F-295B-4BBE-AAB3-2512C7F9BB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0768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10A1-6B7F-4519-952D-7E8ED80166DB}" type="datetimeFigureOut">
              <a:rPr lang="it-IT" smtClean="0"/>
              <a:t>23/07/2018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625F-295B-4BBE-AAB3-2512C7F9BB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6661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10A1-6B7F-4519-952D-7E8ED80166DB}" type="datetimeFigureOut">
              <a:rPr lang="it-IT" smtClean="0"/>
              <a:t>23/07/2018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625F-295B-4BBE-AAB3-2512C7F9BB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9854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10A1-6B7F-4519-952D-7E8ED80166DB}" type="datetimeFigureOut">
              <a:rPr lang="it-IT" smtClean="0"/>
              <a:t>23/07/2018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625F-295B-4BBE-AAB3-2512C7F9BB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5645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10A1-6B7F-4519-952D-7E8ED80166DB}" type="datetimeFigureOut">
              <a:rPr lang="it-IT" smtClean="0"/>
              <a:t>23/07/2018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625F-295B-4BBE-AAB3-2512C7F9BB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693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10A1-6B7F-4519-952D-7E8ED80166DB}" type="datetimeFigureOut">
              <a:rPr lang="it-IT" smtClean="0"/>
              <a:t>23/07/2018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625F-295B-4BBE-AAB3-2512C7F9BB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0925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10A1-6B7F-4519-952D-7E8ED80166DB}" type="datetimeFigureOut">
              <a:rPr lang="it-IT" smtClean="0"/>
              <a:t>23/07/2018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625F-295B-4BBE-AAB3-2512C7F9BB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7284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10A1-6B7F-4519-952D-7E8ED80166DB}" type="datetimeFigureOut">
              <a:rPr lang="it-IT" smtClean="0"/>
              <a:t>23/07/2018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625F-295B-4BBE-AAB3-2512C7F9BB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110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10A1-6B7F-4519-952D-7E8ED80166DB}" type="datetimeFigureOut">
              <a:rPr lang="it-IT" smtClean="0"/>
              <a:t>23/07/2018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625F-295B-4BBE-AAB3-2512C7F9BB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9119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10A1-6B7F-4519-952D-7E8ED80166DB}" type="datetimeFigureOut">
              <a:rPr lang="it-IT" smtClean="0"/>
              <a:t>23/07/2018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625F-295B-4BBE-AAB3-2512C7F9BB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1137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10A1-6B7F-4519-952D-7E8ED80166DB}" type="datetimeFigureOut">
              <a:rPr lang="it-IT" smtClean="0"/>
              <a:t>23/07/2018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625F-295B-4BBE-AAB3-2512C7F9BB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7762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82010A1-6B7F-4519-952D-7E8ED80166DB}" type="datetimeFigureOut">
              <a:rPr lang="it-IT" smtClean="0"/>
              <a:t>23/07/2018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46C625F-295B-4BBE-AAB3-2512C7F9BB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68441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5924" y="111211"/>
            <a:ext cx="6252519" cy="729048"/>
          </a:xfrm>
        </p:spPr>
        <p:txBody>
          <a:bodyPr>
            <a:normAutofit/>
          </a:bodyPr>
          <a:lstStyle/>
          <a:p>
            <a:pPr algn="ctr"/>
            <a:r>
              <a:rPr lang="it-IT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Diagnostica sociale</a:t>
            </a:r>
            <a:endParaRPr lang="it-IT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5924" y="840259"/>
            <a:ext cx="8402595" cy="6017741"/>
          </a:xfrm>
        </p:spPr>
        <p:txBody>
          <a:bodyPr>
            <a:noAutofit/>
          </a:bodyPr>
          <a:lstStyle/>
          <a:p>
            <a:r>
              <a:rPr lang="it-IT" sz="2200" b="1" dirty="0" smtClean="0">
                <a:solidFill>
                  <a:srgbClr val="FFFF00"/>
                </a:solidFill>
              </a:rPr>
              <a:t>….. </a:t>
            </a:r>
            <a:r>
              <a:rPr lang="it-IT" sz="2200" b="1" dirty="0">
                <a:solidFill>
                  <a:srgbClr val="FFFF00"/>
                </a:solidFill>
              </a:rPr>
              <a:t>p</a:t>
            </a:r>
            <a:r>
              <a:rPr lang="it-IT" sz="2200" b="1" dirty="0" smtClean="0">
                <a:solidFill>
                  <a:srgbClr val="FFFF00"/>
                </a:solidFill>
              </a:rPr>
              <a:t>er anni i pazienti  che avevano bisogno di questo esame (spesso socialmente ‘MESSI MALE’) sono stati    costretti a fare molti chilometri (NB: spesso senza      possedere o poter guidare un auto..) non essendo tale strumento disponibile nella nostra Provincia…..</a:t>
            </a:r>
          </a:p>
          <a:p>
            <a:r>
              <a:rPr lang="it-IT" sz="2200" b="1" dirty="0" smtClean="0">
                <a:solidFill>
                  <a:srgbClr val="FFFF00"/>
                </a:solidFill>
              </a:rPr>
              <a:t>….. </a:t>
            </a:r>
            <a:r>
              <a:rPr lang="it-IT" sz="2200" b="1" dirty="0" smtClean="0">
                <a:solidFill>
                  <a:srgbClr val="FFFF00"/>
                </a:solidFill>
              </a:rPr>
              <a:t> </a:t>
            </a:r>
            <a:r>
              <a:rPr lang="it-IT" sz="2200" b="1" dirty="0" smtClean="0">
                <a:solidFill>
                  <a:srgbClr val="FFFF00"/>
                </a:solidFill>
              </a:rPr>
              <a:t>il </a:t>
            </a:r>
            <a:r>
              <a:rPr lang="it-IT" sz="2200" b="1" dirty="0" err="1" smtClean="0">
                <a:solidFill>
                  <a:srgbClr val="FFFF00"/>
                </a:solidFill>
              </a:rPr>
              <a:t>Fibroscan</a:t>
            </a:r>
            <a:r>
              <a:rPr lang="it-IT" sz="2200" b="1" dirty="0" smtClean="0">
                <a:solidFill>
                  <a:srgbClr val="FFFF00"/>
                </a:solidFill>
              </a:rPr>
              <a:t> </a:t>
            </a:r>
            <a:r>
              <a:rPr lang="it-IT" sz="2200" b="1" dirty="0">
                <a:solidFill>
                  <a:srgbClr val="FFFF00"/>
                </a:solidFill>
              </a:rPr>
              <a:t>è</a:t>
            </a:r>
            <a:r>
              <a:rPr lang="it-IT" sz="2200" b="1" dirty="0" smtClean="0">
                <a:solidFill>
                  <a:srgbClr val="FFFF00"/>
                </a:solidFill>
              </a:rPr>
              <a:t> ‘</a:t>
            </a:r>
            <a:r>
              <a:rPr lang="it-IT" sz="2200" b="1" dirty="0" err="1" smtClean="0">
                <a:solidFill>
                  <a:srgbClr val="FFFF00"/>
                </a:solidFill>
              </a:rPr>
              <a:t>conditio</a:t>
            </a:r>
            <a:r>
              <a:rPr lang="it-IT" sz="2200" b="1" dirty="0" smtClean="0">
                <a:solidFill>
                  <a:srgbClr val="FFFF00"/>
                </a:solidFill>
              </a:rPr>
              <a:t> </a:t>
            </a:r>
            <a:r>
              <a:rPr lang="it-IT" sz="2200" b="1" dirty="0" smtClean="0">
                <a:solidFill>
                  <a:srgbClr val="FFFF00"/>
                </a:solidFill>
              </a:rPr>
              <a:t>sine </a:t>
            </a:r>
            <a:r>
              <a:rPr lang="it-IT" sz="2200" b="1" dirty="0" smtClean="0">
                <a:solidFill>
                  <a:srgbClr val="FFFF00"/>
                </a:solidFill>
              </a:rPr>
              <a:t>qua </a:t>
            </a:r>
            <a:r>
              <a:rPr lang="it-IT" sz="2200" b="1" dirty="0" smtClean="0">
                <a:solidFill>
                  <a:srgbClr val="FFFF00"/>
                </a:solidFill>
              </a:rPr>
              <a:t>non’ per poter </a:t>
            </a:r>
            <a:r>
              <a:rPr lang="it-IT" sz="2200" b="1" dirty="0" smtClean="0">
                <a:solidFill>
                  <a:srgbClr val="FFFF00"/>
                </a:solidFill>
              </a:rPr>
              <a:t> </a:t>
            </a:r>
            <a:r>
              <a:rPr lang="it-IT" sz="2200" b="1" dirty="0" smtClean="0">
                <a:solidFill>
                  <a:srgbClr val="FFFF00"/>
                </a:solidFill>
              </a:rPr>
              <a:t>accedere alle terapie innovative nel caso dell’infezione HCV….</a:t>
            </a:r>
          </a:p>
          <a:p>
            <a:r>
              <a:rPr lang="it-IT" sz="2200" b="1" dirty="0" smtClean="0">
                <a:solidFill>
                  <a:srgbClr val="FFFF00"/>
                </a:solidFill>
              </a:rPr>
              <a:t>…. </a:t>
            </a:r>
            <a:r>
              <a:rPr lang="it-IT" sz="2200" b="1">
                <a:solidFill>
                  <a:srgbClr val="FFFF00"/>
                </a:solidFill>
              </a:rPr>
              <a:t>a</a:t>
            </a:r>
            <a:r>
              <a:rPr lang="it-IT" sz="2200" b="1" smtClean="0">
                <a:solidFill>
                  <a:srgbClr val="FFFF00"/>
                </a:solidFill>
              </a:rPr>
              <a:t>nche </a:t>
            </a:r>
            <a:r>
              <a:rPr lang="it-IT" sz="2200" b="1" dirty="0" smtClean="0">
                <a:solidFill>
                  <a:srgbClr val="FFFF00"/>
                </a:solidFill>
              </a:rPr>
              <a:t>se </a:t>
            </a:r>
            <a:r>
              <a:rPr lang="it-IT" sz="2200" b="1" dirty="0" smtClean="0">
                <a:solidFill>
                  <a:srgbClr val="FFFF00"/>
                </a:solidFill>
              </a:rPr>
              <a:t>oggi i criteri per la terapia dell’HCV </a:t>
            </a:r>
            <a:r>
              <a:rPr lang="it-IT" sz="2200" b="1" smtClean="0">
                <a:solidFill>
                  <a:srgbClr val="FFFF00"/>
                </a:solidFill>
              </a:rPr>
              <a:t>sono </a:t>
            </a:r>
            <a:r>
              <a:rPr lang="it-IT" sz="2200" b="1" smtClean="0">
                <a:solidFill>
                  <a:srgbClr val="FFFF00"/>
                </a:solidFill>
              </a:rPr>
              <a:t>     stati </a:t>
            </a:r>
            <a:r>
              <a:rPr lang="it-IT" sz="2200" b="1" dirty="0" smtClean="0">
                <a:solidFill>
                  <a:srgbClr val="FFFF00"/>
                </a:solidFill>
              </a:rPr>
              <a:t>rivisti (fortunatamente nel senso di curare </a:t>
            </a:r>
            <a:r>
              <a:rPr lang="it-IT" sz="2200" b="1" smtClean="0">
                <a:solidFill>
                  <a:srgbClr val="FFFF00"/>
                </a:solidFill>
              </a:rPr>
              <a:t>chi </a:t>
            </a:r>
            <a:r>
              <a:rPr lang="it-IT" sz="2200" b="1" smtClean="0">
                <a:solidFill>
                  <a:srgbClr val="FFFF00"/>
                </a:solidFill>
              </a:rPr>
              <a:t>ancora  </a:t>
            </a:r>
            <a:r>
              <a:rPr lang="it-IT" sz="2200" b="1" smtClean="0">
                <a:solidFill>
                  <a:srgbClr val="FFFF00"/>
                </a:solidFill>
              </a:rPr>
              <a:t>ha </a:t>
            </a:r>
            <a:r>
              <a:rPr lang="it-IT" sz="2200" b="1" smtClean="0">
                <a:solidFill>
                  <a:srgbClr val="FFFF00"/>
                </a:solidFill>
              </a:rPr>
              <a:t> </a:t>
            </a:r>
            <a:r>
              <a:rPr lang="it-IT" sz="2200" b="1" dirty="0" smtClean="0">
                <a:solidFill>
                  <a:srgbClr val="FFFF00"/>
                </a:solidFill>
              </a:rPr>
              <a:t>speranza di evitare la cirrosi epatica !!)…</a:t>
            </a:r>
          </a:p>
          <a:p>
            <a:r>
              <a:rPr lang="it-IT" sz="2200" b="1" dirty="0" smtClean="0">
                <a:solidFill>
                  <a:srgbClr val="FFFF00"/>
                </a:solidFill>
              </a:rPr>
              <a:t>…. sta sempre più aumentando la quota dei pazienti che, pur in assenza di infezione virale, presentano un’epatopatia potenzialmente evolutiva e rientrano altresì sovente nei criteri del ‘disagio sociale’ !!</a:t>
            </a:r>
            <a:endParaRPr lang="it-IT" sz="2200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Risultati immagini per succurre miseri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1" t="-8685" r="11285" b="8685"/>
          <a:stretch/>
        </p:blipFill>
        <p:spPr bwMode="auto">
          <a:xfrm>
            <a:off x="8027772" y="-383059"/>
            <a:ext cx="4164228" cy="526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29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1" name="Group 1"/>
          <p:cNvGrpSpPr>
            <a:grpSpLocks/>
          </p:cNvGrpSpPr>
          <p:nvPr/>
        </p:nvGrpSpPr>
        <p:grpSpPr bwMode="auto">
          <a:xfrm>
            <a:off x="132406" y="143208"/>
            <a:ext cx="4443096" cy="3262184"/>
            <a:chOff x="860" y="201"/>
            <a:chExt cx="4610" cy="4031"/>
          </a:xfrm>
        </p:grpSpPr>
        <p:graphicFrame>
          <p:nvGraphicFramePr>
            <p:cNvPr id="2050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41216350"/>
                </p:ext>
              </p:extLst>
            </p:nvPr>
          </p:nvGraphicFramePr>
          <p:xfrm>
            <a:off x="860" y="201"/>
            <a:ext cx="4463" cy="40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" r:id="rId5" imgW="4839375" imgH="5009524" progId="PBrush">
                    <p:embed/>
                  </p:oleObj>
                </mc:Choice>
                <mc:Fallback>
                  <p:oleObj r:id="rId5" imgW="4839375" imgH="5009524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0" y="201"/>
                          <a:ext cx="4463" cy="403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3" name="Text Box 3"/>
            <p:cNvSpPr txBox="1">
              <a:spLocks noChangeArrowheads="1"/>
            </p:cNvSpPr>
            <p:nvPr/>
          </p:nvSpPr>
          <p:spPr bwMode="auto">
            <a:xfrm>
              <a:off x="3455" y="672"/>
              <a:ext cx="1207" cy="3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algn="ctr">
                <a:spcBef>
                  <a:spcPts val="875"/>
                </a:spcBef>
                <a:buClr>
                  <a:srgbClr val="FF0000"/>
                </a:buClr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200" b="1" dirty="0">
                  <a:solidFill>
                    <a:srgbClr val="F9301B"/>
                  </a:solidFill>
                  <a:cs typeface="Arial" charset="0"/>
                </a:rPr>
                <a:t>NERVOSO</a:t>
              </a:r>
            </a:p>
          </p:txBody>
        </p:sp>
        <p:sp>
          <p:nvSpPr>
            <p:cNvPr id="2054" name="Line 4"/>
            <p:cNvSpPr>
              <a:spLocks noChangeShapeType="1"/>
            </p:cNvSpPr>
            <p:nvPr/>
          </p:nvSpPr>
          <p:spPr bwMode="auto">
            <a:xfrm flipH="1">
              <a:off x="3163" y="1584"/>
              <a:ext cx="344" cy="1"/>
            </a:xfrm>
            <a:prstGeom prst="line">
              <a:avLst/>
            </a:prstGeom>
            <a:noFill/>
            <a:ln w="28440">
              <a:solidFill>
                <a:srgbClr val="00B05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55" name="Line 5"/>
            <p:cNvSpPr>
              <a:spLocks noChangeShapeType="1"/>
            </p:cNvSpPr>
            <p:nvPr/>
          </p:nvSpPr>
          <p:spPr bwMode="auto">
            <a:xfrm flipH="1" flipV="1">
              <a:off x="3163" y="2266"/>
              <a:ext cx="462" cy="73"/>
            </a:xfrm>
            <a:prstGeom prst="line">
              <a:avLst/>
            </a:prstGeom>
            <a:noFill/>
            <a:ln w="28440">
              <a:solidFill>
                <a:srgbClr val="00B05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56" name="Line 6"/>
            <p:cNvSpPr>
              <a:spLocks noChangeShapeType="1"/>
            </p:cNvSpPr>
            <p:nvPr/>
          </p:nvSpPr>
          <p:spPr bwMode="auto">
            <a:xfrm>
              <a:off x="1920" y="1728"/>
              <a:ext cx="576" cy="1"/>
            </a:xfrm>
            <a:prstGeom prst="line">
              <a:avLst/>
            </a:prstGeom>
            <a:noFill/>
            <a:ln w="28440">
              <a:solidFill>
                <a:srgbClr val="00B05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57" name="Line 7"/>
            <p:cNvSpPr>
              <a:spLocks noChangeShapeType="1"/>
            </p:cNvSpPr>
            <p:nvPr/>
          </p:nvSpPr>
          <p:spPr bwMode="auto">
            <a:xfrm flipH="1">
              <a:off x="3067" y="816"/>
              <a:ext cx="344" cy="192"/>
            </a:xfrm>
            <a:prstGeom prst="line">
              <a:avLst/>
            </a:prstGeom>
            <a:noFill/>
            <a:ln w="28440">
              <a:solidFill>
                <a:srgbClr val="00B05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58" name="Line 8"/>
            <p:cNvSpPr>
              <a:spLocks noChangeShapeType="1"/>
            </p:cNvSpPr>
            <p:nvPr/>
          </p:nvSpPr>
          <p:spPr bwMode="auto">
            <a:xfrm flipH="1" flipV="1">
              <a:off x="3481" y="3185"/>
              <a:ext cx="344" cy="104"/>
            </a:xfrm>
            <a:prstGeom prst="line">
              <a:avLst/>
            </a:prstGeom>
            <a:noFill/>
            <a:ln w="28440">
              <a:solidFill>
                <a:srgbClr val="00B05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59" name="Text Box 9"/>
            <p:cNvSpPr txBox="1">
              <a:spLocks noChangeArrowheads="1"/>
            </p:cNvSpPr>
            <p:nvPr/>
          </p:nvSpPr>
          <p:spPr bwMode="auto">
            <a:xfrm>
              <a:off x="3503" y="2159"/>
              <a:ext cx="1611" cy="2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875"/>
                </a:spcBef>
                <a:buClr>
                  <a:srgbClr val="FF0000"/>
                </a:buClr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>
                  <a:solidFill>
                    <a:srgbClr val="F9301B"/>
                  </a:solidFill>
                </a:rPr>
                <a:t>GASTRO-INTESTINALE</a:t>
              </a:r>
            </a:p>
          </p:txBody>
        </p:sp>
        <p:sp>
          <p:nvSpPr>
            <p:cNvPr id="2060" name="Text Box 10"/>
            <p:cNvSpPr txBox="1">
              <a:spLocks noChangeArrowheads="1"/>
            </p:cNvSpPr>
            <p:nvPr/>
          </p:nvSpPr>
          <p:spPr bwMode="auto">
            <a:xfrm>
              <a:off x="3503" y="1535"/>
              <a:ext cx="1967" cy="3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875"/>
                </a:spcBef>
                <a:buClr>
                  <a:srgbClr val="FF0000"/>
                </a:buClr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200" b="1" dirty="0">
                  <a:solidFill>
                    <a:srgbClr val="F9301B"/>
                  </a:solidFill>
                </a:rPr>
                <a:t>CARDIO-VASCOLARE</a:t>
              </a:r>
            </a:p>
          </p:txBody>
        </p:sp>
        <p:sp>
          <p:nvSpPr>
            <p:cNvPr id="2061" name="Text Box 11"/>
            <p:cNvSpPr txBox="1">
              <a:spLocks noChangeArrowheads="1"/>
            </p:cNvSpPr>
            <p:nvPr/>
          </p:nvSpPr>
          <p:spPr bwMode="auto">
            <a:xfrm>
              <a:off x="896" y="1643"/>
              <a:ext cx="1348" cy="3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>
                <a:spcBef>
                  <a:spcPts val="875"/>
                </a:spcBef>
                <a:buClr>
                  <a:srgbClr val="FF0000"/>
                </a:buClr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200" b="1" dirty="0">
                  <a:solidFill>
                    <a:srgbClr val="F9301B"/>
                  </a:solidFill>
                </a:rPr>
                <a:t>RESPIRATORIO</a:t>
              </a:r>
            </a:p>
          </p:txBody>
        </p:sp>
        <p:sp>
          <p:nvSpPr>
            <p:cNvPr id="2062" name="Text Box 12"/>
            <p:cNvSpPr txBox="1">
              <a:spLocks noChangeArrowheads="1"/>
            </p:cNvSpPr>
            <p:nvPr/>
          </p:nvSpPr>
          <p:spPr bwMode="auto">
            <a:xfrm>
              <a:off x="3503" y="3215"/>
              <a:ext cx="1702" cy="3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>
                <a:spcBef>
                  <a:spcPts val="875"/>
                </a:spcBef>
                <a:buClr>
                  <a:srgbClr val="FF0000"/>
                </a:buClr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200" b="1" dirty="0">
                  <a:solidFill>
                    <a:srgbClr val="F9301B"/>
                  </a:solidFill>
                </a:rPr>
                <a:t>OSTEOMUSCOLARE</a:t>
              </a:r>
            </a:p>
          </p:txBody>
        </p:sp>
        <p:sp>
          <p:nvSpPr>
            <p:cNvPr id="2063" name="Text Box 13"/>
            <p:cNvSpPr txBox="1">
              <a:spLocks noChangeArrowheads="1"/>
            </p:cNvSpPr>
            <p:nvPr/>
          </p:nvSpPr>
          <p:spPr bwMode="auto">
            <a:xfrm>
              <a:off x="896" y="2414"/>
              <a:ext cx="2515" cy="3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>
                <a:spcBef>
                  <a:spcPts val="875"/>
                </a:spcBef>
                <a:buClr>
                  <a:srgbClr val="FF0000"/>
                </a:buClr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200" b="1" dirty="0" smtClean="0">
                  <a:solidFill>
                    <a:srgbClr val="F9301B"/>
                  </a:solidFill>
                </a:rPr>
                <a:t>ENDOCRINO-RIPRODUTTIVO</a:t>
              </a:r>
              <a:endParaRPr lang="en-GB" sz="1200" b="1" dirty="0">
                <a:solidFill>
                  <a:srgbClr val="F9301B"/>
                </a:solidFill>
              </a:endParaRPr>
            </a:p>
          </p:txBody>
        </p:sp>
        <p:sp>
          <p:nvSpPr>
            <p:cNvPr id="2064" name="Line 14"/>
            <p:cNvSpPr>
              <a:spLocks noChangeShapeType="1"/>
            </p:cNvSpPr>
            <p:nvPr/>
          </p:nvSpPr>
          <p:spPr bwMode="auto">
            <a:xfrm flipV="1">
              <a:off x="2529" y="2414"/>
              <a:ext cx="432" cy="56"/>
            </a:xfrm>
            <a:prstGeom prst="line">
              <a:avLst/>
            </a:prstGeom>
            <a:noFill/>
            <a:ln w="28440">
              <a:solidFill>
                <a:srgbClr val="00B05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2052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42865" y="1380588"/>
            <a:ext cx="674934" cy="4499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687" y="-59414"/>
            <a:ext cx="5046313" cy="5133349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67104" y="3542160"/>
            <a:ext cx="8037782" cy="3105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FFFF00"/>
                </a:solidFill>
              </a:rPr>
              <a:t>…con il modello «base» era possibile solo la diagnostica relativa all’epatite HCV (tossicodipendenza e relativi problemi sociali) mentre con l’unità acquisita si può studiare anche tutta la popolazione con ‘fegato grasso’ (e relative patologie associate nello stesso paziente quali i disturbi dell’alimentazione, malattie metaboliche, sindromi psichiatriche connesse, </a:t>
            </a:r>
            <a:r>
              <a:rPr lang="it-IT" sz="2400" b="1" dirty="0" err="1" smtClean="0">
                <a:solidFill>
                  <a:srgbClr val="FFFF00"/>
                </a:solidFill>
              </a:rPr>
              <a:t>ecc</a:t>
            </a:r>
            <a:r>
              <a:rPr lang="it-IT" sz="2400" b="1" dirty="0" smtClean="0">
                <a:solidFill>
                  <a:srgbClr val="FFFF00"/>
                </a:solidFill>
              </a:rPr>
              <a:t>)</a:t>
            </a:r>
            <a:endParaRPr lang="it-IT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269501"/>
      </p:ext>
    </p:extLst>
  </p:cSld>
  <p:clrMapOvr>
    <a:masterClrMapping/>
  </p:clrMapOvr>
  <p:transition>
    <p:sndAc>
      <p:stSnd>
        <p:snd r:embed="rId4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r="7320" b="1351"/>
          <a:stretch/>
        </p:blipFill>
        <p:spPr>
          <a:xfrm>
            <a:off x="481915" y="252099"/>
            <a:ext cx="10639166" cy="640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22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/>
          <a:srcRect l="-105" t="924" r="8333" b="256"/>
          <a:stretch/>
        </p:blipFill>
        <p:spPr>
          <a:xfrm>
            <a:off x="593124" y="111211"/>
            <a:ext cx="10849233" cy="661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450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t="193" r="987" b="-532"/>
          <a:stretch/>
        </p:blipFill>
        <p:spPr>
          <a:xfrm>
            <a:off x="414566" y="164919"/>
            <a:ext cx="11176072" cy="6408876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0478530" y="5424616"/>
            <a:ext cx="1099751" cy="108739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239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 descr="Senza titolo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1425"/>
            <a:ext cx="6011863" cy="43465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6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931" y="67605"/>
            <a:ext cx="4112761" cy="364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3805238" y="3716339"/>
            <a:ext cx="3313454" cy="13112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4000" b="1" i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4000" b="1" i="1" dirty="0">
                <a:solidFill>
                  <a:srgbClr val="FF0000"/>
                </a:solidFill>
              </a:rPr>
              <a:t>… grazie !!!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/>
          <a:srcRect l="8014" t="8204" r="19432" b="40736"/>
          <a:stretch/>
        </p:blipFill>
        <p:spPr>
          <a:xfrm>
            <a:off x="6974999" y="1886589"/>
            <a:ext cx="5000157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61641"/>
      </p:ext>
    </p:extLst>
  </p:cSld>
  <p:clrMapOvr>
    <a:masterClrMapping/>
  </p:clrMapOvr>
</p:sld>
</file>

<file path=ppt/theme/theme1.xml><?xml version="1.0" encoding="utf-8"?>
<a:theme xmlns:a="http://schemas.openxmlformats.org/drawingml/2006/main" name="Sezione">
  <a:themeElements>
    <a:clrScheme name="Sezion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zion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204</Words>
  <Application>Microsoft Office PowerPoint</Application>
  <PresentationFormat>Widescreen</PresentationFormat>
  <Paragraphs>17</Paragraphs>
  <Slides>6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0</vt:i4>
      </vt:variant>
      <vt:variant>
        <vt:lpstr>Titoli diapositive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Calibri</vt:lpstr>
      <vt:lpstr>Century Gothic</vt:lpstr>
      <vt:lpstr>Times New Roman</vt:lpstr>
      <vt:lpstr>Wingdings 3</vt:lpstr>
      <vt:lpstr>Sezione</vt:lpstr>
      <vt:lpstr>Diagnostica sociale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Windows User</dc:creator>
  <cp:lastModifiedBy>Windows User</cp:lastModifiedBy>
  <cp:revision>10</cp:revision>
  <dcterms:created xsi:type="dcterms:W3CDTF">2018-07-23T15:56:20Z</dcterms:created>
  <dcterms:modified xsi:type="dcterms:W3CDTF">2018-07-23T18:57:06Z</dcterms:modified>
</cp:coreProperties>
</file>