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2" r:id="rId3"/>
    <p:sldId id="257" r:id="rId4"/>
    <p:sldId id="258" r:id="rId5"/>
    <p:sldId id="259" r:id="rId6"/>
    <p:sldId id="265" r:id="rId7"/>
    <p:sldId id="260" r:id="rId8"/>
    <p:sldId id="261" r:id="rId9"/>
    <p:sldId id="268" r:id="rId10"/>
    <p:sldId id="267" r:id="rId11"/>
    <p:sldId id="262" r:id="rId12"/>
    <p:sldId id="270" r:id="rId13"/>
    <p:sldId id="271" r:id="rId14"/>
    <p:sldId id="273" r:id="rId15"/>
    <p:sldId id="274" r:id="rId16"/>
    <p:sldId id="264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8A736-13FF-454F-99F2-8FDDC1A1C447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2D50D-7FFB-4F6F-BB3B-EF16EF9B43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4668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2D50D-7FFB-4F6F-BB3B-EF16EF9B4300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220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F49D355-16BD-4E45-BD9A-5EA878CF7CBD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F49D355-16BD-4E45-BD9A-5EA878CF7CBD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F49D355-16BD-4E45-BD9A-5EA878CF7CBD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F49D355-16BD-4E45-BD9A-5EA878CF7CBD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07704" y="2852936"/>
            <a:ext cx="6931496" cy="3014464"/>
          </a:xfrm>
        </p:spPr>
        <p:txBody>
          <a:bodyPr>
            <a:noAutofit/>
          </a:bodyPr>
          <a:lstStyle/>
          <a:p>
            <a:pPr lvl="0"/>
            <a:r>
              <a:rPr lang="it-IT" sz="5400" kern="0" dirty="0" err="1" smtClean="0">
                <a:solidFill>
                  <a:schemeClr val="tx1"/>
                </a:solidFill>
              </a:rPr>
              <a:t>FARMACi</a:t>
            </a:r>
            <a:r>
              <a:rPr lang="it-IT" sz="5400" kern="0" dirty="0" smtClean="0">
                <a:solidFill>
                  <a:schemeClr val="tx1"/>
                </a:solidFill>
              </a:rPr>
              <a:t>  </a:t>
            </a:r>
            <a:r>
              <a:rPr lang="it-IT" sz="5400" kern="0" dirty="0" err="1" smtClean="0">
                <a:solidFill>
                  <a:schemeClr val="tx1"/>
                </a:solidFill>
              </a:rPr>
              <a:t>EQUIVALENTi</a:t>
            </a:r>
            <a:r>
              <a:rPr lang="it-IT" sz="5400" kern="0" dirty="0">
                <a:solidFill>
                  <a:schemeClr val="tx1"/>
                </a:solidFill>
              </a:rPr>
              <a:t/>
            </a:r>
            <a:br>
              <a:rPr lang="it-IT" sz="5400" kern="0" dirty="0">
                <a:solidFill>
                  <a:schemeClr val="tx1"/>
                </a:solidFill>
              </a:rPr>
            </a:br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Ascoli Piceno 21 Marzo 2019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826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CHI PAGA DI PIU’?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50015370"/>
              </p:ext>
            </p:extLst>
          </p:nvPr>
        </p:nvGraphicFramePr>
        <p:xfrm>
          <a:off x="1259633" y="2492894"/>
          <a:ext cx="6552726" cy="247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4428"/>
                <a:gridCol w="1803901"/>
                <a:gridCol w="1249691"/>
                <a:gridCol w="2064706"/>
              </a:tblGrid>
              <a:tr h="32684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DISTRETTO DI ASCOLI PICENO ANNO 2018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2684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FASCIA DI ETA'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TICKET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N° PAZIENTI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TICKET/PAZIENTE ANNO 2018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684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46-55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209.481,00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13.574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15,43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84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56-65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407.226,20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14.169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28,74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84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66-75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620.333,10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13.009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47,68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684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46-85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676.281,00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10.951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61,76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318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&gt;85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263.478,20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4.634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56,86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64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DIFFICOLTA’ PER IL CITTADINO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 dati Istat confermano che il 9,5% degli italiani rinuncia a curarsi e le </a:t>
            </a:r>
            <a:r>
              <a:rPr lang="it-IT" dirty="0" smtClean="0"/>
              <a:t>segnalazioni che </a:t>
            </a:r>
            <a:r>
              <a:rPr lang="it-IT" dirty="0"/>
              <a:t>giungono al Tribunale per i diritti del malato confermano che i </a:t>
            </a:r>
            <a:r>
              <a:rPr lang="it-IT" dirty="0" smtClean="0"/>
              <a:t>costi più </a:t>
            </a:r>
            <a:r>
              <a:rPr lang="it-IT" dirty="0"/>
              <a:t>difficili da sostenere per le famiglie sono quelli relativi ai farmaci</a:t>
            </a:r>
            <a:r>
              <a:rPr lang="it-IT" dirty="0" smtClean="0"/>
              <a:t>.</a:t>
            </a:r>
          </a:p>
          <a:p>
            <a:r>
              <a:rPr lang="it-IT" dirty="0" smtClean="0"/>
              <a:t>E’ </a:t>
            </a:r>
            <a:r>
              <a:rPr lang="it-IT" dirty="0"/>
              <a:t>di fondamentale importanza </a:t>
            </a:r>
            <a:r>
              <a:rPr lang="it-IT" dirty="0" smtClean="0"/>
              <a:t>seguire con </a:t>
            </a:r>
            <a:r>
              <a:rPr lang="it-IT" dirty="0"/>
              <a:t>precisione le indicazioni del medico e/o farmacista.</a:t>
            </a:r>
            <a:endParaRPr lang="it-IT" dirty="0">
              <a:latin typeface="MyriadPro-Cond"/>
            </a:endParaRPr>
          </a:p>
        </p:txBody>
      </p:sp>
    </p:spTree>
    <p:extLst>
      <p:ext uri="{BB962C8B-B14F-4D97-AF65-F5344CB8AC3E}">
        <p14:creationId xmlns:p14="http://schemas.microsoft.com/office/powerpoint/2010/main" val="308002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FARMACOVIGILANZA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Obbligo di segnalare ogni </a:t>
            </a:r>
            <a:r>
              <a:rPr lang="it-IT" b="1" u="sng" dirty="0" smtClean="0"/>
              <a:t>effetto </a:t>
            </a:r>
            <a:r>
              <a:rPr lang="it-IT" b="1" u="sng" dirty="0"/>
              <a:t>nocivo e non voluto </a:t>
            </a:r>
            <a:r>
              <a:rPr lang="it-IT" dirty="0"/>
              <a:t>conseguente non solo all'uso autorizzato di un medicinale alle normali condizioni di impiego, ma anche agli errori terapeutici e agli usi non conformi alle indicazioni autorizzate, abuso, </a:t>
            </a:r>
            <a:r>
              <a:rPr lang="it-IT" dirty="0" err="1"/>
              <a:t>misuso</a:t>
            </a:r>
            <a:r>
              <a:rPr lang="it-IT" dirty="0"/>
              <a:t>, errore terapeutico, sovradosaggio ed esposizione professionale </a:t>
            </a:r>
            <a:r>
              <a:rPr lang="it-IT" dirty="0" smtClean="0"/>
              <a:t>e compresa </a:t>
            </a:r>
            <a:r>
              <a:rPr lang="it-IT" b="1" u="sng" dirty="0" smtClean="0"/>
              <a:t>anche la mancata efficacia.</a:t>
            </a:r>
          </a:p>
        </p:txBody>
      </p:sp>
    </p:spTree>
    <p:extLst>
      <p:ext uri="{BB962C8B-B14F-4D97-AF65-F5344CB8AC3E}">
        <p14:creationId xmlns:p14="http://schemas.microsoft.com/office/powerpoint/2010/main" val="341849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FARMACOVIGILANZA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Per la </a:t>
            </a:r>
            <a:r>
              <a:rPr lang="it-IT" u="sng" dirty="0" smtClean="0"/>
              <a:t>segnalazione</a:t>
            </a:r>
            <a:r>
              <a:rPr lang="it-IT" dirty="0" smtClean="0"/>
              <a:t> degli eventi avversi possono segnalare operatori sanitari (medico, farmacista..) o il cittadino</a:t>
            </a:r>
          </a:p>
          <a:p>
            <a:pPr lvl="1"/>
            <a:r>
              <a:rPr lang="it-IT" dirty="0" smtClean="0"/>
              <a:t>inviando opportuno modulo via mail a: </a:t>
            </a:r>
            <a:r>
              <a:rPr lang="it-IT" dirty="0" smtClean="0">
                <a:solidFill>
                  <a:srgbClr val="0070C0"/>
                </a:solidFill>
              </a:rPr>
              <a:t>Farmacovigilanza.AV5@sanita.marche.it </a:t>
            </a:r>
          </a:p>
          <a:p>
            <a:pPr lvl="1"/>
            <a:r>
              <a:rPr lang="it-IT" dirty="0" smtClean="0"/>
              <a:t>tramite piattaforma </a:t>
            </a:r>
            <a:r>
              <a:rPr lang="it-IT" dirty="0" err="1"/>
              <a:t>V</a:t>
            </a:r>
            <a:r>
              <a:rPr lang="it-IT" dirty="0" err="1" smtClean="0"/>
              <a:t>igifarmaco</a:t>
            </a:r>
            <a:r>
              <a:rPr lang="it-IT" dirty="0" smtClean="0"/>
              <a:t> al seguente indirizzo:</a:t>
            </a:r>
          </a:p>
          <a:p>
            <a:pPr marL="0" indent="0">
              <a:buNone/>
            </a:pPr>
            <a:r>
              <a:rPr lang="it-IT" dirty="0" smtClean="0"/>
              <a:t>			</a:t>
            </a:r>
            <a:r>
              <a:rPr lang="it-IT" dirty="0" smtClean="0">
                <a:solidFill>
                  <a:srgbClr val="0070C0"/>
                </a:solidFill>
              </a:rPr>
              <a:t>www.vigifarmaco.it</a:t>
            </a:r>
          </a:p>
          <a:p>
            <a:pPr marL="0" indent="0">
              <a:buNone/>
            </a:pP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70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07" y="180013"/>
            <a:ext cx="8960193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432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116632"/>
            <a:ext cx="6847322" cy="6696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932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COSA DEVE FARE IL CITTADINO 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t-IT" dirty="0"/>
              <a:t>Come prevede la </a:t>
            </a:r>
            <a:r>
              <a:rPr lang="it-IT" dirty="0" smtClean="0"/>
              <a:t>norma, chiedere sempre </a:t>
            </a:r>
            <a:r>
              <a:rPr lang="it-IT" dirty="0"/>
              <a:t>di essere informato dell’esistenza di un </a:t>
            </a:r>
            <a:r>
              <a:rPr lang="it-IT" dirty="0" smtClean="0"/>
              <a:t>farmaco equivalente </a:t>
            </a:r>
            <a:r>
              <a:rPr lang="it-IT" dirty="0"/>
              <a:t>di prezzo più basso rispetto a quello di marca sia per i farmaci </a:t>
            </a:r>
            <a:r>
              <a:rPr lang="it-IT" dirty="0" smtClean="0"/>
              <a:t>di fascia </a:t>
            </a:r>
            <a:r>
              <a:rPr lang="it-IT" dirty="0"/>
              <a:t>A (rimborsati dal Servizio Sanitario Nazionale), sia per quelli di fascia </a:t>
            </a:r>
            <a:r>
              <a:rPr lang="it-IT" dirty="0" smtClean="0"/>
              <a:t>C, cioè </a:t>
            </a:r>
            <a:r>
              <a:rPr lang="it-IT" dirty="0"/>
              <a:t>a totale carico del cittadino, con obbligo di prescrizione.</a:t>
            </a:r>
          </a:p>
        </p:txBody>
      </p:sp>
    </p:spTree>
    <p:extLst>
      <p:ext uri="{BB962C8B-B14F-4D97-AF65-F5344CB8AC3E}">
        <p14:creationId xmlns:p14="http://schemas.microsoft.com/office/powerpoint/2010/main" val="401927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FARMACO EQUIVALENTE-definizione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83568" y="2780928"/>
            <a:ext cx="8153400" cy="21888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it-IT" dirty="0"/>
              <a:t>Il farmaco equivalente è un medicinale che ha le stesse caratteristiche farmacologiche e terapeutiche del farmaco di marca già presente sul mercato e non più protetto da brevetto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394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FARMACO EQUIVALENTE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Introdotto inizialmente con la denominazione di “generico”, </a:t>
            </a:r>
            <a:r>
              <a:rPr lang="it-IT" sz="2400" i="1" dirty="0" err="1" smtClean="0">
                <a:latin typeface="Arial" pitchFamily="34" charset="0"/>
                <a:cs typeface="Arial" pitchFamily="34" charset="0"/>
              </a:rPr>
              <a:t>e’</a:t>
            </a: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 corretto definirlo  “medicinale  equivalente”. </a:t>
            </a:r>
            <a:r>
              <a:rPr lang="it-IT" sz="2400" i="1" dirty="0">
                <a:latin typeface="Arial" pitchFamily="34" charset="0"/>
                <a:cs typeface="Arial" pitchFamily="34" charset="0"/>
              </a:rPr>
              <a:t>R</a:t>
            </a: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ispetto  al farmaco di riferimento ( “originator” ) che ha  nome di fantasia, possiede:</a:t>
            </a:r>
          </a:p>
          <a:p>
            <a:r>
              <a:rPr lang="it-IT" sz="2400" i="1" dirty="0" smtClean="0">
                <a:latin typeface="Arial" pitchFamily="34" charset="0"/>
                <a:cs typeface="Arial" pitchFamily="34" charset="0"/>
              </a:rPr>
              <a:t>1.Lo </a:t>
            </a:r>
            <a:r>
              <a:rPr lang="it-IT" sz="2400" i="1" dirty="0">
                <a:latin typeface="Arial" pitchFamily="34" charset="0"/>
                <a:cs typeface="Arial" pitchFamily="34" charset="0"/>
              </a:rPr>
              <a:t>STESSO PRINCIPIO ATTIVO, la sostanza responsabile del suo effetto farmacologico (terapeutico) </a:t>
            </a:r>
            <a:endParaRPr lang="it-IT" sz="2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2400" i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it-IT" sz="2400" i="1" dirty="0">
                <a:latin typeface="Arial" pitchFamily="34" charset="0"/>
                <a:cs typeface="Arial" pitchFamily="34" charset="0"/>
              </a:rPr>
              <a:t>. La STESSA QUANTITÀ DI PRINCIPIO ATTIVO </a:t>
            </a:r>
            <a:endParaRPr lang="it-IT" sz="2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2400" i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it-IT" sz="2400" i="1" dirty="0">
                <a:latin typeface="Arial" pitchFamily="34" charset="0"/>
                <a:cs typeface="Arial" pitchFamily="34" charset="0"/>
              </a:rPr>
              <a:t>. Lo STESSO NUMERO DI UNITA’ POSOLOGICHE (per es: numero di compresse per scatola) </a:t>
            </a:r>
            <a:endParaRPr lang="it-IT" sz="2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2400" i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it-IT" sz="2400" i="1" dirty="0">
                <a:latin typeface="Arial" pitchFamily="34" charset="0"/>
                <a:cs typeface="Arial" pitchFamily="34" charset="0"/>
              </a:rPr>
              <a:t>. La STESSA FORMA FARMACEUTICA (per es: compresse, capsule, soluzione iniettabile etc.) </a:t>
            </a:r>
            <a:endParaRPr lang="it-IT" sz="2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2400" i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it-IT" sz="2400" i="1" dirty="0">
                <a:latin typeface="Arial" pitchFamily="34" charset="0"/>
                <a:cs typeface="Arial" pitchFamily="34" charset="0"/>
              </a:rPr>
              <a:t>. La STESSA VIA DI </a:t>
            </a: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SOMMINISTRAZIONE e la stessa BIOEQUIVALENZA</a:t>
            </a:r>
            <a:endParaRPr lang="it-IT" sz="2400" i="1" dirty="0">
              <a:latin typeface="Arial" pitchFamily="34" charset="0"/>
              <a:cs typeface="Arial" pitchFamily="34" charset="0"/>
            </a:endParaRPr>
          </a:p>
          <a:p>
            <a:endParaRPr lang="it-IT" sz="2400" i="1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791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BIOEQUIVALENZA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sz="3100" dirty="0">
                <a:latin typeface="Arial" pitchFamily="34" charset="0"/>
                <a:cs typeface="Arial" pitchFamily="34" charset="0"/>
              </a:rPr>
              <a:t>Due medicinali sono </a:t>
            </a:r>
            <a:r>
              <a:rPr lang="it-IT" sz="3100" dirty="0" err="1">
                <a:latin typeface="Arial" pitchFamily="34" charset="0"/>
                <a:cs typeface="Arial" pitchFamily="34" charset="0"/>
              </a:rPr>
              <a:t>bioequivalenti</a:t>
            </a:r>
            <a:r>
              <a:rPr lang="it-IT" sz="3100" dirty="0">
                <a:latin typeface="Arial" pitchFamily="34" charset="0"/>
                <a:cs typeface="Arial" pitchFamily="34" charset="0"/>
              </a:rPr>
              <a:t> se hanno:</a:t>
            </a:r>
          </a:p>
          <a:p>
            <a:pPr algn="just"/>
            <a:r>
              <a:rPr lang="it-IT" sz="3100" dirty="0">
                <a:latin typeface="Arial" pitchFamily="34" charset="0"/>
                <a:cs typeface="Arial" pitchFamily="34" charset="0"/>
              </a:rPr>
              <a:t> stesso principio attivo </a:t>
            </a:r>
          </a:p>
          <a:p>
            <a:pPr algn="just"/>
            <a:r>
              <a:rPr lang="it-IT" sz="3100" dirty="0">
                <a:latin typeface="Arial" pitchFamily="34" charset="0"/>
                <a:cs typeface="Arial" pitchFamily="34" charset="0"/>
              </a:rPr>
              <a:t> stessa quantità di principio attivo</a:t>
            </a:r>
          </a:p>
          <a:p>
            <a:pPr algn="just"/>
            <a:r>
              <a:rPr lang="it-IT" sz="3100" dirty="0">
                <a:latin typeface="Arial" pitchFamily="34" charset="0"/>
                <a:cs typeface="Arial" pitchFamily="34" charset="0"/>
              </a:rPr>
              <a:t> stessa forma farmaceutica </a:t>
            </a:r>
          </a:p>
          <a:p>
            <a:pPr algn="just"/>
            <a:r>
              <a:rPr lang="it-IT" sz="3100" dirty="0">
                <a:latin typeface="Arial" pitchFamily="34" charset="0"/>
                <a:cs typeface="Arial" pitchFamily="34" charset="0"/>
              </a:rPr>
              <a:t> stessa via di somministrazione</a:t>
            </a:r>
          </a:p>
          <a:p>
            <a:pPr algn="just"/>
            <a:endParaRPr lang="it-IT" sz="31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3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simile biodisponibilità = concentrazione nel sangue/tempo  compresa  in un certo </a:t>
            </a:r>
            <a:r>
              <a:rPr lang="it-IT" sz="31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range</a:t>
            </a:r>
            <a:r>
              <a:rPr lang="it-IT" sz="3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rispetto al farmaco di riferimento ( la stessa variabilità che si riscontra tra pazienti diversi )</a:t>
            </a:r>
          </a:p>
          <a:p>
            <a:pPr algn="just"/>
            <a:endParaRPr lang="it-IT" sz="31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3100" dirty="0" smtClean="0">
                <a:latin typeface="Arial" pitchFamily="34" charset="0"/>
                <a:cs typeface="Arial" pitchFamily="34" charset="0"/>
              </a:rPr>
              <a:t>gli </a:t>
            </a:r>
            <a:r>
              <a:rPr lang="it-IT" sz="3100" dirty="0">
                <a:latin typeface="Arial" pitchFamily="34" charset="0"/>
                <a:cs typeface="Arial" pitchFamily="34" charset="0"/>
              </a:rPr>
              <a:t>eccipienti </a:t>
            </a:r>
            <a:r>
              <a:rPr lang="it-IT" sz="3100" dirty="0" smtClean="0">
                <a:latin typeface="Arial" pitchFamily="34" charset="0"/>
                <a:cs typeface="Arial" pitchFamily="34" charset="0"/>
              </a:rPr>
              <a:t>possono essere diversi</a:t>
            </a:r>
            <a:endParaRPr lang="it-IT" sz="31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175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VANTAGGI DEL FARMACO EQUIVALENTE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 algn="just" fontAlgn="base">
              <a:lnSpc>
                <a:spcPct val="120000"/>
              </a:lnSpc>
              <a:spcAft>
                <a:spcPct val="0"/>
              </a:spcAft>
              <a:buClr>
                <a:srgbClr val="C00000"/>
              </a:buClr>
              <a:buSzPct val="65000"/>
              <a:buFont typeface="Wingdings" pitchFamily="2" charset="2"/>
              <a:buChar char="ü"/>
            </a:pPr>
            <a:r>
              <a:rPr lang="it-IT" sz="19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Hanno</a:t>
            </a:r>
            <a:r>
              <a:rPr lang="it-IT" sz="19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</a:t>
            </a:r>
            <a:r>
              <a:rPr lang="it-IT" sz="1900" b="1" i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prezzo ridotto </a:t>
            </a:r>
            <a:r>
              <a:rPr lang="it-IT" sz="1900" kern="0" dirty="0">
                <a:solidFill>
                  <a:srgbClr val="000000"/>
                </a:solidFill>
                <a:latin typeface="Arial"/>
              </a:rPr>
              <a:t>per legge di almeno il 20% (attualmente la riduzione di prezzo arriva anche oltre il 60% ) rispetto al farmaco </a:t>
            </a:r>
            <a:r>
              <a:rPr lang="it-IT" sz="1900" kern="0" dirty="0" smtClean="0">
                <a:solidFill>
                  <a:srgbClr val="000000"/>
                </a:solidFill>
                <a:latin typeface="Arial"/>
              </a:rPr>
              <a:t>originale.</a:t>
            </a:r>
          </a:p>
          <a:p>
            <a:pPr lvl="0" algn="just" fontAlgn="base">
              <a:lnSpc>
                <a:spcPct val="120000"/>
              </a:lnSpc>
              <a:spcAft>
                <a:spcPct val="0"/>
              </a:spcAft>
              <a:buClr>
                <a:srgbClr val="C00000"/>
              </a:buClr>
              <a:buSzPct val="65000"/>
              <a:buFont typeface="Wingdings" pitchFamily="2" charset="2"/>
              <a:buChar char="ü"/>
            </a:pPr>
            <a:r>
              <a:rPr lang="it-IT" sz="1900" kern="0" dirty="0" smtClean="0">
                <a:solidFill>
                  <a:srgbClr val="000000"/>
                </a:solidFill>
                <a:latin typeface="Arial"/>
              </a:rPr>
              <a:t>Generano concorrenza tra le aziende</a:t>
            </a:r>
            <a:endParaRPr lang="it-IT" sz="1900" kern="0" dirty="0">
              <a:solidFill>
                <a:srgbClr val="000000"/>
              </a:solidFill>
              <a:latin typeface="Arial"/>
            </a:endParaRPr>
          </a:p>
          <a:p>
            <a:pPr lvl="0" algn="just" fontAlgn="base">
              <a:lnSpc>
                <a:spcPct val="120000"/>
              </a:lnSpc>
              <a:spcAft>
                <a:spcPct val="0"/>
              </a:spcAft>
              <a:buClr>
                <a:srgbClr val="C00000"/>
              </a:buClr>
              <a:buSzPct val="65000"/>
              <a:buFont typeface="Wingdings" pitchFamily="2" charset="2"/>
              <a:buChar char="ü"/>
            </a:pPr>
            <a:r>
              <a:rPr lang="it-IT" sz="1900" kern="0" dirty="0">
                <a:solidFill>
                  <a:srgbClr val="000000"/>
                </a:solidFill>
                <a:latin typeface="Arial"/>
              </a:rPr>
              <a:t>Rappresentano un’opportunità di risparmio non solo per il SSN ma </a:t>
            </a:r>
            <a:r>
              <a:rPr lang="it-IT" sz="1900" b="1" i="1" kern="0" dirty="0">
                <a:solidFill>
                  <a:srgbClr val="000000"/>
                </a:solidFill>
                <a:latin typeface="Arial"/>
              </a:rPr>
              <a:t>anche per il cittadino</a:t>
            </a:r>
            <a:r>
              <a:rPr lang="it-IT" sz="1900" kern="0" dirty="0">
                <a:solidFill>
                  <a:srgbClr val="000000"/>
                </a:solidFill>
                <a:latin typeface="Arial"/>
              </a:rPr>
              <a:t> (farmaci di fascia C o A, a pagamento) </a:t>
            </a:r>
          </a:p>
          <a:p>
            <a:pPr algn="just" fontAlgn="base">
              <a:lnSpc>
                <a:spcPct val="120000"/>
              </a:lnSpc>
              <a:spcAft>
                <a:spcPct val="0"/>
              </a:spcAft>
              <a:buClr>
                <a:srgbClr val="C00000"/>
              </a:buClr>
              <a:buSzPct val="65000"/>
              <a:buFont typeface="Wingdings" pitchFamily="2" charset="2"/>
              <a:buChar char="ü"/>
            </a:pPr>
            <a:r>
              <a:rPr lang="it-IT" sz="2000" b="1" i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Consentono di destinare risorse per farmaci innovativi</a:t>
            </a:r>
            <a:r>
              <a:rPr lang="it-IT" sz="1900" b="1" i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it-IT" sz="1900" kern="0" dirty="0">
                <a:solidFill>
                  <a:srgbClr val="000000"/>
                </a:solidFill>
                <a:latin typeface="Arial"/>
              </a:rPr>
              <a:t>senza rinunciare a terapie ormai </a:t>
            </a:r>
            <a:r>
              <a:rPr lang="it-IT" sz="1900" kern="0" dirty="0" smtClean="0">
                <a:solidFill>
                  <a:srgbClr val="000000"/>
                </a:solidFill>
                <a:latin typeface="Arial"/>
              </a:rPr>
              <a:t>consolidate.</a:t>
            </a:r>
          </a:p>
          <a:p>
            <a:pPr algn="just" fontAlgn="base">
              <a:lnSpc>
                <a:spcPct val="120000"/>
              </a:lnSpc>
              <a:spcAft>
                <a:spcPct val="0"/>
              </a:spcAft>
              <a:buClr>
                <a:srgbClr val="C00000"/>
              </a:buClr>
              <a:buSzPct val="65000"/>
              <a:buFont typeface="Wingdings" pitchFamily="2" charset="2"/>
              <a:buChar char="ü"/>
            </a:pPr>
            <a:r>
              <a:rPr lang="it-IT" sz="2000" dirty="0" smtClean="0">
                <a:solidFill>
                  <a:srgbClr val="000000"/>
                </a:solidFill>
              </a:rPr>
              <a:t>La </a:t>
            </a:r>
            <a:r>
              <a:rPr lang="it-IT" sz="2000" dirty="0">
                <a:solidFill>
                  <a:srgbClr val="000000"/>
                </a:solidFill>
              </a:rPr>
              <a:t>confezione con il prezzo più basso tra quelle equivalenti e tra di loro reciprocamente sostituibili costituisce il prezzo di rimborso (prezzo di riferimento)</a:t>
            </a:r>
            <a:r>
              <a:rPr lang="it-IT" sz="2000" baseline="30000" dirty="0">
                <a:solidFill>
                  <a:srgbClr val="000000"/>
                </a:solidFill>
              </a:rPr>
              <a:t> </a:t>
            </a:r>
            <a:r>
              <a:rPr lang="it-IT" sz="2000" dirty="0">
                <a:solidFill>
                  <a:srgbClr val="000000"/>
                </a:solidFill>
              </a:rPr>
              <a:t>che viene posto a carico del SSN; l’eventuale differenza tra il medicinale erogato ed il prezzo di riferimento </a:t>
            </a:r>
            <a:r>
              <a:rPr lang="it-IT" sz="2400" b="1" dirty="0">
                <a:solidFill>
                  <a:srgbClr val="000000"/>
                </a:solidFill>
              </a:rPr>
              <a:t>è a carico dei pazienti </a:t>
            </a:r>
            <a:r>
              <a:rPr lang="it-IT" sz="2000" dirty="0">
                <a:solidFill>
                  <a:srgbClr val="000000"/>
                </a:solidFill>
              </a:rPr>
              <a:t>(ad eccezione degli invalidi di guerra titolari di pensione vitalizia); </a:t>
            </a:r>
          </a:p>
          <a:p>
            <a:pPr lvl="0" algn="just" fontAlgn="base">
              <a:lnSpc>
                <a:spcPct val="120000"/>
              </a:lnSpc>
              <a:spcAft>
                <a:spcPct val="0"/>
              </a:spcAft>
              <a:buClr>
                <a:srgbClr val="C00000"/>
              </a:buClr>
              <a:buSzPct val="65000"/>
              <a:buFont typeface="Wingdings" pitchFamily="2" charset="2"/>
              <a:buChar char="ü"/>
            </a:pPr>
            <a:endParaRPr lang="it-IT" sz="1900" kern="0" dirty="0" smtClean="0">
              <a:solidFill>
                <a:srgbClr val="000000"/>
              </a:solidFill>
              <a:latin typeface="Arial"/>
            </a:endParaRPr>
          </a:p>
          <a:p>
            <a:pPr lvl="0" algn="just" fontAlgn="base">
              <a:lnSpc>
                <a:spcPct val="120000"/>
              </a:lnSpc>
              <a:spcAft>
                <a:spcPct val="0"/>
              </a:spcAft>
              <a:buClr>
                <a:srgbClr val="C00000"/>
              </a:buClr>
              <a:buSzPct val="65000"/>
              <a:buFont typeface="Wingdings" pitchFamily="2" charset="2"/>
              <a:buChar char="ü"/>
            </a:pPr>
            <a:endParaRPr lang="it-IT" sz="1900" kern="0" dirty="0">
              <a:solidFill>
                <a:srgbClr val="000000"/>
              </a:solidFill>
              <a:latin typeface="Arial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254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625" y="188640"/>
            <a:ext cx="871537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Assistenza farmaceutica regione Marche</a:t>
            </a:r>
          </a:p>
        </p:txBody>
      </p:sp>
      <p:pic>
        <p:nvPicPr>
          <p:cNvPr id="20483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71750" y="1785938"/>
            <a:ext cx="3602038" cy="4156075"/>
          </a:xfrm>
        </p:spPr>
      </p:pic>
      <p:sp>
        <p:nvSpPr>
          <p:cNvPr id="20484" name="CasellaDiTesto 3"/>
          <p:cNvSpPr txBox="1">
            <a:spLocks noChangeArrowheads="1"/>
          </p:cNvSpPr>
          <p:nvPr/>
        </p:nvSpPr>
        <p:spPr bwMode="auto">
          <a:xfrm>
            <a:off x="428625" y="5929313"/>
            <a:ext cx="828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/>
              <a:t>Le Marche sono una delle tre regioni Italiane senza ticket sui farmaci</a:t>
            </a:r>
          </a:p>
        </p:txBody>
      </p:sp>
    </p:spTree>
    <p:extLst>
      <p:ext uri="{BB962C8B-B14F-4D97-AF65-F5344CB8AC3E}">
        <p14:creationId xmlns:p14="http://schemas.microsoft.com/office/powerpoint/2010/main" val="230063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124744"/>
            <a:ext cx="8784976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 rot="20014414">
            <a:off x="654327" y="3109116"/>
            <a:ext cx="7835346" cy="138499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NELL’ AREA VASTA 5 NEL 2018 SONO STATI SPESI 4.209.000 € DI DIFFERENZA TRA PREZZO DEL FARMACO E PREZZO DI RIMBORSO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04164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08720"/>
            <a:ext cx="8712968" cy="504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 rot="19936253">
            <a:off x="66187" y="2696911"/>
            <a:ext cx="9102467" cy="83099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NEL DISTRETTO DI ASCOLI PICENO IL TICKET/ABITANTE E’ STATO DI 22,06 €  NEL DISTRETTO DI SAN BENEDETTO DEL TRONTO DI 17,90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70019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CHI CONSUMA DI PIU’?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13228212"/>
              </p:ext>
            </p:extLst>
          </p:nvPr>
        </p:nvGraphicFramePr>
        <p:xfrm>
          <a:off x="755577" y="2636912"/>
          <a:ext cx="7704854" cy="3033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7"/>
                <a:gridCol w="1656184"/>
                <a:gridCol w="2108771"/>
                <a:gridCol w="2427732"/>
              </a:tblGrid>
              <a:tr h="43661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DISTRETTO DI ASCOLI PICENO ANNO 2018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582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FASCIA DI ETA'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N° CONFEZIONI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N° PAZIENTI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CONFEZIONI/ANNO PAZIENTE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15821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46-55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197.805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13.574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14,57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5821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56-65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368.268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14.169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25,99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5821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66-75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557.263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13.009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42,84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5821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7</a:t>
                      </a:r>
                      <a:r>
                        <a:rPr lang="it-IT" sz="1600" u="none" strike="noStrike" dirty="0" smtClean="0">
                          <a:effectLst/>
                        </a:rPr>
                        <a:t>6-85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619.131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10.951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56,54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6612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&gt;85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261.653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4.634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56,46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14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403</TotalTime>
  <Words>629</Words>
  <Application>Microsoft Office PowerPoint</Application>
  <PresentationFormat>Presentazione su schermo (4:3)</PresentationFormat>
  <Paragraphs>97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Luna</vt:lpstr>
      <vt:lpstr>FARMACi  EQUIVALENTi </vt:lpstr>
      <vt:lpstr>FARMACO EQUIVALENTE-definizione</vt:lpstr>
      <vt:lpstr>FARMACO EQUIVALENTE</vt:lpstr>
      <vt:lpstr>BIOEQUIVALENZA</vt:lpstr>
      <vt:lpstr>VANTAGGI DEL FARMACO EQUIVALENTE</vt:lpstr>
      <vt:lpstr>Assistenza farmaceutica regione Marche</vt:lpstr>
      <vt:lpstr>Presentazione standard di PowerPoint</vt:lpstr>
      <vt:lpstr>Presentazione standard di PowerPoint</vt:lpstr>
      <vt:lpstr>CHI CONSUMA DI PIU’?</vt:lpstr>
      <vt:lpstr>CHI PAGA DI PIU’?</vt:lpstr>
      <vt:lpstr>DIFFICOLTA’ PER IL CITTADINO</vt:lpstr>
      <vt:lpstr>FARMACOVIGILANZA </vt:lpstr>
      <vt:lpstr>FARMACOVIGILANZA </vt:lpstr>
      <vt:lpstr>Presentazione standard di PowerPoint</vt:lpstr>
      <vt:lpstr>Presentazione standard di PowerPoint</vt:lpstr>
      <vt:lpstr>COSA DEVE FARE IL CITTADINO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FARMACO  EQUIVALENTE</dc:title>
  <dc:creator>Isidoro Mazzoni</dc:creator>
  <cp:lastModifiedBy>Isidoro Mazzoni</cp:lastModifiedBy>
  <cp:revision>21</cp:revision>
  <dcterms:created xsi:type="dcterms:W3CDTF">2019-03-20T07:58:09Z</dcterms:created>
  <dcterms:modified xsi:type="dcterms:W3CDTF">2019-03-21T12:12:32Z</dcterms:modified>
</cp:coreProperties>
</file>