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16" r:id="rId2"/>
    <p:sldId id="318" r:id="rId3"/>
    <p:sldId id="320" r:id="rId4"/>
    <p:sldId id="311" r:id="rId5"/>
    <p:sldId id="312" r:id="rId6"/>
    <p:sldId id="323" r:id="rId7"/>
    <p:sldId id="319" r:id="rId8"/>
    <p:sldId id="321" r:id="rId9"/>
    <p:sldId id="305" r:id="rId10"/>
    <p:sldId id="328" r:id="rId11"/>
    <p:sldId id="326" r:id="rId12"/>
    <p:sldId id="327" r:id="rId13"/>
    <p:sldId id="329" r:id="rId14"/>
    <p:sldId id="322" r:id="rId15"/>
  </p:sldIdLst>
  <p:sldSz cx="9144000" cy="6858000" type="screen4x3"/>
  <p:notesSz cx="6797675" cy="9926638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59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2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BBF0BA-7C0E-40D1-9D3C-EE2444753D8F}" type="datetimeFigureOut">
              <a:rPr lang="it-IT"/>
              <a:pPr>
                <a:defRPr/>
              </a:pPr>
              <a:t>26/11/2019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EDE90B-CFAE-4933-AEB0-B12D8F43BC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429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/>
              <a:pPr/>
              <a:t>1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98354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/>
              <a:pPr/>
              <a:t>12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64536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13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1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14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5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/>
              <a:pPr/>
              <a:t>2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506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3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4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1864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7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4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8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2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C1BB011-6BDB-49D4-BC10-57D034CE1652}" type="slidenum">
              <a:rPr lang="it-IT" altLang="it-IT" smtClean="0"/>
              <a:pPr/>
              <a:t>9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76206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>
                <a:solidFill>
                  <a:prstClr val="black"/>
                </a:solidFill>
              </a:rPr>
              <a:pPr/>
              <a:t>10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9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0DBC31D-43FF-45CA-9282-E367473FA33C}" type="slidenum">
              <a:rPr lang="it-IT" altLang="it-IT" smtClean="0"/>
              <a:pPr/>
              <a:t>11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52516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1B44E-8065-41FD-B38E-71F0E3058CA0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01268-463E-4597-965C-6858E2C801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367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67D1-23A2-436E-A3A2-6E47460A3461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197A-E8CE-4A0C-B214-046C6AE90D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09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4BF8-5DEB-4EC5-A1B4-D3CC208617D5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1C94-4F38-46E7-9EE2-1A8B13C673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604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6851-3C4D-448B-ABC1-E649E490FA80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7E9F-C4D9-4EF4-8B4F-ED123DDB5E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339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BB29-CEC3-43AC-ABB3-921EC0BFA91D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D32D-A8CE-45E3-99EC-EA36F3E2EF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50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C646-5E9B-4333-9D0D-B41E2F0807C4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57EB-5FDB-496E-A766-D672464872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499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25CE-1CF8-4B0B-B2E2-39E766244CEA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3C9B-84EB-4E2C-A0B3-56F1B83E0F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056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0F46-1F1D-4E3B-BF42-109771DAC2AD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69B9-AA71-48AE-A303-993BA3A4C1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205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1C7E-5B61-4870-B7EC-89337B7AE91B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1719-DA37-4480-820B-DA3D067FA7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570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A0BB-6080-43AE-BFCA-4D2C46FE5790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23AB-18CF-4AA2-9D01-955EF41583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945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C1BD-0FB5-4550-8C0C-BF4BB1A09CC2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D6B2-254D-45ED-BAFF-1A505E0C871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4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64F52B-A287-4274-ACF9-4688D581EBCC}" type="datetimeFigureOut">
              <a:rPr lang="it-IT" altLang="it-IT"/>
              <a:pPr>
                <a:defRPr/>
              </a:pPr>
              <a:t>26/11/2019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70E25E-4AAA-46DE-8E67-FF02F8E608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g"/><Relationship Id="rId5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/>
          </a:p>
          <a:p>
            <a:pPr>
              <a:buFont typeface="Arial" panose="020B0604020202020204" pitchFamily="34" charset="0"/>
              <a:buNone/>
            </a:pPr>
            <a:endParaRPr lang="it-IT" altLang="it-IT" sz="1000" b="1"/>
          </a:p>
        </p:txBody>
      </p:sp>
      <p:sp>
        <p:nvSpPr>
          <p:cNvPr id="4" name="Rettangolo 3"/>
          <p:cNvSpPr/>
          <p:nvPr/>
        </p:nvSpPr>
        <p:spPr>
          <a:xfrm>
            <a:off x="150812" y="1792288"/>
            <a:ext cx="8833168" cy="4816703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11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1200" b="1" i="1" dirty="0" smtClean="0"/>
          </a:p>
          <a:p>
            <a:pPr algn="ctr">
              <a:defRPr/>
            </a:pPr>
            <a:endParaRPr lang="it-IT" sz="1200" b="1" i="1" dirty="0"/>
          </a:p>
          <a:p>
            <a:pPr algn="ctr">
              <a:defRPr/>
            </a:pPr>
            <a:r>
              <a:rPr lang="it-IT" sz="1200" b="1" i="1" dirty="0" smtClean="0"/>
              <a:t>Sede </a:t>
            </a:r>
            <a:r>
              <a:rPr lang="it-IT" sz="1200" b="1" i="1" dirty="0"/>
              <a:t>Regione Marche – Sala Raffaello - </a:t>
            </a:r>
            <a:r>
              <a:rPr lang="it-IT" sz="1200" b="1" i="1" dirty="0" smtClean="0"/>
              <a:t>Martedì 26 </a:t>
            </a:r>
            <a:r>
              <a:rPr lang="it-IT" sz="1200" b="1" i="1" dirty="0"/>
              <a:t>novembre alle 12,30</a:t>
            </a:r>
          </a:p>
          <a:p>
            <a:pPr>
              <a:defRPr/>
            </a:pPr>
            <a:r>
              <a:rPr lang="it-IT" sz="1200" dirty="0" smtClean="0"/>
              <a:t>    </a:t>
            </a:r>
            <a:endParaRPr lang="it-IT" sz="1200" dirty="0"/>
          </a:p>
          <a:p>
            <a:pPr>
              <a:defRPr/>
            </a:pPr>
            <a:r>
              <a:rPr lang="it-IT" sz="1200" dirty="0" smtClean="0"/>
              <a:t>.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709325"/>
          </a:xfrm>
          <a:prstGeom prst="rect">
            <a:avLst/>
          </a:prstGeom>
        </p:spPr>
      </p:pic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876424" y="2154180"/>
            <a:ext cx="53911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i="1" dirty="0"/>
              <a:t>Presentazione movimento turistico registrato nelle strutture ricettive della regione Marche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i="1" dirty="0" smtClean="0"/>
              <a:t>Anno 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800" b="1" i="1" dirty="0"/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800" b="1" i="1" dirty="0" smtClean="0"/>
              <a:t>Periodo    Gennaio/Ottobre</a:t>
            </a:r>
          </a:p>
        </p:txBody>
      </p:sp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81550" y="979519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dirty="0" smtClean="0">
                <a:solidFill>
                  <a:schemeClr val="bg1"/>
                </a:solidFill>
              </a:rPr>
              <a:t>MARCHE</a:t>
            </a:r>
            <a:endParaRPr lang="it-IT" altLang="it-IT" sz="1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dirty="0">
                <a:solidFill>
                  <a:schemeClr val="bg1"/>
                </a:solidFill>
              </a:rPr>
              <a:t>SVILUPPO E VALORIZZAZIONE 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5409" y="286725"/>
            <a:ext cx="809307" cy="8184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6934" y="3723090"/>
            <a:ext cx="1765568" cy="19677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31533"/>
              </p:ext>
            </p:extLst>
          </p:nvPr>
        </p:nvGraphicFramePr>
        <p:xfrm>
          <a:off x="289564" y="286725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8" imgW="523440" imgH="647280" progId="">
                  <p:embed/>
                </p:oleObj>
              </mc:Choice>
              <mc:Fallback>
                <p:oleObj r:id="rId8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4" y="286725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251586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0019" y="1076321"/>
            <a:ext cx="8833168" cy="5570756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it-IT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dirty="0" smtClean="0">
                <a:solidFill>
                  <a:prstClr val="black"/>
                </a:solidFill>
              </a:rPr>
              <a:t>Movimento Turistico registrato negli esercizi ricettivi dei Comuni </a:t>
            </a:r>
          </a:p>
          <a:p>
            <a:pPr algn="ctr">
              <a:defRPr/>
            </a:pPr>
            <a:r>
              <a:rPr lang="it-IT" b="1" dirty="0" smtClean="0">
                <a:solidFill>
                  <a:prstClr val="black"/>
                </a:solidFill>
              </a:rPr>
              <a:t>AREA  CRATERE</a:t>
            </a:r>
          </a:p>
          <a:p>
            <a:pPr algn="ctr">
              <a:defRPr/>
            </a:pPr>
            <a:r>
              <a:rPr lang="it-IT" b="1" dirty="0" smtClean="0">
                <a:solidFill>
                  <a:srgbClr val="C00000"/>
                </a:solidFill>
              </a:rPr>
              <a:t>(Comuni coinvolti </a:t>
            </a:r>
            <a:r>
              <a:rPr lang="it-IT" b="1" dirty="0">
                <a:solidFill>
                  <a:srgbClr val="C00000"/>
                </a:solidFill>
              </a:rPr>
              <a:t>n° </a:t>
            </a:r>
            <a:r>
              <a:rPr lang="it-IT" b="1" dirty="0" smtClean="0">
                <a:solidFill>
                  <a:srgbClr val="C00000"/>
                </a:solidFill>
              </a:rPr>
              <a:t>83)</a:t>
            </a:r>
          </a:p>
          <a:p>
            <a:pPr algn="ctr">
              <a:defRPr/>
            </a:pP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1200" b="1" i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1200" b="1" i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1200" b="1" i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it-IT" sz="1200" dirty="0" smtClean="0">
                <a:solidFill>
                  <a:prstClr val="black"/>
                </a:solidFill>
              </a:rPr>
              <a:t>   </a:t>
            </a:r>
            <a:endParaRPr lang="it-IT" sz="1200" dirty="0">
              <a:solidFill>
                <a:prstClr val="black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3778" y="2501331"/>
            <a:ext cx="7836442" cy="37071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8" imgW="523440" imgH="647280" progId="">
                  <p:embed/>
                </p:oleObj>
              </mc:Choice>
              <mc:Fallback>
                <p:oleObj r:id="rId8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5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/>
          </a:p>
          <a:p>
            <a:pPr>
              <a:buFont typeface="Arial" panose="020B0604020202020204" pitchFamily="34" charset="0"/>
              <a:buNone/>
            </a:pPr>
            <a:endParaRPr lang="it-IT" altLang="it-IT" sz="1000" b="1"/>
          </a:p>
        </p:txBody>
      </p:sp>
      <p:sp>
        <p:nvSpPr>
          <p:cNvPr id="4" name="Rettangolo 3"/>
          <p:cNvSpPr/>
          <p:nvPr/>
        </p:nvSpPr>
        <p:spPr>
          <a:xfrm>
            <a:off x="150812" y="1074099"/>
            <a:ext cx="8833168" cy="5463034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11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</a:rPr>
              <a:t>Movimento Turistico registrato negli esercizi ricettivi dei Comuni </a:t>
            </a:r>
          </a:p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</a:rPr>
              <a:t>AREA  CRATERE</a:t>
            </a:r>
          </a:p>
          <a:p>
            <a:pPr algn="ctr">
              <a:defRPr/>
            </a:pPr>
            <a:endParaRPr lang="it-IT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b="1" dirty="0" smtClean="0">
                <a:solidFill>
                  <a:srgbClr val="C00000"/>
                </a:solidFill>
              </a:rPr>
              <a:t>(Comuni coinvolti </a:t>
            </a:r>
            <a:r>
              <a:rPr lang="it-IT" b="1" dirty="0">
                <a:solidFill>
                  <a:srgbClr val="C00000"/>
                </a:solidFill>
              </a:rPr>
              <a:t>n° </a:t>
            </a:r>
            <a:r>
              <a:rPr lang="it-IT" b="1" dirty="0" smtClean="0">
                <a:solidFill>
                  <a:srgbClr val="C00000"/>
                </a:solidFill>
              </a:rPr>
              <a:t>83)</a:t>
            </a: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 smtClean="0">
                <a:solidFill>
                  <a:srgbClr val="C00000"/>
                </a:solidFill>
              </a:rPr>
              <a:t>Periodo </a:t>
            </a:r>
            <a:r>
              <a:rPr lang="it-IT" b="1" i="1" dirty="0">
                <a:solidFill>
                  <a:srgbClr val="C00000"/>
                </a:solidFill>
              </a:rPr>
              <a:t>Gennaio/Ottobre </a:t>
            </a:r>
            <a:r>
              <a:rPr lang="it-IT" b="1" i="1" dirty="0" smtClean="0">
                <a:solidFill>
                  <a:srgbClr val="C00000"/>
                </a:solidFill>
              </a:rPr>
              <a:t>2019</a:t>
            </a: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1200" b="1" i="1" dirty="0" smtClean="0"/>
          </a:p>
          <a:p>
            <a:pPr algn="ctr">
              <a:defRPr/>
            </a:pPr>
            <a:endParaRPr lang="it-IT" sz="1200" b="1" i="1" dirty="0"/>
          </a:p>
          <a:p>
            <a:pPr algn="ctr">
              <a:defRPr/>
            </a:pPr>
            <a:endParaRPr lang="it-IT" sz="1200" b="1" i="1" dirty="0"/>
          </a:p>
          <a:p>
            <a:pPr>
              <a:defRPr/>
            </a:pPr>
            <a:r>
              <a:rPr lang="it-IT" sz="1200" dirty="0" smtClean="0"/>
              <a:t>   </a:t>
            </a:r>
            <a:endParaRPr lang="it-IT" sz="1200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41871"/>
              </p:ext>
            </p:extLst>
          </p:nvPr>
        </p:nvGraphicFramePr>
        <p:xfrm>
          <a:off x="505624" y="3263869"/>
          <a:ext cx="8186737" cy="366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Italiani </a:t>
                      </a:r>
                      <a:endParaRPr lang="it-IT" sz="1400" i="1" dirty="0"/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Stranieri </a:t>
                      </a:r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Totale Complessivo</a:t>
                      </a:r>
                    </a:p>
                  </a:txBody>
                  <a:tcPr marL="91435" marR="91435" marT="45841" marB="458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65331"/>
              </p:ext>
            </p:extLst>
          </p:nvPr>
        </p:nvGraphicFramePr>
        <p:xfrm>
          <a:off x="505624" y="3587719"/>
          <a:ext cx="8186736" cy="3032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21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38154"/>
              </p:ext>
            </p:extLst>
          </p:nvPr>
        </p:nvGraphicFramePr>
        <p:xfrm>
          <a:off x="505624" y="3905219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180.137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655.927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33.385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253.520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213.522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909.447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CasellaDiTesto 8"/>
          <p:cNvSpPr txBox="1">
            <a:spLocks noChangeArrowheads="1"/>
          </p:cNvSpPr>
          <p:nvPr/>
        </p:nvSpPr>
        <p:spPr bwMode="auto">
          <a:xfrm>
            <a:off x="505625" y="4551544"/>
            <a:ext cx="8186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C00000"/>
                </a:solidFill>
              </a:rPr>
              <a:t> </a:t>
            </a:r>
            <a:r>
              <a:rPr lang="it-IT" altLang="it-IT" sz="1800" b="1" i="1" dirty="0">
                <a:solidFill>
                  <a:srgbClr val="C00000"/>
                </a:solidFill>
                <a:latin typeface="+mn-lt"/>
                <a:ea typeface="+mn-ea"/>
              </a:rPr>
              <a:t>Variazioni % rispetto allo stesso periodo del 2018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21750"/>
              </p:ext>
            </p:extLst>
          </p:nvPr>
        </p:nvGraphicFramePr>
        <p:xfrm>
          <a:off x="505624" y="5164106"/>
          <a:ext cx="8186739" cy="30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i="1" dirty="0" smtClean="0"/>
                        <a:t>Italiani</a:t>
                      </a:r>
                      <a:endParaRPr lang="it-IT" sz="12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Stranieri 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Totale Complessivo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55755"/>
              </p:ext>
            </p:extLst>
          </p:nvPr>
        </p:nvGraphicFramePr>
        <p:xfrm>
          <a:off x="505624" y="5483194"/>
          <a:ext cx="8186736" cy="304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25492"/>
              </p:ext>
            </p:extLst>
          </p:nvPr>
        </p:nvGraphicFramePr>
        <p:xfrm>
          <a:off x="505624" y="5803869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+13,33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+30,70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-4,01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-9,15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+10,21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+16,46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" name="Immagin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26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7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/>
          </a:p>
          <a:p>
            <a:pPr>
              <a:buFont typeface="Arial" panose="020B0604020202020204" pitchFamily="34" charset="0"/>
              <a:buNone/>
            </a:pPr>
            <a:endParaRPr lang="it-IT" altLang="it-IT" sz="1000" b="1"/>
          </a:p>
        </p:txBody>
      </p:sp>
      <p:sp>
        <p:nvSpPr>
          <p:cNvPr id="4" name="Rettangolo 3"/>
          <p:cNvSpPr/>
          <p:nvPr/>
        </p:nvSpPr>
        <p:spPr>
          <a:xfrm>
            <a:off x="150812" y="1074099"/>
            <a:ext cx="8833168" cy="5463034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11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</a:rPr>
              <a:t>Movimento Turistico registrato negli esercizi ricettivi dei Comuni </a:t>
            </a:r>
          </a:p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</a:rPr>
              <a:t>AREA  CRATERE</a:t>
            </a:r>
          </a:p>
          <a:p>
            <a:pPr algn="ctr">
              <a:defRPr/>
            </a:pPr>
            <a:endParaRPr lang="it-IT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b="1" dirty="0" smtClean="0">
                <a:solidFill>
                  <a:srgbClr val="C00000"/>
                </a:solidFill>
              </a:rPr>
              <a:t>(Comuni coinvolti </a:t>
            </a:r>
            <a:r>
              <a:rPr lang="it-IT" b="1" dirty="0">
                <a:solidFill>
                  <a:srgbClr val="C00000"/>
                </a:solidFill>
              </a:rPr>
              <a:t>n° </a:t>
            </a:r>
            <a:r>
              <a:rPr lang="it-IT" b="1" dirty="0" smtClean="0">
                <a:solidFill>
                  <a:srgbClr val="C00000"/>
                </a:solidFill>
              </a:rPr>
              <a:t>83)</a:t>
            </a: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 smtClean="0">
                <a:solidFill>
                  <a:srgbClr val="C00000"/>
                </a:solidFill>
              </a:rPr>
              <a:t>Periodo Maggio/Settembre </a:t>
            </a:r>
            <a:r>
              <a:rPr lang="it-IT" b="1" i="1" dirty="0">
                <a:solidFill>
                  <a:srgbClr val="C00000"/>
                </a:solidFill>
              </a:rPr>
              <a:t>2019</a:t>
            </a: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1200" b="1" i="1" dirty="0" smtClean="0"/>
          </a:p>
          <a:p>
            <a:pPr algn="ctr">
              <a:defRPr/>
            </a:pPr>
            <a:endParaRPr lang="it-IT" sz="1200" b="1" i="1" dirty="0"/>
          </a:p>
          <a:p>
            <a:pPr algn="ctr">
              <a:defRPr/>
            </a:pPr>
            <a:endParaRPr lang="it-IT" sz="1200" b="1" i="1" dirty="0"/>
          </a:p>
          <a:p>
            <a:pPr>
              <a:defRPr/>
            </a:pPr>
            <a:r>
              <a:rPr lang="it-IT" sz="1200" dirty="0" smtClean="0"/>
              <a:t>   </a:t>
            </a:r>
            <a:endParaRPr lang="it-IT" sz="1200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/>
          </p:nvPr>
        </p:nvGraphicFramePr>
        <p:xfrm>
          <a:off x="505624" y="3263869"/>
          <a:ext cx="8186737" cy="366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Italiani </a:t>
                      </a:r>
                      <a:endParaRPr lang="it-IT" sz="1400" i="1" dirty="0"/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Stranieri </a:t>
                      </a:r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Totale Complessivo</a:t>
                      </a:r>
                    </a:p>
                  </a:txBody>
                  <a:tcPr marL="91435" marR="91435" marT="45841" marB="458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/>
          </p:nvPr>
        </p:nvGraphicFramePr>
        <p:xfrm>
          <a:off x="505624" y="3587719"/>
          <a:ext cx="8186736" cy="3032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21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27951"/>
              </p:ext>
            </p:extLst>
          </p:nvPr>
        </p:nvGraphicFramePr>
        <p:xfrm>
          <a:off x="505624" y="3905219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111.760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378.503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25.181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172.235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136.941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550.738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CasellaDiTesto 8"/>
          <p:cNvSpPr txBox="1">
            <a:spLocks noChangeArrowheads="1"/>
          </p:cNvSpPr>
          <p:nvPr/>
        </p:nvSpPr>
        <p:spPr bwMode="auto">
          <a:xfrm>
            <a:off x="505625" y="4551544"/>
            <a:ext cx="8186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C00000"/>
                </a:solidFill>
              </a:rPr>
              <a:t> </a:t>
            </a:r>
            <a:r>
              <a:rPr lang="it-IT" altLang="it-IT" sz="1800" b="1" i="1" dirty="0">
                <a:solidFill>
                  <a:srgbClr val="C00000"/>
                </a:solidFill>
                <a:latin typeface="+mn-lt"/>
                <a:ea typeface="+mn-ea"/>
              </a:rPr>
              <a:t>Variazioni % rispetto allo stesso periodo del 2018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/>
          </p:nvPr>
        </p:nvGraphicFramePr>
        <p:xfrm>
          <a:off x="505624" y="5164106"/>
          <a:ext cx="8186739" cy="30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i="1" dirty="0" smtClean="0"/>
                        <a:t>Italiani</a:t>
                      </a:r>
                      <a:endParaRPr lang="it-IT" sz="12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Stranieri 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Totale Complessivo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/>
          </p:nvPr>
        </p:nvGraphicFramePr>
        <p:xfrm>
          <a:off x="505624" y="5483194"/>
          <a:ext cx="8186736" cy="304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82180"/>
              </p:ext>
            </p:extLst>
          </p:nvPr>
        </p:nvGraphicFramePr>
        <p:xfrm>
          <a:off x="505624" y="5803869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+20,69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+39,60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+3,32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-5,03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+17,07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+21,71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" name="Immagin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26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8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813" y="1189822"/>
            <a:ext cx="8842374" cy="5262979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6" name="Oggetto 15"/>
          <p:cNvGraphicFramePr>
            <a:graphicFrameLocks noChangeAspect="1"/>
          </p:cNvGraphicFramePr>
          <p:nvPr/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448" y="2117725"/>
            <a:ext cx="8567013" cy="4128146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Ovale 2"/>
          <p:cNvSpPr/>
          <p:nvPr/>
        </p:nvSpPr>
        <p:spPr>
          <a:xfrm>
            <a:off x="2610998" y="1326594"/>
            <a:ext cx="4274544" cy="66745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FOCUS: SISTEMA WIFI SPIAGGE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1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813" y="1189822"/>
            <a:ext cx="8842374" cy="5570756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dirty="0" smtClean="0">
                <a:solidFill>
                  <a:srgbClr val="C00000"/>
                </a:solidFill>
              </a:rPr>
              <a:t>Distribuzione Percentuale a Confronto tra: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it-IT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44801"/>
              </p:ext>
            </p:extLst>
          </p:nvPr>
        </p:nvGraphicFramePr>
        <p:xfrm>
          <a:off x="456483" y="2100913"/>
          <a:ext cx="8309610" cy="4517960"/>
        </p:xfrm>
        <a:graphic>
          <a:graphicData uri="http://schemas.openxmlformats.org/drawingml/2006/table">
            <a:tbl>
              <a:tblPr firstRow="1" bandRow="1"/>
              <a:tblGrid>
                <a:gridCol w="283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Stato Estero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%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sul totale stranieri</a:t>
                      </a:r>
                    </a:p>
                    <a:p>
                      <a:pPr marL="0" algn="ctr" defTabSz="914400" rtl="0" eaLnBrk="1" latinLnBrk="0" hangingPunct="1"/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Stato Estero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%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sul totale stranieri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45721" marB="4572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1) Svizzera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1) Germania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17,63%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2) Germania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2) Paesi Bassi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9,07%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Regno Unito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3) Svizzera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7,29%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4) Russia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8,73%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4) Francia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6,52%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5) Olanda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5) Regno Unito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4,97%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6) Francia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6) Belgio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4,24%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7) Belgio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7) Polonia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4,00%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8) Ucraina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8) Stati Uniti d’America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4,00%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9) Austria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9) Russia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3,66%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10) Polonia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10) Austria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3,45%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11) Repubblica Ceca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11) Repubblica Ceca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2,74%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12) Spagna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12)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Spagna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2,39%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  13) Romania</a:t>
                      </a:r>
                      <a:endParaRPr lang="it-IT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13) Romania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2,11%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14) Lussemburgo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14) Ucraina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1,72%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57185"/>
              </p:ext>
            </p:extLst>
          </p:nvPr>
        </p:nvGraphicFramePr>
        <p:xfrm>
          <a:off x="456483" y="1672241"/>
          <a:ext cx="830961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9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0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200" b="1" i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REGISTRAZIONE ACCESSI WIFI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200" b="1" i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SPIAGGE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MOVIMENTO TURISTICO ARRIVI </a:t>
                      </a:r>
                    </a:p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PERIODO GENNAIO/OTTOBRE 2019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9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4308" y="1177893"/>
            <a:ext cx="8825456" cy="5447645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sz="2200" b="1" i="1" dirty="0" smtClean="0">
                <a:solidFill>
                  <a:schemeClr val="tx1"/>
                </a:solidFill>
              </a:rPr>
              <a:t>Il </a:t>
            </a:r>
            <a:r>
              <a:rPr lang="it-IT" sz="2200" b="1" i="1" dirty="0">
                <a:solidFill>
                  <a:schemeClr val="tx1"/>
                </a:solidFill>
              </a:rPr>
              <a:t>turismo nella regione </a:t>
            </a:r>
            <a:r>
              <a:rPr lang="it-IT" sz="2200" b="1" i="1" dirty="0" smtClean="0">
                <a:solidFill>
                  <a:schemeClr val="tx1"/>
                </a:solidFill>
              </a:rPr>
              <a:t>Marche</a:t>
            </a:r>
          </a:p>
          <a:p>
            <a:pPr algn="ctr">
              <a:spcBef>
                <a:spcPts val="0"/>
              </a:spcBef>
              <a:defRPr/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 smtClean="0">
                <a:solidFill>
                  <a:srgbClr val="C00000"/>
                </a:solidFill>
              </a:rPr>
              <a:t>Periodo Gennaio/Ottobre 2019</a:t>
            </a: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i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it-IT" sz="1200" dirty="0"/>
              <a:t>    </a:t>
            </a:r>
          </a:p>
          <a:p>
            <a:pPr>
              <a:defRPr/>
            </a:pPr>
            <a:r>
              <a:rPr lang="it-IT" sz="1200" dirty="0"/>
              <a:t> </a:t>
            </a:r>
            <a:r>
              <a:rPr lang="it-IT" sz="1200" dirty="0" smtClean="0"/>
              <a:t>Elaborazione </a:t>
            </a:r>
            <a:r>
              <a:rPr lang="it-IT" sz="1200" dirty="0"/>
              <a:t>Regione Marche - Osservatorio Regionale del Turismo (Fonte Strutture Ricettive).</a:t>
            </a:r>
          </a:p>
          <a:p>
            <a:pPr>
              <a:defRPr/>
            </a:pPr>
            <a:r>
              <a:rPr lang="it-IT" sz="1200" dirty="0"/>
              <a:t> </a:t>
            </a:r>
            <a:r>
              <a:rPr lang="it-IT" sz="1200" dirty="0" smtClean="0"/>
              <a:t>I </a:t>
            </a:r>
            <a:r>
              <a:rPr lang="it-IT" sz="1200" dirty="0"/>
              <a:t>dati si riferiscono ai movimenti denunciati direttamente dalle strutture ricettive alberghiere ed extralberghiere.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86840"/>
              </p:ext>
            </p:extLst>
          </p:nvPr>
        </p:nvGraphicFramePr>
        <p:xfrm>
          <a:off x="492127" y="2609320"/>
          <a:ext cx="8186737" cy="366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Italiani</a:t>
                      </a:r>
                      <a:endParaRPr lang="it-IT" sz="1400" i="1" dirty="0"/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Stranieri </a:t>
                      </a:r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Totale</a:t>
                      </a:r>
                    </a:p>
                  </a:txBody>
                  <a:tcPr marL="91435" marR="91435" marT="45841" marB="458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02478"/>
              </p:ext>
            </p:extLst>
          </p:nvPr>
        </p:nvGraphicFramePr>
        <p:xfrm>
          <a:off x="492127" y="2933170"/>
          <a:ext cx="8186736" cy="3032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21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79219"/>
              </p:ext>
            </p:extLst>
          </p:nvPr>
        </p:nvGraphicFramePr>
        <p:xfrm>
          <a:off x="492127" y="3250670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1.806.408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8.095.308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367.971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1.603.183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2.174.379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9.698.491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sellaDiTesto 8"/>
          <p:cNvSpPr txBox="1">
            <a:spLocks noChangeArrowheads="1"/>
          </p:cNvSpPr>
          <p:nvPr/>
        </p:nvSpPr>
        <p:spPr bwMode="auto">
          <a:xfrm>
            <a:off x="478630" y="3863444"/>
            <a:ext cx="8186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C00000"/>
                </a:solidFill>
              </a:rPr>
              <a:t> </a:t>
            </a:r>
            <a:r>
              <a:rPr lang="it-IT" altLang="it-IT" sz="1800" b="1" i="1" dirty="0">
                <a:solidFill>
                  <a:srgbClr val="C00000"/>
                </a:solidFill>
                <a:latin typeface="+mn-lt"/>
                <a:ea typeface="+mn-ea"/>
              </a:rPr>
              <a:t>Variazioni % rispetto allo stesso periodo del 2018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55836"/>
              </p:ext>
            </p:extLst>
          </p:nvPr>
        </p:nvGraphicFramePr>
        <p:xfrm>
          <a:off x="492127" y="4509557"/>
          <a:ext cx="8186739" cy="30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i="1" dirty="0" smtClean="0"/>
                        <a:t>Italiani</a:t>
                      </a:r>
                      <a:endParaRPr lang="it-IT" sz="12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Stranieri 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Totale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52675"/>
              </p:ext>
            </p:extLst>
          </p:nvPr>
        </p:nvGraphicFramePr>
        <p:xfrm>
          <a:off x="492127" y="4828645"/>
          <a:ext cx="8186736" cy="304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4619"/>
              </p:ext>
            </p:extLst>
          </p:nvPr>
        </p:nvGraphicFramePr>
        <p:xfrm>
          <a:off x="492127" y="5149320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+6,34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+7,79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+1,32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-2,45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+5,46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+5,95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72090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85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813" y="1076322"/>
            <a:ext cx="8842374" cy="5509200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>
                <a:solidFill>
                  <a:prstClr val="black"/>
                </a:solidFill>
              </a:rPr>
              <a:t>Il turismo nella regione Marche</a:t>
            </a:r>
          </a:p>
          <a:p>
            <a:pPr algn="ctr">
              <a:defRPr/>
            </a:pPr>
            <a:r>
              <a:rPr lang="it-IT" b="1" i="1" dirty="0">
                <a:solidFill>
                  <a:srgbClr val="C00000"/>
                </a:solidFill>
              </a:rPr>
              <a:t>Periodo Gennaio/Ottobre</a:t>
            </a: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8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   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</a:t>
            </a:r>
            <a:endParaRPr lang="it-IT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it-IT" sz="1200" dirty="0" smtClean="0">
                <a:solidFill>
                  <a:prstClr val="black"/>
                </a:solidFill>
              </a:rPr>
              <a:t>Elaborazione </a:t>
            </a:r>
            <a:r>
              <a:rPr lang="it-IT" sz="1200" dirty="0">
                <a:solidFill>
                  <a:prstClr val="black"/>
                </a:solidFill>
              </a:rPr>
              <a:t>Regione Marche - Osservatorio Regionale del Turismo (Fonte Strutture Ricettive).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I dati si riferiscono ai movimenti denunciati direttamente dalle strutture ricettive alberghiere ed extralberghiere</a:t>
            </a:r>
            <a:r>
              <a:rPr lang="it-IT" sz="1200" dirty="0" smtClean="0">
                <a:solidFill>
                  <a:prstClr val="black"/>
                </a:solidFill>
              </a:rPr>
              <a:t>.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5" name="CasellaDiTesto 4"/>
          <p:cNvSpPr txBox="1">
            <a:spLocks noChangeArrowheads="1"/>
          </p:cNvSpPr>
          <p:nvPr/>
        </p:nvSpPr>
        <p:spPr bwMode="auto">
          <a:xfrm>
            <a:off x="150813" y="1940201"/>
            <a:ext cx="8842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800" b="1" dirty="0" smtClean="0">
                <a:solidFill>
                  <a:srgbClr val="C00000"/>
                </a:solidFill>
              </a:rPr>
              <a:t>dati su base provinciale </a:t>
            </a: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47849"/>
              </p:ext>
            </p:extLst>
          </p:nvPr>
        </p:nvGraphicFramePr>
        <p:xfrm>
          <a:off x="715963" y="2999244"/>
          <a:ext cx="7712074" cy="4572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70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Province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 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  <a:p>
                      <a:pPr algn="ctr"/>
                      <a:r>
                        <a:rPr kumimoji="0" lang="it-IT" sz="1200" kern="1200" dirty="0" smtClean="0"/>
                        <a:t>Variazione %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2" marB="457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Variazione %</a:t>
                      </a:r>
                    </a:p>
                  </a:txBody>
                  <a:tcPr marL="91446" marR="91446" marT="45722" marB="457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46832"/>
              </p:ext>
            </p:extLst>
          </p:nvPr>
        </p:nvGraphicFramePr>
        <p:xfrm>
          <a:off x="715963" y="3470732"/>
          <a:ext cx="7712074" cy="22748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70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6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PU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609.610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2.866.127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585.756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2.650.276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+4,07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+8,14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AN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721.807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2.552.523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690.439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2.560.548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+4,54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-0,31</a:t>
                      </a:r>
                      <a:endParaRPr lang="it-IT" sz="12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MC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320.015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1.525.882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299.588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1.422.893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+6,82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+7,24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AP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342.241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1.582.089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323.584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1.417.494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+5,77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+11,61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FM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180.706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1.171.870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162.533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1.102.890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+11,18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+6,25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77"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Regione</a:t>
                      </a:r>
                      <a:endParaRPr lang="it-IT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 smtClean="0">
                          <a:effectLst/>
                          <a:latin typeface="Arial" panose="020B0604020202020204" pitchFamily="34" charset="0"/>
                        </a:rPr>
                        <a:t>2.174.379</a:t>
                      </a:r>
                      <a:endParaRPr lang="it-IT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 smtClean="0">
                          <a:effectLst/>
                          <a:latin typeface="Arial" panose="020B0604020202020204" pitchFamily="34" charset="0"/>
                        </a:rPr>
                        <a:t>9.698.491</a:t>
                      </a:r>
                      <a:endParaRPr lang="it-IT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2.061.900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9.154.101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+5,46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+5,95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93616"/>
              </p:ext>
            </p:extLst>
          </p:nvPr>
        </p:nvGraphicFramePr>
        <p:xfrm>
          <a:off x="715963" y="2346877"/>
          <a:ext cx="7712074" cy="65236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7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367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2" marR="91452" marT="45722" marB="45722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kumimoji="0" lang="it-IT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Complessivo</a:t>
                      </a:r>
                      <a:endParaRPr kumimoji="0" lang="it-IT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Alberghiero ed Extralberghiero</a:t>
                      </a: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kumimoji="0" lang="it-IT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</a:t>
                      </a:r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1452" marR="91452" marT="45722" marB="45722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Alberghiero ed Extralberghiero </a:t>
                      </a:r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kumimoji="0" lang="it-IT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2018</a:t>
                      </a:r>
                      <a:endParaRPr kumimoji="0" lang="it-IT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22" marB="45722" anchor="b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Variazioni %</a:t>
                      </a:r>
                    </a:p>
                  </a:txBody>
                  <a:tcPr marL="91452" marR="91452" marT="45722" marB="45722" anchor="ctr">
                    <a:solidFill>
                      <a:srgbClr val="66FFCC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" name="Immagin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20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5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324258"/>
              </p:ext>
            </p:extLst>
          </p:nvPr>
        </p:nvGraphicFramePr>
        <p:xfrm>
          <a:off x="190101" y="1815036"/>
          <a:ext cx="8763795" cy="4993014"/>
        </p:xfrm>
        <a:graphic>
          <a:graphicData uri="http://schemas.openxmlformats.org/drawingml/2006/table">
            <a:tbl>
              <a:tblPr firstRow="1" bandRow="1"/>
              <a:tblGrid>
                <a:gridCol w="258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2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Nazioni</a:t>
                      </a:r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2019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Arrivi</a:t>
                      </a:r>
                    </a:p>
                  </a:txBody>
                  <a:tcPr marL="91454" marR="9145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Variazioni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rispetto allo stesso periodo del 2018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Arrivi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2019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Presenze</a:t>
                      </a:r>
                    </a:p>
                    <a:p>
                      <a:pPr marL="0" algn="ctr" defTabSz="914400" rtl="0" eaLnBrk="1" latinLnBrk="0" hangingPunct="1"/>
                      <a:endParaRPr lang="it-IT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Variazioni %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allo stesso periodo del 2018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  <a:endParaRPr lang="it-IT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Germania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64.886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+3,93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288.279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+3,06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Paesi</a:t>
                      </a:r>
                      <a:r>
                        <a:rPr lang="it-IT" sz="1200" baseline="0" dirty="0" smtClean="0"/>
                        <a:t> Bassi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-0,52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192.288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-7,94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Svizzera (Incluso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Liechtenstein)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+0,01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103.889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+0,74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Francia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-2,84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75.810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-7,46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Regno</a:t>
                      </a:r>
                      <a:r>
                        <a:rPr lang="it-IT" sz="1200" baseline="0" dirty="0" smtClean="0"/>
                        <a:t> Unito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+1,41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61.097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-4,57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Belgio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-1,73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76.718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-4,40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Polonia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-0,79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46.577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-4,95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Stati</a:t>
                      </a:r>
                      <a:r>
                        <a:rPr lang="it-IT" sz="1200" baseline="0" dirty="0" smtClean="0"/>
                        <a:t> Uniti d’America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+5,07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64.575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+17,23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Russia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+14,24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61.983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+7,02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Austria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+2,74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49.624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-2,27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Repubblica</a:t>
                      </a:r>
                      <a:r>
                        <a:rPr lang="it-IT" sz="1200" baseline="0" dirty="0" smtClean="0"/>
                        <a:t> Ceca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+6,28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58.077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+3,18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Spagna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+5,82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29.077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-14,50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5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  Romania</a:t>
                      </a:r>
                      <a:endParaRPr lang="it-IT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+2,05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34.215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+13,91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Ucraina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+25,86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25.483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+16,17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Cina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-7,67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39.182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-8,09</a:t>
                      </a:r>
                      <a:endParaRPr lang="it-IT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824162" y="1214686"/>
            <a:ext cx="5683250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Principali Nazionalità di Provenienza</a:t>
            </a:r>
          </a:p>
          <a:p>
            <a:pPr algn="ctr">
              <a:defRPr/>
            </a:pPr>
            <a:r>
              <a:rPr lang="it-IT" sz="1600" b="1" dirty="0">
                <a:solidFill>
                  <a:srgbClr val="FF0000"/>
                </a:solidFill>
              </a:rPr>
              <a:t>Suddivisione Arrivi – </a:t>
            </a:r>
            <a:r>
              <a:rPr lang="it-IT" sz="1600" b="1" dirty="0" smtClean="0">
                <a:solidFill>
                  <a:srgbClr val="FF0000"/>
                </a:solidFill>
              </a:rPr>
              <a:t>Periodo Gennaio/Ottobre 2019</a:t>
            </a:r>
            <a:endParaRPr lang="it-IT" sz="1600" dirty="0">
              <a:solidFill>
                <a:srgbClr val="FF000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5" imgW="523440" imgH="647280" progId="">
                  <p:embed/>
                </p:oleObj>
              </mc:Choice>
              <mc:Fallback>
                <p:oleObj r:id="rId5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26326" y="1340587"/>
            <a:ext cx="75127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Principali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Regioni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di Provenienza</a:t>
            </a:r>
          </a:p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</a:rPr>
              <a:t>Suddivisione Arrivi – Periodo Gennaio/Ottobre 2019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80496"/>
              </p:ext>
            </p:extLst>
          </p:nvPr>
        </p:nvGraphicFramePr>
        <p:xfrm>
          <a:off x="200818" y="2036895"/>
          <a:ext cx="8763795" cy="4535804"/>
        </p:xfrm>
        <a:graphic>
          <a:graphicData uri="http://schemas.openxmlformats.org/drawingml/2006/table">
            <a:tbl>
              <a:tblPr firstRow="1" bandRow="1"/>
              <a:tblGrid>
                <a:gridCol w="258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28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Regioni</a:t>
                      </a:r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2019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Arrivi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Variazioni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rispetto allo stesso periodo del 2018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Arrivi</a:t>
                      </a:r>
                      <a:endParaRPr kumimoji="0" lang="it-IT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54" marR="91454" marT="45721" marB="4572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Gennaio/Ottobre 2019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Presenze</a:t>
                      </a:r>
                    </a:p>
                    <a:p>
                      <a:pPr marL="0" algn="ctr" defTabSz="914400" rtl="0" eaLnBrk="1" latinLnBrk="0" hangingPunct="1"/>
                      <a:endParaRPr lang="it-IT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1" marB="4572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Variazioni %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rispetto</a:t>
                      </a:r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allo stesso periodo del 2018</a:t>
                      </a:r>
                    </a:p>
                    <a:p>
                      <a:pPr marL="0" algn="ctr" defTabSz="914400" rtl="0" eaLnBrk="1" latinLnBrk="0" hangingPunct="1"/>
                      <a:endParaRPr lang="it-IT" sz="11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  <a:endParaRPr lang="it-IT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1" marB="4572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Lombardia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383.760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+6,74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1.965.928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+7,27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Emilia Romagna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244.361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+4,86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976.597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+5,54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Lazio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204.748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+7,93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702.152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+5,18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Veneto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+6,08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534.577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+6,46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Umbria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106.591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+6,02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623.353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+9,23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Piemonte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99.474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+5,62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457.346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+5,99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Toscana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+6,81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268.900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+3,81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Puglia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85.361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+3,64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278.796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+16,21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Campania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+9,41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262.591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+5,08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Abruzzo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60.873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+9,01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180.200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+17,74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it-IT" sz="1200" dirty="0" smtClean="0"/>
                        <a:t>Sicilia</a:t>
                      </a:r>
                      <a:endParaRPr lang="it-IT" sz="1200" dirty="0"/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+0,99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114.450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+7,02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Friuli-Venezia-Giulia</a:t>
                      </a:r>
                    </a:p>
                  </a:txBody>
                  <a:tcPr marL="91454" marR="91454" marT="45721" marB="4572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+9,46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75.754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+8,90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5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   Liguria</a:t>
                      </a:r>
                      <a:endParaRPr lang="it-IT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+11,84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56.001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+10,70</a:t>
                      </a:r>
                      <a:endParaRPr lang="it-IT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5" imgW="523440" imgH="647280" progId="">
                  <p:embed/>
                </p:oleObj>
              </mc:Choice>
              <mc:Fallback>
                <p:oleObj r:id="rId5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/>
          </a:p>
          <a:p>
            <a:pPr>
              <a:buFont typeface="Arial" panose="020B0604020202020204" pitchFamily="34" charset="0"/>
              <a:buNone/>
            </a:pPr>
            <a:endParaRPr lang="it-IT" altLang="it-IT" sz="1000" b="1"/>
          </a:p>
        </p:txBody>
      </p:sp>
      <p:sp>
        <p:nvSpPr>
          <p:cNvPr id="4" name="Rettangolo 3"/>
          <p:cNvSpPr/>
          <p:nvPr/>
        </p:nvSpPr>
        <p:spPr>
          <a:xfrm>
            <a:off x="150812" y="1792288"/>
            <a:ext cx="8833168" cy="4816703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11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1200" b="1" i="1" dirty="0" smtClean="0"/>
          </a:p>
          <a:p>
            <a:pPr algn="ctr">
              <a:defRPr/>
            </a:pPr>
            <a:endParaRPr lang="it-IT" sz="1200" b="1" i="1" dirty="0"/>
          </a:p>
          <a:p>
            <a:pPr algn="ctr">
              <a:defRPr/>
            </a:pPr>
            <a:r>
              <a:rPr lang="it-IT" sz="1200" b="1" i="1" dirty="0" smtClean="0"/>
              <a:t>Sede </a:t>
            </a:r>
            <a:r>
              <a:rPr lang="it-IT" sz="1200" b="1" i="1" dirty="0"/>
              <a:t>Regione Marche – Sala Raffaello - </a:t>
            </a:r>
            <a:r>
              <a:rPr lang="it-IT" sz="1200" b="1" i="1" dirty="0" smtClean="0"/>
              <a:t>Martedì 26 </a:t>
            </a:r>
            <a:r>
              <a:rPr lang="it-IT" sz="1200" b="1" i="1" dirty="0"/>
              <a:t>novembre alle 12,30</a:t>
            </a:r>
          </a:p>
          <a:p>
            <a:pPr>
              <a:defRPr/>
            </a:pPr>
            <a:r>
              <a:rPr lang="it-IT" sz="1200" dirty="0" smtClean="0"/>
              <a:t>    </a:t>
            </a:r>
            <a:endParaRPr lang="it-IT" sz="1200" dirty="0"/>
          </a:p>
          <a:p>
            <a:pPr>
              <a:defRPr/>
            </a:pPr>
            <a:r>
              <a:rPr lang="it-IT" sz="1200" dirty="0" smtClean="0"/>
              <a:t>.</a:t>
            </a:r>
            <a:endParaRPr lang="it-IT" sz="1200" dirty="0"/>
          </a:p>
        </p:txBody>
      </p:sp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876424" y="2154180"/>
            <a:ext cx="5391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i="1" dirty="0" smtClean="0"/>
              <a:t>Movimento </a:t>
            </a:r>
            <a:r>
              <a:rPr lang="it-IT" altLang="it-IT" sz="1800" b="1" i="1" dirty="0"/>
              <a:t>turistico registrato nelle strutture ricettive della regione Marche </a:t>
            </a:r>
            <a:r>
              <a:rPr lang="it-IT" altLang="it-IT" sz="1800" b="1" i="1" dirty="0" smtClean="0"/>
              <a:t>- Anno 2019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i="1" dirty="0" smtClean="0"/>
              <a:t>Focus Stagione Estiva</a:t>
            </a: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800" b="1" i="1" dirty="0" smtClean="0"/>
              <a:t>Periodo Maggio/Settembre</a:t>
            </a:r>
            <a:endParaRPr lang="it-IT" altLang="it-IT" sz="1800" b="1" i="1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934" y="3578693"/>
            <a:ext cx="1765568" cy="1967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709325"/>
          </a:xfrm>
          <a:prstGeom prst="rect">
            <a:avLst/>
          </a:prstGeom>
        </p:spPr>
      </p:pic>
      <p:sp>
        <p:nvSpPr>
          <p:cNvPr id="15" name="CasellaDiTesto 1"/>
          <p:cNvSpPr txBox="1">
            <a:spLocks noChangeArrowheads="1"/>
          </p:cNvSpPr>
          <p:nvPr/>
        </p:nvSpPr>
        <p:spPr bwMode="auto">
          <a:xfrm>
            <a:off x="181550" y="979519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dirty="0" smtClean="0">
                <a:solidFill>
                  <a:schemeClr val="bg1"/>
                </a:solidFill>
              </a:rPr>
              <a:t>MARCHE</a:t>
            </a:r>
            <a:endParaRPr lang="it-IT" altLang="it-IT" sz="1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dirty="0">
                <a:solidFill>
                  <a:schemeClr val="bg1"/>
                </a:solidFill>
              </a:rPr>
              <a:t>SVILUPPO E VALORIZZAZIONE 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5409" y="286725"/>
            <a:ext cx="809307" cy="818400"/>
          </a:xfrm>
          <a:prstGeom prst="rect">
            <a:avLst/>
          </a:prstGeom>
        </p:spPr>
      </p:pic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918308"/>
              </p:ext>
            </p:extLst>
          </p:nvPr>
        </p:nvGraphicFramePr>
        <p:xfrm>
          <a:off x="289564" y="286725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8" imgW="523440" imgH="647280" progId="">
                  <p:embed/>
                </p:oleObj>
              </mc:Choice>
              <mc:Fallback>
                <p:oleObj r:id="rId8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4" y="286725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813" y="1059758"/>
            <a:ext cx="8842374" cy="5447645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  <a:defRPr/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>
                <a:solidFill>
                  <a:prstClr val="black"/>
                </a:solidFill>
              </a:rPr>
              <a:t>Il turismo nella regione Marche</a:t>
            </a:r>
          </a:p>
          <a:p>
            <a:pPr algn="ctr">
              <a:spcBef>
                <a:spcPts val="0"/>
              </a:spcBef>
              <a:defRPr/>
            </a:pPr>
            <a:endParaRPr lang="it-IT" sz="6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>
                <a:solidFill>
                  <a:srgbClr val="C00000"/>
                </a:solidFill>
              </a:rPr>
              <a:t>Periodo Maggio/Settembre 2019</a:t>
            </a: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   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Elaborazione Regione Marche - Osservatorio Regionale del Turismo (Fonte Strutture Ricettive).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I dati si riferiscono ai movimenti denunciati direttamente dalle strutture ricettive alberghiere ed extralberghiere.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45506"/>
              </p:ext>
            </p:extLst>
          </p:nvPr>
        </p:nvGraphicFramePr>
        <p:xfrm>
          <a:off x="492129" y="2522430"/>
          <a:ext cx="8186737" cy="366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Italiani</a:t>
                      </a:r>
                      <a:endParaRPr lang="it-IT" sz="1400" i="1" dirty="0"/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Stranieri </a:t>
                      </a:r>
                    </a:p>
                  </a:txBody>
                  <a:tcPr marL="91435" marR="91435" marT="45841" marB="4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dirty="0" smtClean="0"/>
                        <a:t>Totale</a:t>
                      </a:r>
                    </a:p>
                  </a:txBody>
                  <a:tcPr marL="91435" marR="91435" marT="45841" marB="458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71370"/>
              </p:ext>
            </p:extLst>
          </p:nvPr>
        </p:nvGraphicFramePr>
        <p:xfrm>
          <a:off x="492129" y="2846280"/>
          <a:ext cx="8186736" cy="3032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21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05800"/>
              </p:ext>
            </p:extLst>
          </p:nvPr>
        </p:nvGraphicFramePr>
        <p:xfrm>
          <a:off x="492129" y="3163780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1.303.703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6.771.571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286.397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1.319.983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1.590.100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8.091.554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sellaDiTesto 8"/>
          <p:cNvSpPr txBox="1">
            <a:spLocks noChangeArrowheads="1"/>
          </p:cNvSpPr>
          <p:nvPr/>
        </p:nvSpPr>
        <p:spPr bwMode="auto">
          <a:xfrm>
            <a:off x="150813" y="3749604"/>
            <a:ext cx="8842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C00000"/>
                </a:solidFill>
              </a:rPr>
              <a:t> </a:t>
            </a:r>
            <a:r>
              <a:rPr lang="it-IT" altLang="it-IT" sz="1800" b="1" i="1" dirty="0">
                <a:solidFill>
                  <a:srgbClr val="C00000"/>
                </a:solidFill>
                <a:latin typeface="Calibri"/>
              </a:rPr>
              <a:t>Variazioni % rispetto allo stesso periodo del 2018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88713"/>
              </p:ext>
            </p:extLst>
          </p:nvPr>
        </p:nvGraphicFramePr>
        <p:xfrm>
          <a:off x="492129" y="4422667"/>
          <a:ext cx="8186739" cy="30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i="1" dirty="0" smtClean="0"/>
                        <a:t>Italiani</a:t>
                      </a:r>
                      <a:endParaRPr lang="it-IT" sz="12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Stranieri 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i="1" kern="1200" dirty="0" smtClean="0"/>
                        <a:t>Totale</a:t>
                      </a:r>
                      <a:endParaRPr kumimoji="0" lang="it-IT" sz="1200" b="1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959" marB="459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02569"/>
              </p:ext>
            </p:extLst>
          </p:nvPr>
        </p:nvGraphicFramePr>
        <p:xfrm>
          <a:off x="492129" y="4741755"/>
          <a:ext cx="8186736" cy="304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Arrivi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959" marB="4595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25397"/>
              </p:ext>
            </p:extLst>
          </p:nvPr>
        </p:nvGraphicFramePr>
        <p:xfrm>
          <a:off x="492129" y="5062430"/>
          <a:ext cx="8186736" cy="371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6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+5,03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+7,34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+1,33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-1,04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+4,34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+5,88</a:t>
                      </a:r>
                      <a:endParaRPr lang="it-IT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6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5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it-IT" altLang="it-IT" sz="1000" b="1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813" y="1076322"/>
            <a:ext cx="8842374" cy="5509200"/>
          </a:xfrm>
          <a:prstGeom prst="rect">
            <a:avLst/>
          </a:prstGeom>
          <a:blipFill dpi="0" rotWithShape="1">
            <a:blip r:embed="rId4">
              <a:alphaModFix amt="64000"/>
            </a:blip>
            <a:srcRect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b="1" i="1" dirty="0">
                <a:solidFill>
                  <a:prstClr val="black"/>
                </a:solidFill>
              </a:rPr>
              <a:t>Il turismo nella regione Marche</a:t>
            </a:r>
          </a:p>
          <a:p>
            <a:pPr algn="ctr">
              <a:defRPr/>
            </a:pPr>
            <a:r>
              <a:rPr lang="it-IT" b="1" i="1" dirty="0">
                <a:solidFill>
                  <a:srgbClr val="C00000"/>
                </a:solidFill>
              </a:rPr>
              <a:t>Periodo Maggio/Settembre</a:t>
            </a:r>
          </a:p>
          <a:p>
            <a:pPr algn="ctr">
              <a:defRPr/>
            </a:pPr>
            <a:endParaRPr lang="it-IT" b="1" i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   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Elaborazione Regione Marche - Osservatorio Regionale del Turismo (Fonte Strutture Ricettive).</a:t>
            </a:r>
          </a:p>
          <a:p>
            <a:pPr>
              <a:defRPr/>
            </a:pPr>
            <a:r>
              <a:rPr lang="it-IT" sz="1200" dirty="0">
                <a:solidFill>
                  <a:prstClr val="black"/>
                </a:solidFill>
              </a:rPr>
              <a:t> I dati si riferiscono ai movimenti denunciati direttamente dalle strutture ricettive alberghiere ed extralberghiere.</a:t>
            </a:r>
          </a:p>
        </p:txBody>
      </p:sp>
      <p:sp>
        <p:nvSpPr>
          <p:cNvPr id="15" name="CasellaDiTesto 4"/>
          <p:cNvSpPr txBox="1">
            <a:spLocks noChangeArrowheads="1"/>
          </p:cNvSpPr>
          <p:nvPr/>
        </p:nvSpPr>
        <p:spPr bwMode="auto">
          <a:xfrm>
            <a:off x="150812" y="1964680"/>
            <a:ext cx="8842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800" b="1" dirty="0" smtClean="0">
                <a:solidFill>
                  <a:srgbClr val="C00000"/>
                </a:solidFill>
              </a:rPr>
              <a:t>dati su base provinciale </a:t>
            </a: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77429"/>
              </p:ext>
            </p:extLst>
          </p:nvPr>
        </p:nvGraphicFramePr>
        <p:xfrm>
          <a:off x="715963" y="3037238"/>
          <a:ext cx="7712074" cy="4572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4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Province</a:t>
                      </a:r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 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Presenze</a:t>
                      </a:r>
                    </a:p>
                  </a:txBody>
                  <a:tcPr marL="91446" marR="91446" marT="45722" marB="4572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/>
                        <a:t>Arrivi</a:t>
                      </a:r>
                    </a:p>
                    <a:p>
                      <a:pPr algn="ctr"/>
                      <a:r>
                        <a:rPr kumimoji="0" lang="it-IT" sz="1200" kern="1200" dirty="0" smtClean="0"/>
                        <a:t>Variazione %</a:t>
                      </a:r>
                      <a:endParaRPr kumimoji="0" lang="it-IT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2" marB="457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  <a:p>
                      <a:pPr marL="0" algn="ctr" defTabSz="457200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Variazione %</a:t>
                      </a:r>
                    </a:p>
                  </a:txBody>
                  <a:tcPr marL="91446" marR="91446" marT="45722" marB="457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61161"/>
              </p:ext>
            </p:extLst>
          </p:nvPr>
        </p:nvGraphicFramePr>
        <p:xfrm>
          <a:off x="715963" y="3508726"/>
          <a:ext cx="7712074" cy="227488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4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6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PU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443.237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2.323.065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434.638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2.161.474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+1,98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+7,48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AN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523.726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2.161.684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503.594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2.127.226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+4,00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+1,62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MC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217.609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1.118.913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205.952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1.067.399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+5,66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+4,83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AP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264.455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1.406.929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248.883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1.258.166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+6,26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+11,82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FM</a:t>
                      </a:r>
                      <a:endParaRPr lang="it-I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141.073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effectLst/>
                          <a:latin typeface="Arial" panose="020B0604020202020204" pitchFamily="34" charset="0"/>
                        </a:rPr>
                        <a:t>1.080.963</a:t>
                      </a:r>
                      <a:endParaRPr lang="it-IT" sz="12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130.846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1.027.992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+7,82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+5,15</a:t>
                      </a:r>
                      <a:endParaRPr lang="it-IT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37"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Totale Regione</a:t>
                      </a:r>
                      <a:endParaRPr lang="it-IT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 smtClean="0">
                          <a:effectLst/>
                          <a:latin typeface="Arial" panose="020B0604020202020204" pitchFamily="34" charset="0"/>
                        </a:rPr>
                        <a:t>1.590.100</a:t>
                      </a:r>
                      <a:endParaRPr lang="it-IT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 smtClean="0">
                          <a:effectLst/>
                          <a:latin typeface="Arial" panose="020B0604020202020204" pitchFamily="34" charset="0"/>
                        </a:rPr>
                        <a:t>8.091.554</a:t>
                      </a:r>
                      <a:endParaRPr lang="it-IT" sz="12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1.523.913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7.642.257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+4,34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12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+5,88</a:t>
                      </a:r>
                      <a:endParaRPr lang="it-IT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83181"/>
              </p:ext>
            </p:extLst>
          </p:nvPr>
        </p:nvGraphicFramePr>
        <p:xfrm>
          <a:off x="715963" y="2384871"/>
          <a:ext cx="7712074" cy="65236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367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2" marR="91452" marT="45722" marB="45722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kumimoji="0" lang="it-IT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Complessivo</a:t>
                      </a:r>
                      <a:endParaRPr kumimoji="0" lang="it-IT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Alberghiero ed Extralberghiero</a:t>
                      </a: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kumimoji="0" lang="it-IT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Maggio/Settembre </a:t>
                      </a:r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1452" marR="91452" marT="45722" marB="45722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 Complessivo</a:t>
                      </a:r>
                    </a:p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Alberghiero ed Extralberghiero </a:t>
                      </a:r>
                      <a:r>
                        <a:rPr kumimoji="0"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r>
                        <a:rPr kumimoji="0" lang="it-IT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Maggio/Settembre 2018</a:t>
                      </a:r>
                      <a:endParaRPr kumimoji="0" lang="it-IT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22" marB="45722" anchor="b">
                    <a:solidFill>
                      <a:srgbClr val="66FFCC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Variazioni %</a:t>
                      </a:r>
                    </a:p>
                  </a:txBody>
                  <a:tcPr marL="91452" marR="91452" marT="45722" marB="45722" anchor="ctr">
                    <a:solidFill>
                      <a:srgbClr val="66FFCC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" name="Immagin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20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7" imgW="523440" imgH="647280" progId="">
                  <p:embed/>
                </p:oleObj>
              </mc:Choice>
              <mc:Fallback>
                <p:oleObj r:id="rId7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1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1"/>
          <p:cNvSpPr txBox="1">
            <a:spLocks noChangeArrowheads="1"/>
          </p:cNvSpPr>
          <p:nvPr/>
        </p:nvSpPr>
        <p:spPr bwMode="auto">
          <a:xfrm>
            <a:off x="2460625" y="1533525"/>
            <a:ext cx="422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it-IT" altLang="it-IT" sz="2000"/>
          </a:p>
          <a:p>
            <a:pPr>
              <a:buFont typeface="Arial" panose="020B0604020202020204" pitchFamily="34" charset="0"/>
              <a:buNone/>
            </a:pPr>
            <a:endParaRPr lang="it-IT" altLang="it-IT" sz="1000" b="1"/>
          </a:p>
        </p:txBody>
      </p:sp>
      <p:sp>
        <p:nvSpPr>
          <p:cNvPr id="10243" name="CasellaDiTesto 12"/>
          <p:cNvSpPr txBox="1">
            <a:spLocks noChangeArrowheads="1"/>
          </p:cNvSpPr>
          <p:nvPr/>
        </p:nvSpPr>
        <p:spPr bwMode="auto">
          <a:xfrm>
            <a:off x="203200" y="1241541"/>
            <a:ext cx="869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dirty="0"/>
              <a:t>Numero Strutture Ricettive, Aree Sosta e Stabilimenti Balneari,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dirty="0"/>
              <a:t> presenti nella Regione Marche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19374"/>
              </p:ext>
            </p:extLst>
          </p:nvPr>
        </p:nvGraphicFramePr>
        <p:xfrm>
          <a:off x="85725" y="1776413"/>
          <a:ext cx="8934450" cy="498633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4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53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+mn-cs"/>
                        </a:rPr>
                        <a:t>Tipologia Strutture</a:t>
                      </a:r>
                      <a:endParaRPr lang="it-IT" sz="1100" b="0" i="0" u="none" strike="noStrike" kern="1200" dirty="0">
                        <a:solidFill>
                          <a:srgbClr val="0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+mn-cs"/>
                        </a:rPr>
                        <a:t>Numero</a:t>
                      </a:r>
                      <a:endParaRPr lang="it-IT" sz="1100" b="0" i="0" u="none" strike="noStrike" kern="1200" dirty="0">
                        <a:solidFill>
                          <a:srgbClr val="0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Posti Letto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Posti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Piazzola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18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/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18" marB="0" anchor="b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/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18" marB="0" anchor="b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18" marB="0" anchor="b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/>
                        <a:t> </a:t>
                      </a:r>
                      <a:r>
                        <a:rPr lang="it-IT" sz="1200" u="none" strike="noStrike" dirty="0" smtClean="0"/>
                        <a:t> Hotel e Residenze</a:t>
                      </a:r>
                      <a:r>
                        <a:rPr lang="it-IT" sz="1200" u="none" strike="noStrike" baseline="0" dirty="0" smtClean="0"/>
                        <a:t> Turistico Alberghiere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794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54.484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baseline="0" dirty="0" smtClean="0"/>
                        <a:t>  Campeggi e Villaggi Turistici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62.858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u="none" strike="noStrike" kern="1200" baseline="0" dirty="0" smtClean="0"/>
                        <a:t>  Ostelli e Case per Ferie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5.189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baseline="0" dirty="0" smtClean="0"/>
                        <a:t>  Alloggi Agrituristici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803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11.415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/>
                        <a:t>  </a:t>
                      </a:r>
                      <a:r>
                        <a:rPr kumimoji="0" lang="it-IT" sz="1200" u="none" strike="noStrike" kern="1200" baseline="0" dirty="0" smtClean="0"/>
                        <a:t>Turismo Rurale “Country House”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4.900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u="none" strike="noStrike" kern="1200" baseline="0" dirty="0" smtClean="0"/>
                        <a:t>  Case e Appartamenti per Vacanze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11.105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/>
                        <a:t> </a:t>
                      </a:r>
                      <a:r>
                        <a:rPr lang="it-IT" sz="1200" u="none" strike="noStrike" dirty="0" smtClean="0"/>
                        <a:t> </a:t>
                      </a:r>
                      <a:r>
                        <a:rPr kumimoji="0" lang="it-IT" sz="1200" u="none" strike="noStrike" kern="1200" baseline="0" dirty="0" smtClean="0"/>
                        <a:t>Affittacamere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562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4.232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u="none" strike="noStrike" kern="1200" baseline="0" dirty="0" smtClean="0"/>
                        <a:t>  Bed &amp; Breakfast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1.776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8.917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it-IT" sz="1200" u="none" strike="noStrike" kern="1200" baseline="0" dirty="0" smtClean="0"/>
                        <a:t>  Rifugi Alpini ed Escursionistici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Appartamenti ammobiliati uso turistico (Art. 32)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2.591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13.327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Aree di sosta camper ed aree di sosta camper di eccellenza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67/19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9.998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Stabilimenti balneari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859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34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/>
                        <a:t> </a:t>
                      </a:r>
                      <a:r>
                        <a:rPr kumimoji="0" lang="it-IT" sz="1200" u="none" strike="noStrike" kern="1200" baseline="0" dirty="0" smtClean="0"/>
                        <a:t>Altre Strutture Ricettive</a:t>
                      </a:r>
                      <a:endParaRPr kumimoji="0" lang="it-IT" sz="1200" b="0" i="0" u="none" strike="noStrike" kern="1200" baseline="0" dirty="0" smtClean="0">
                        <a:solidFill>
                          <a:srgbClr val="00000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kumimoji="0" lang="it-IT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7.283</a:t>
                      </a: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864">
                <a:tc>
                  <a:txBody>
                    <a:bodyPr/>
                    <a:lstStyle/>
                    <a:p>
                      <a:pPr marL="0" marR="0" indent="0" algn="ctr" defTabSz="8969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TOTALE STRUTTURE,</a:t>
                      </a:r>
                      <a:r>
                        <a:rPr lang="it-IT" sz="1200" baseline="0" dirty="0" smtClean="0"/>
                        <a:t> AREE SOSTA e STABILIMENTI BALNEARI</a:t>
                      </a:r>
                      <a:r>
                        <a:rPr lang="it-IT" sz="1200" dirty="0" smtClean="0"/>
                        <a:t>:          </a:t>
                      </a:r>
                      <a:endParaRPr lang="it-IT" sz="1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it-IT" sz="1200" kern="1200" dirty="0" smtClean="0"/>
                        <a:t> N°</a:t>
                      </a:r>
                      <a:r>
                        <a:rPr lang="it-IT" sz="1200" kern="1200" baseline="0" dirty="0" smtClean="0"/>
                        <a:t>   8.289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it-IT" sz="1200" kern="1200" dirty="0" smtClean="0"/>
                        <a:t> 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 POSTI LETTO e POSTI PIAZZOLA</a:t>
                      </a:r>
                      <a:r>
                        <a:rPr lang="it-IT" sz="1200" kern="1200" dirty="0" smtClean="0"/>
                        <a:t>:  194.190  </a:t>
                      </a:r>
                      <a:endParaRPr kumimoji="0" lang="it-IT" sz="120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18" marB="0"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82963"/>
            <a:ext cx="8842375" cy="1146926"/>
          </a:xfrm>
          <a:prstGeom prst="rect">
            <a:avLst/>
          </a:prstGeom>
        </p:spPr>
      </p:pic>
      <p:sp>
        <p:nvSpPr>
          <p:cNvPr id="11" name="CasellaDiTesto 1"/>
          <p:cNvSpPr txBox="1">
            <a:spLocks noChangeArrowheads="1"/>
          </p:cNvSpPr>
          <p:nvPr/>
        </p:nvSpPr>
        <p:spPr bwMode="auto">
          <a:xfrm>
            <a:off x="150812" y="709653"/>
            <a:ext cx="3964580" cy="55399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00" b="1" i="1" dirty="0">
                <a:solidFill>
                  <a:schemeClr val="bg1"/>
                </a:solidFill>
              </a:rPr>
              <a:t>REGIONE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MARCHE</a:t>
            </a:r>
            <a:endParaRPr lang="it-IT" altLang="it-IT" sz="1000" b="1" i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SERVIZIO </a:t>
            </a:r>
            <a:r>
              <a:rPr lang="it-IT" altLang="it-IT" sz="1000" b="1" i="1" dirty="0">
                <a:solidFill>
                  <a:schemeClr val="bg1"/>
                </a:solidFill>
              </a:rPr>
              <a:t>SVILUPPO E </a:t>
            </a:r>
            <a:r>
              <a:rPr lang="it-IT" altLang="it-IT" sz="1000" b="1" i="1" dirty="0" smtClean="0">
                <a:solidFill>
                  <a:schemeClr val="bg1"/>
                </a:solidFill>
              </a:rPr>
              <a:t>VALORIZZAZIONE </a:t>
            </a:r>
            <a:r>
              <a:rPr lang="it-IT" altLang="it-IT" sz="1000" b="1" i="1" dirty="0">
                <a:solidFill>
                  <a:schemeClr val="bg1"/>
                </a:solidFill>
              </a:rPr>
              <a:t>DELLE MARCHE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sz="1000" b="1" i="1" dirty="0" smtClean="0">
                <a:solidFill>
                  <a:schemeClr val="bg1"/>
                </a:solidFill>
              </a:rPr>
              <a:t>P.F. TURISMO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3667" y="188578"/>
            <a:ext cx="661893" cy="669330"/>
          </a:xfrm>
          <a:prstGeom prst="rect">
            <a:avLst/>
          </a:prstGeom>
        </p:spPr>
      </p:pic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727088"/>
              </p:ext>
            </p:extLst>
          </p:nvPr>
        </p:nvGraphicFramePr>
        <p:xfrm>
          <a:off x="323448" y="118401"/>
          <a:ext cx="491800" cy="6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6" imgW="523440" imgH="647280" progId="">
                  <p:embed/>
                </p:oleObj>
              </mc:Choice>
              <mc:Fallback>
                <p:oleObj r:id="rId6" imgW="523440" imgH="647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48" y="118401"/>
                        <a:ext cx="491800" cy="661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1396</Words>
  <Application>Microsoft Office PowerPoint</Application>
  <PresentationFormat>Presentazione su schermo (4:3)</PresentationFormat>
  <Paragraphs>825</Paragraphs>
  <Slides>14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MS PGothic</vt:lpstr>
      <vt:lpstr>Arial</vt:lpstr>
      <vt:lpstr>Calibri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macpro</dc:creator>
  <cp:lastModifiedBy>Anna D'Ettorre Regione Marche</cp:lastModifiedBy>
  <cp:revision>255</cp:revision>
  <cp:lastPrinted>2019-11-22T10:24:56Z</cp:lastPrinted>
  <dcterms:created xsi:type="dcterms:W3CDTF">2017-05-19T11:23:34Z</dcterms:created>
  <dcterms:modified xsi:type="dcterms:W3CDTF">2019-11-26T15:20:02Z</dcterms:modified>
</cp:coreProperties>
</file>