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061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9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a Fioretti" userId="88c45df39124d082" providerId="LiveId" clId="{781898A4-9814-4A09-922F-2CE447A1E580}"/>
    <pc:docChg chg="modSld">
      <pc:chgData name="Lucia Fioretti" userId="88c45df39124d082" providerId="LiveId" clId="{781898A4-9814-4A09-922F-2CE447A1E580}" dt="2021-02-11T08:18:43.557" v="1" actId="20577"/>
      <pc:docMkLst>
        <pc:docMk/>
      </pc:docMkLst>
      <pc:sldChg chg="modSp mod">
        <pc:chgData name="Lucia Fioretti" userId="88c45df39124d082" providerId="LiveId" clId="{781898A4-9814-4A09-922F-2CE447A1E580}" dt="2021-02-11T08:18:43.557" v="1" actId="20577"/>
        <pc:sldMkLst>
          <pc:docMk/>
          <pc:sldMk cId="824591211" sldId="260"/>
        </pc:sldMkLst>
        <pc:graphicFrameChg chg="modGraphic">
          <ac:chgData name="Lucia Fioretti" userId="88c45df39124d082" providerId="LiveId" clId="{781898A4-9814-4A09-922F-2CE447A1E580}" dt="2021-02-11T08:18:43.557" v="1" actId="20577"/>
          <ac:graphicFrameMkLst>
            <pc:docMk/>
            <pc:sldMk cId="824591211" sldId="260"/>
            <ac:graphicFrameMk id="2" creationId="{E1CFA630-3849-4BDD-AF06-616D0C41BF4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708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4155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8575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5771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1142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8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174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423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25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63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4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6815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147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166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040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01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15C0A-BA30-40D4-A7B5-2003099C377C}" type="datetimeFigureOut">
              <a:rPr lang="it-IT" smtClean="0"/>
              <a:t>16/02/2021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8875AC1-C56D-4E3F-8674-3C5C235E7DF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0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4218872-C946-4834-BBD0-49305F37C69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913" y="5658522"/>
            <a:ext cx="11030174" cy="1199478"/>
          </a:xfrm>
          <a:prstGeom prst="rect">
            <a:avLst/>
          </a:prstGeom>
        </p:spPr>
      </p:pic>
      <p:sp>
        <p:nvSpPr>
          <p:cNvPr id="6" name="Sottotitolo 2">
            <a:extLst>
              <a:ext uri="{FF2B5EF4-FFF2-40B4-BE49-F238E27FC236}">
                <a16:creationId xmlns:a16="http://schemas.microsoft.com/office/drawing/2014/main" id="{298D8164-D703-4309-B666-A71F33462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25389" y="4704713"/>
            <a:ext cx="8915399" cy="953809"/>
          </a:xfrm>
        </p:spPr>
        <p:txBody>
          <a:bodyPr>
            <a:normAutofit/>
          </a:bodyPr>
          <a:lstStyle/>
          <a:p>
            <a:pPr algn="r"/>
            <a:r>
              <a:rPr lang="it-IT" dirty="0" smtClean="0">
                <a:solidFill>
                  <a:schemeClr val="tx1"/>
                </a:solidFill>
              </a:rPr>
              <a:t>16 </a:t>
            </a:r>
            <a:r>
              <a:rPr lang="it-IT" dirty="0">
                <a:solidFill>
                  <a:schemeClr val="tx1"/>
                </a:solidFill>
              </a:rPr>
              <a:t>febbraio 2021</a:t>
            </a:r>
          </a:p>
          <a:p>
            <a:pPr algn="r"/>
            <a:r>
              <a:rPr lang="it-IT" dirty="0">
                <a:solidFill>
                  <a:schemeClr val="tx1"/>
                </a:solidFill>
              </a:rPr>
              <a:t>Regione Marche – Servizio Politiche Agroalimentari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44B7986-1F37-45C6-B926-EDDB51120822}"/>
              </a:ext>
            </a:extLst>
          </p:cNvPr>
          <p:cNvSpPr txBox="1"/>
          <p:nvPr/>
        </p:nvSpPr>
        <p:spPr>
          <a:xfrm>
            <a:off x="883920" y="2105561"/>
            <a:ext cx="10424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</a:rPr>
              <a:t>Criteri per il riconoscimento dei Distretti del cibo </a:t>
            </a:r>
          </a:p>
        </p:txBody>
      </p:sp>
    </p:spTree>
    <p:extLst>
      <p:ext uri="{BB962C8B-B14F-4D97-AF65-F5344CB8AC3E}">
        <p14:creationId xmlns:p14="http://schemas.microsoft.com/office/powerpoint/2010/main" val="278013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6EC66423-5D35-488E-ACD0-A966A91F374C}"/>
              </a:ext>
            </a:extLst>
          </p:cNvPr>
          <p:cNvSpPr txBox="1"/>
          <p:nvPr/>
        </p:nvSpPr>
        <p:spPr>
          <a:xfrm>
            <a:off x="1136579" y="1936290"/>
            <a:ext cx="605698" cy="322168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wordArtVert"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  <a:cs typeface="Calibri Light" panose="020F0302020204030204" pitchFamily="34" charset="0"/>
              </a:rPr>
              <a:t>FINALITÀ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9F86585-DBC4-4ECF-A247-341F671B596A}"/>
              </a:ext>
            </a:extLst>
          </p:cNvPr>
          <p:cNvSpPr txBox="1"/>
          <p:nvPr/>
        </p:nvSpPr>
        <p:spPr>
          <a:xfrm>
            <a:off x="7495459" y="340152"/>
            <a:ext cx="4550350" cy="585254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+mj-lt"/>
              </a:rPr>
              <a:t>Soggetti richiedenti il riconoscimento</a:t>
            </a:r>
          </a:p>
          <a:p>
            <a:endParaRPr lang="it-IT" sz="1400" dirty="0"/>
          </a:p>
          <a:p>
            <a:pPr marR="179070" algn="just">
              <a:spcAft>
                <a:spcPts val="600"/>
              </a:spcAft>
            </a:pPr>
            <a:r>
              <a:rPr lang="it-IT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 aziende, singole e associate, le organizzazioni dei produttori e i soggetti pubblici e privati </a:t>
            </a:r>
            <a:r>
              <a:rPr lang="it-IT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che intendono promuovere la costituzione di un Distretto costituiscono un </a:t>
            </a:r>
            <a:r>
              <a:rPr lang="it-IT" sz="1600" b="1" i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comitato promotore</a:t>
            </a:r>
            <a:r>
              <a:rPr lang="it-IT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che presenta la richiesta di riconoscimento del distretto medesimo. </a:t>
            </a:r>
          </a:p>
          <a:p>
            <a:pPr marR="179070" algn="just">
              <a:spcAft>
                <a:spcPts val="600"/>
              </a:spcAft>
            </a:pPr>
            <a:r>
              <a:rPr lang="it-IT" sz="1600" dirty="0">
                <a:effectLst/>
                <a:ea typeface="Times New Roman" panose="02020603050405020304" pitchFamily="18" charset="0"/>
              </a:rPr>
              <a:t>Per i </a:t>
            </a:r>
            <a:r>
              <a:rPr lang="it-IT" sz="1600" b="1" dirty="0">
                <a:effectLst/>
                <a:ea typeface="Times New Roman" panose="02020603050405020304" pitchFamily="18" charset="0"/>
              </a:rPr>
              <a:t>distretti dei prodotti certificati </a:t>
            </a:r>
            <a:r>
              <a:rPr lang="it-IT" sz="1600" dirty="0" smtClean="0">
                <a:effectLst/>
                <a:ea typeface="Times New Roman" panose="02020603050405020304" pitchFamily="18" charset="0"/>
              </a:rPr>
              <a:t> </a:t>
            </a:r>
            <a:r>
              <a:rPr lang="it-IT" sz="1600" dirty="0">
                <a:effectLst/>
                <a:ea typeface="Times New Roman" panose="02020603050405020304" pitchFamily="18" charset="0"/>
              </a:rPr>
              <a:t>(</a:t>
            </a:r>
            <a:r>
              <a:rPr lang="it-IT" sz="1600" b="1" dirty="0">
                <a:effectLst/>
                <a:ea typeface="Times New Roman" panose="02020603050405020304" pitchFamily="18" charset="0"/>
              </a:rPr>
              <a:t>lettera d</a:t>
            </a:r>
            <a:r>
              <a:rPr lang="it-IT" sz="1600" dirty="0">
                <a:effectLst/>
                <a:ea typeface="Times New Roman" panose="02020603050405020304" pitchFamily="18" charset="0"/>
              </a:rPr>
              <a:t>) e per i </a:t>
            </a:r>
            <a:r>
              <a:rPr lang="it-IT" sz="1600" b="1" dirty="0">
                <a:effectLst/>
                <a:ea typeface="Times New Roman" panose="02020603050405020304" pitchFamily="18" charset="0"/>
              </a:rPr>
              <a:t>distretti dei prodotti di prossimità </a:t>
            </a:r>
            <a:r>
              <a:rPr lang="it-IT" sz="1600" dirty="0" smtClean="0">
                <a:effectLst/>
                <a:ea typeface="Times New Roman" panose="02020603050405020304" pitchFamily="18" charset="0"/>
              </a:rPr>
              <a:t>(</a:t>
            </a:r>
            <a:r>
              <a:rPr lang="it-IT" sz="1600" b="1" dirty="0">
                <a:effectLst/>
                <a:ea typeface="Times New Roman" panose="02020603050405020304" pitchFamily="18" charset="0"/>
              </a:rPr>
              <a:t>lettera f</a:t>
            </a:r>
            <a:r>
              <a:rPr lang="it-IT" sz="1600" dirty="0">
                <a:effectLst/>
                <a:ea typeface="Times New Roman" panose="02020603050405020304" pitchFamily="18" charset="0"/>
              </a:rPr>
              <a:t>), il comitato promotore può anche essere sostituito da un soggetto, individuato tra i soggetti sottoscrittori, che assume il ruolo di rappresentanza del distretto nei rapporti con la pubblica amministrazione (</a:t>
            </a:r>
            <a:r>
              <a:rPr lang="it-IT" sz="1600" b="1" i="1" dirty="0">
                <a:effectLst/>
                <a:ea typeface="Times New Roman" panose="02020603050405020304" pitchFamily="18" charset="0"/>
              </a:rPr>
              <a:t>soggetto capofila</a:t>
            </a:r>
            <a:r>
              <a:rPr lang="it-IT" sz="1600" dirty="0">
                <a:effectLst/>
                <a:ea typeface="Times New Roman" panose="02020603050405020304" pitchFamily="18" charset="0"/>
              </a:rPr>
              <a:t>).</a:t>
            </a:r>
            <a:endParaRPr lang="it-IT" sz="1600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149AE3B-3E16-46EE-9EA1-E2BDF608B276}"/>
              </a:ext>
            </a:extLst>
          </p:cNvPr>
          <p:cNvSpPr txBox="1"/>
          <p:nvPr/>
        </p:nvSpPr>
        <p:spPr>
          <a:xfrm>
            <a:off x="3892475" y="155314"/>
            <a:ext cx="2203525" cy="1170980"/>
          </a:xfrm>
          <a:prstGeom prst="roundRect">
            <a:avLst>
              <a:gd name="adj" fmla="val 1400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promuovere</a:t>
            </a:r>
            <a:r>
              <a:rPr lang="it-IT" sz="16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 lo sviluppo territoriale, la coesione e l’inclusione sociale </a:t>
            </a:r>
            <a:endParaRPr lang="it-IT" sz="1600" dirty="0">
              <a:cs typeface="Calibri Light" panose="020F03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E33385E-1F4A-4376-BDCE-202D5EDA88FC}"/>
              </a:ext>
            </a:extLst>
          </p:cNvPr>
          <p:cNvSpPr txBox="1"/>
          <p:nvPr/>
        </p:nvSpPr>
        <p:spPr>
          <a:xfrm>
            <a:off x="3284033" y="3847923"/>
            <a:ext cx="2805953" cy="119181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salvaguardare</a:t>
            </a:r>
            <a:r>
              <a:rPr lang="it-IT" sz="16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 il territorio e il paesaggio rurale, attraverso le attività agricole e agroalimentari </a:t>
            </a:r>
            <a:endParaRPr lang="it-IT" sz="1600" dirty="0">
              <a:cs typeface="Calibri Light" panose="020F030202020403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D3BE33CD-C3C1-422D-907C-40AF03BE35B5}"/>
              </a:ext>
            </a:extLst>
          </p:cNvPr>
          <p:cNvSpPr txBox="1"/>
          <p:nvPr/>
        </p:nvSpPr>
        <p:spPr>
          <a:xfrm>
            <a:off x="3748710" y="1678961"/>
            <a:ext cx="2343373" cy="119181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diminuire</a:t>
            </a:r>
            <a:r>
              <a:rPr lang="it-IT" sz="16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 l’impatto ambientale delle produzioni e ridurre lo spreco alimentare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B7AF4FE-F569-4CB1-8260-2EE45774BE59}"/>
              </a:ext>
            </a:extLst>
          </p:cNvPr>
          <p:cNvSpPr txBox="1"/>
          <p:nvPr/>
        </p:nvSpPr>
        <p:spPr>
          <a:xfrm>
            <a:off x="2663676" y="3172562"/>
            <a:ext cx="3426310" cy="374571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garantire</a:t>
            </a:r>
            <a:r>
              <a:rPr lang="it-IT" sz="16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 la sicurezza alimentare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14DF1E4-F367-4AE1-8670-A04EB5328AC2}"/>
              </a:ext>
            </a:extLst>
          </p:cNvPr>
          <p:cNvSpPr txBox="1"/>
          <p:nvPr/>
        </p:nvSpPr>
        <p:spPr>
          <a:xfrm>
            <a:off x="3600486" y="5340529"/>
            <a:ext cx="2489500" cy="1191816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16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favorire</a:t>
            </a:r>
            <a:r>
              <a:rPr lang="it-IT" sz="16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 l’integrazione di attività caratterizzate da prossimità territoriale</a:t>
            </a:r>
          </a:p>
        </p:txBody>
      </p:sp>
      <p:sp>
        <p:nvSpPr>
          <p:cNvPr id="2" name="Freccia a gallone 1">
            <a:extLst>
              <a:ext uri="{FF2B5EF4-FFF2-40B4-BE49-F238E27FC236}">
                <a16:creationId xmlns:a16="http://schemas.microsoft.com/office/drawing/2014/main" id="{E99A35BE-290E-4E5D-A24F-7F7F10EF69A8}"/>
              </a:ext>
            </a:extLst>
          </p:cNvPr>
          <p:cNvSpPr/>
          <p:nvPr/>
        </p:nvSpPr>
        <p:spPr>
          <a:xfrm>
            <a:off x="6623066" y="2907139"/>
            <a:ext cx="339313" cy="1191816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8" name="Freccia a destra 27">
            <a:extLst>
              <a:ext uri="{FF2B5EF4-FFF2-40B4-BE49-F238E27FC236}">
                <a16:creationId xmlns:a16="http://schemas.microsoft.com/office/drawing/2014/main" id="{04222CD3-D155-455F-B757-4F3FF817EEF4}"/>
              </a:ext>
            </a:extLst>
          </p:cNvPr>
          <p:cNvSpPr/>
          <p:nvPr/>
        </p:nvSpPr>
        <p:spPr>
          <a:xfrm rot="19611625">
            <a:off x="1721196" y="1496958"/>
            <a:ext cx="2307784" cy="1872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a destra 28">
            <a:extLst>
              <a:ext uri="{FF2B5EF4-FFF2-40B4-BE49-F238E27FC236}">
                <a16:creationId xmlns:a16="http://schemas.microsoft.com/office/drawing/2014/main" id="{1DFA8347-0462-4D46-B53E-777730FD8F01}"/>
              </a:ext>
            </a:extLst>
          </p:cNvPr>
          <p:cNvSpPr/>
          <p:nvPr/>
        </p:nvSpPr>
        <p:spPr>
          <a:xfrm rot="1556576">
            <a:off x="1782655" y="5299906"/>
            <a:ext cx="1899912" cy="258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a destra 32">
            <a:extLst>
              <a:ext uri="{FF2B5EF4-FFF2-40B4-BE49-F238E27FC236}">
                <a16:creationId xmlns:a16="http://schemas.microsoft.com/office/drawing/2014/main" id="{6F57D2AD-D9A1-4D31-B3E7-A04EB7A0D6E9}"/>
              </a:ext>
            </a:extLst>
          </p:cNvPr>
          <p:cNvSpPr/>
          <p:nvPr/>
        </p:nvSpPr>
        <p:spPr>
          <a:xfrm rot="272604">
            <a:off x="1886998" y="4220583"/>
            <a:ext cx="1365810" cy="2672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4" name="Freccia a destra 33">
            <a:extLst>
              <a:ext uri="{FF2B5EF4-FFF2-40B4-BE49-F238E27FC236}">
                <a16:creationId xmlns:a16="http://schemas.microsoft.com/office/drawing/2014/main" id="{F1825FBC-92D7-4EF6-A0AA-6D1A1ED0A651}"/>
              </a:ext>
            </a:extLst>
          </p:cNvPr>
          <p:cNvSpPr/>
          <p:nvPr/>
        </p:nvSpPr>
        <p:spPr>
          <a:xfrm>
            <a:off x="1904102" y="3234250"/>
            <a:ext cx="718160" cy="283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Freccia a destra 34">
            <a:extLst>
              <a:ext uri="{FF2B5EF4-FFF2-40B4-BE49-F238E27FC236}">
                <a16:creationId xmlns:a16="http://schemas.microsoft.com/office/drawing/2014/main" id="{244CB2B7-6985-4DBF-AFC2-9DD20B47EFB4}"/>
              </a:ext>
            </a:extLst>
          </p:cNvPr>
          <p:cNvSpPr/>
          <p:nvPr/>
        </p:nvSpPr>
        <p:spPr>
          <a:xfrm rot="20972733">
            <a:off x="1863276" y="2497177"/>
            <a:ext cx="1856049" cy="24359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36" name="Immagine 35">
            <a:extLst>
              <a:ext uri="{FF2B5EF4-FFF2-40B4-BE49-F238E27FC236}">
                <a16:creationId xmlns:a16="http://schemas.microsoft.com/office/drawing/2014/main" id="{FA23D467-608F-4E75-AC86-98D10A7A01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499" y="379544"/>
            <a:ext cx="972160" cy="94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124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1260FEC-6C2F-4AFD-A0DE-C49C74A1D9E4}"/>
              </a:ext>
            </a:extLst>
          </p:cNvPr>
          <p:cNvSpPr txBox="1"/>
          <p:nvPr/>
        </p:nvSpPr>
        <p:spPr>
          <a:xfrm>
            <a:off x="726141" y="248517"/>
            <a:ext cx="11255188" cy="308169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+mj-lt"/>
              </a:rPr>
              <a:t>Soggetti partecipanti ai Distretti del Cibo</a:t>
            </a:r>
          </a:p>
          <a:p>
            <a:pPr algn="ctr"/>
            <a:endParaRPr lang="it-IT" sz="2400" b="1" dirty="0">
              <a:solidFill>
                <a:srgbClr val="C00000"/>
              </a:solidFill>
              <a:latin typeface="+mj-lt"/>
            </a:endParaRPr>
          </a:p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imprenditori agricoli, singoli o associati </a:t>
            </a:r>
            <a:r>
              <a:rPr lang="it-IT" sz="16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con </a:t>
            </a:r>
            <a:r>
              <a:rPr lang="it-IT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sede legale o sede operativa nella Regione Marche;</a:t>
            </a:r>
            <a:endParaRPr lang="it-IT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imprese operanti nel settore agricolo e agroalimentare </a:t>
            </a:r>
            <a:r>
              <a:rPr lang="it-IT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anche organizzate in reti di imprese, società cooperative e consorzi;</a:t>
            </a:r>
            <a:endParaRPr lang="it-IT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organizzazioni di produttori agricoli e associazioni di organizzazioni di produttori </a:t>
            </a:r>
            <a:r>
              <a:rPr lang="it-IT" sz="1600" b="1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agricoli</a:t>
            </a:r>
            <a:endParaRPr lang="it-IT" sz="1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16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società costituite tra soggetti che esercitano l’attività agricola e imprese di trasformazione, distribuzione e/o commercializzazione</a:t>
            </a:r>
            <a:r>
              <a:rPr lang="it-IT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nelle quali almeno il 51% del capitale sociale è detenuto dai soggetti </a:t>
            </a:r>
            <a:r>
              <a:rPr lang="it-IT" sz="1600" dirty="0">
                <a:ea typeface="Times New Roman" panose="02020603050405020304" pitchFamily="18" charset="0"/>
                <a:cs typeface="Arial" panose="020B0604020202020204" pitchFamily="34" charset="0"/>
              </a:rPr>
              <a:t>sopra elencati</a:t>
            </a:r>
            <a:r>
              <a:rPr lang="it-IT" sz="16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it-IT" sz="1600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B5C31D-CC01-4164-8EEA-0BCBFA63FC9A}"/>
              </a:ext>
            </a:extLst>
          </p:cNvPr>
          <p:cNvSpPr txBox="1"/>
          <p:nvPr/>
        </p:nvSpPr>
        <p:spPr>
          <a:xfrm>
            <a:off x="4846319" y="3544814"/>
            <a:ext cx="7135010" cy="3541395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b="1" dirty="0">
                <a:solidFill>
                  <a:srgbClr val="C00000"/>
                </a:solidFill>
                <a:latin typeface="+mj-lt"/>
              </a:rPr>
              <a:t>Inoltre possono partecipare…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enti locali, consorzi di tutela;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organizzazioni professionali di produttori agricoli, associazioni di categoria;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imprese operanti nei settori della pesca e/o dell’acquacoltura;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imprese che operano nel settore della ricettività turistica;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imprese che operano nel settore della ristorazione;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organizzazioni che operano nel settore della promozione del territorio ai fini della valorizzazione del patrimonio culturale, naturale e paesaggistico del distretto;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organizzazioni del terzo settore, fondazioni ed enti pubblici</a:t>
            </a:r>
            <a:r>
              <a:rPr lang="it-IT" sz="1400" dirty="0">
                <a:ea typeface="Times New Roman" panose="02020603050405020304" pitchFamily="18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1400" dirty="0">
                <a:ea typeface="Times New Roman" panose="02020603050405020304" pitchFamily="18" charset="0"/>
                <a:cs typeface="Arial" panose="020B0604020202020204" pitchFamily="34" charset="0"/>
              </a:rPr>
              <a:t>l</a:t>
            </a:r>
            <a:r>
              <a:rPr lang="it-IT" sz="14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imitatamente al distretto biologico regionale (lettera h), possono far parte anche i biodistretti già </a:t>
            </a:r>
            <a:r>
              <a:rPr lang="it-IT" sz="1400" dirty="0" smtClean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costituiti e siste</a:t>
            </a:r>
            <a:r>
              <a:rPr lang="it-IT" sz="1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mi produttivi locali basati sulla produzione biologica</a:t>
            </a:r>
            <a:endParaRPr lang="it-IT" sz="1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CDA3B8-3FFC-47DD-821A-1FB1EAAFAF7A}"/>
              </a:ext>
            </a:extLst>
          </p:cNvPr>
          <p:cNvSpPr txBox="1"/>
          <p:nvPr/>
        </p:nvSpPr>
        <p:spPr>
          <a:xfrm>
            <a:off x="1077782" y="4165434"/>
            <a:ext cx="2989281" cy="1631216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Ciascuno dei soggetti sopra elencati potrà partecipare a un solo Distretto del cibo della medesima tipologia.</a:t>
            </a:r>
            <a:endParaRPr lang="it-IT" sz="2000" b="1" dirty="0"/>
          </a:p>
        </p:txBody>
      </p:sp>
    </p:spTree>
    <p:extLst>
      <p:ext uri="{BB962C8B-B14F-4D97-AF65-F5344CB8AC3E}">
        <p14:creationId xmlns:p14="http://schemas.microsoft.com/office/powerpoint/2010/main" val="3631897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03186CE-0BBD-45C3-953B-3A5036F3DD54}"/>
              </a:ext>
            </a:extLst>
          </p:cNvPr>
          <p:cNvSpPr txBox="1"/>
          <p:nvPr/>
        </p:nvSpPr>
        <p:spPr>
          <a:xfrm>
            <a:off x="1697588" y="68027"/>
            <a:ext cx="54016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>
                <a:solidFill>
                  <a:srgbClr val="C00000"/>
                </a:solidFill>
                <a:latin typeface="+mj-lt"/>
              </a:rPr>
              <a:t>Tipologie di Distretto del Cibo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6749DF2-73BF-4936-958A-C489F174B5FC}"/>
              </a:ext>
            </a:extLst>
          </p:cNvPr>
          <p:cNvSpPr txBox="1"/>
          <p:nvPr/>
        </p:nvSpPr>
        <p:spPr>
          <a:xfrm>
            <a:off x="1723598" y="505229"/>
            <a:ext cx="5401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79070" algn="just">
              <a:spcAft>
                <a:spcPts val="600"/>
              </a:spcAft>
            </a:pPr>
            <a:r>
              <a:rPr lang="it-IT" sz="1400" b="1" dirty="0"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</a:t>
            </a:r>
            <a:r>
              <a:rPr lang="it-IT" sz="1400" b="1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 Regione Marche riconosce i Distretti del cibo afferenti alle seguenti categorie</a:t>
            </a:r>
            <a:r>
              <a:rPr lang="it-IT" sz="140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 previste dal paragrafo 2 del suddetto art. 1 comma 499:</a:t>
            </a:r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2141211-2305-4A43-B349-C8F2C93B65B5}"/>
              </a:ext>
            </a:extLst>
          </p:cNvPr>
          <p:cNvSpPr txBox="1"/>
          <p:nvPr/>
        </p:nvSpPr>
        <p:spPr>
          <a:xfrm>
            <a:off x="131659" y="2847831"/>
            <a:ext cx="3222913" cy="361330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179705" lvl="0"/>
            <a:r>
              <a:rPr lang="it-IT" sz="14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DISTRETTI DEI PRODOTTI DI PROSSIMITÀ </a:t>
            </a:r>
            <a:r>
              <a:rPr lang="it-IT" sz="1400" dirty="0" smtClean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, </a:t>
            </a: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caratterizzati da: </a:t>
            </a:r>
          </a:p>
          <a:p>
            <a:pPr marL="285750" marR="179705" lvl="0" indent="-285750">
              <a:buFont typeface="Wingdings" panose="05000000000000000000" pitchFamily="2" charset="2"/>
              <a:buChar char="ü"/>
            </a:pP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interrelazione e dall'integrazione fra attività agricole: </a:t>
            </a:r>
            <a:r>
              <a:rPr lang="it-IT" sz="14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vendita diretta </a:t>
            </a: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dei prodotti agricoli, </a:t>
            </a:r>
            <a:r>
              <a:rPr lang="it-IT" sz="14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attività di prossimità</a:t>
            </a: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 di commercializzazione e ristorazione esercitate   sul   medesimo territorio, </a:t>
            </a:r>
            <a:r>
              <a:rPr lang="it-IT" sz="14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reti di economia solidale </a:t>
            </a: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e </a:t>
            </a:r>
            <a:r>
              <a:rPr lang="it-IT" sz="14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gruppi di acquisto solidale.</a:t>
            </a:r>
          </a:p>
        </p:txBody>
      </p:sp>
      <p:sp>
        <p:nvSpPr>
          <p:cNvPr id="3" name="Parentesi graffa chiusa 2">
            <a:extLst>
              <a:ext uri="{FF2B5EF4-FFF2-40B4-BE49-F238E27FC236}">
                <a16:creationId xmlns:a16="http://schemas.microsoft.com/office/drawing/2014/main" id="{FE030FCC-4456-4E2E-920A-EA4130912714}"/>
              </a:ext>
            </a:extLst>
          </p:cNvPr>
          <p:cNvSpPr/>
          <p:nvPr/>
        </p:nvSpPr>
        <p:spPr>
          <a:xfrm>
            <a:off x="7912833" y="1215741"/>
            <a:ext cx="489089" cy="5274017"/>
          </a:xfrm>
          <a:prstGeom prst="rightBrace">
            <a:avLst>
              <a:gd name="adj1" fmla="val 73550"/>
              <a:gd name="adj2" fmla="val 50000"/>
            </a:avLst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C34D35A-A3C8-479A-8BE3-F06D0EDC4091}"/>
              </a:ext>
            </a:extLst>
          </p:cNvPr>
          <p:cNvSpPr txBox="1"/>
          <p:nvPr/>
        </p:nvSpPr>
        <p:spPr>
          <a:xfrm>
            <a:off x="8795660" y="800243"/>
            <a:ext cx="33174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C00000"/>
                </a:solidFill>
                <a:latin typeface="+mj-lt"/>
              </a:rPr>
              <a:t>Requisiti generali per il riconoscimento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C2D02F9-ECD5-4CF0-BA3E-DCF7CCF2F702}"/>
              </a:ext>
            </a:extLst>
          </p:cNvPr>
          <p:cNvSpPr txBox="1"/>
          <p:nvPr/>
        </p:nvSpPr>
        <p:spPr>
          <a:xfrm>
            <a:off x="8654143" y="1821330"/>
            <a:ext cx="34589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3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elevato livello di integrazione </a:t>
            </a:r>
            <a:r>
              <a:rPr lang="it-IT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produttiva e/o di filiera;</a:t>
            </a:r>
            <a:endParaRPr lang="it-IT" sz="13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3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interrelazioni </a:t>
            </a:r>
            <a:r>
              <a:rPr lang="it-IT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orizzontali e verticali nelle fasi di produzione, trasformazione, commercializzazione e distribuzione. I soggetti partecipanti assumono </a:t>
            </a:r>
            <a:r>
              <a:rPr lang="it-IT" sz="13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l’impegno a perseguire i comuni obiettivi</a:t>
            </a:r>
            <a:r>
              <a:rPr lang="it-IT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300" b="1" dirty="0"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it-IT" sz="13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appresentazione di uno o più prodotti agricoli e/o alimentari </a:t>
            </a:r>
            <a:r>
              <a:rPr lang="it-IT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(ambito produttivo);</a:t>
            </a:r>
          </a:p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300" dirty="0">
                <a:ea typeface="Times New Roman" panose="02020603050405020304" pitchFamily="18" charset="0"/>
                <a:cs typeface="Arial" panose="020B0604020202020204" pitchFamily="34" charset="0"/>
              </a:rPr>
              <a:t>a</a:t>
            </a:r>
            <a:r>
              <a:rPr lang="it-IT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desione formale </a:t>
            </a:r>
            <a:r>
              <a:rPr lang="it-IT" sz="13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 un accordo di distretto </a:t>
            </a:r>
            <a:r>
              <a:rPr lang="it-IT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dal quale si possano </a:t>
            </a:r>
            <a:r>
              <a:rPr lang="it-IT" sz="1300" b="1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desumere le finalità del distretto e i ruoli e gli impegni di ciascun partecipante</a:t>
            </a:r>
            <a:r>
              <a:rPr lang="it-IT" sz="1300" dirty="0"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it-IT" sz="13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79070" lvl="0" indent="-3429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it-IT" sz="1300" b="1" dirty="0">
                <a:effectLst/>
                <a:ea typeface="Times New Roman" panose="02020603050405020304" pitchFamily="18" charset="0"/>
              </a:rPr>
              <a:t>sede legale o sede operativa nel territorio della Regione Marche </a:t>
            </a:r>
            <a:r>
              <a:rPr lang="it-IT" sz="1300" dirty="0">
                <a:effectLst/>
                <a:ea typeface="Times New Roman" panose="02020603050405020304" pitchFamily="18" charset="0"/>
              </a:rPr>
              <a:t>(ambito territoriale). </a:t>
            </a:r>
            <a:endParaRPr lang="it-IT" sz="1300" dirty="0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892A0D38-A65A-4C6A-8CA8-3B90AAFEC1F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78" y="5810277"/>
            <a:ext cx="1471021" cy="980912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115168D-9A20-4AF2-885C-D7D8506AFB6A}"/>
              </a:ext>
            </a:extLst>
          </p:cNvPr>
          <p:cNvSpPr txBox="1"/>
          <p:nvPr/>
        </p:nvSpPr>
        <p:spPr>
          <a:xfrm>
            <a:off x="2382867" y="1215741"/>
            <a:ext cx="4512899" cy="177069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14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DISTRETTI DEI PRODOTTI CERTIFICATI </a:t>
            </a:r>
            <a:r>
              <a:rPr lang="it-IT" sz="1400" dirty="0" smtClean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caratterizzati </a:t>
            </a: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da: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4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interrelazione e interdipendenza </a:t>
            </a: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produttiva delle imprese agricole e agroalimentari;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una o più </a:t>
            </a:r>
            <a:r>
              <a:rPr lang="it-IT" sz="1400" b="1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produzioni certificate </a:t>
            </a:r>
            <a:r>
              <a:rPr lang="it-IT" sz="1400" dirty="0">
                <a:effectLst/>
                <a:ea typeface="Times New Roman" panose="02020603050405020304" pitchFamily="18" charset="0"/>
                <a:cs typeface="Calibri Light" panose="020F0302020204030204" pitchFamily="34" charset="0"/>
              </a:rPr>
              <a:t>e tutelate ai sensi della vigente normativa europea, nazionale e regionale.</a:t>
            </a:r>
            <a:endParaRPr lang="it-IT" sz="14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BF0C3EE-3BC5-4061-8954-C1DE14F80D8D}"/>
              </a:ext>
            </a:extLst>
          </p:cNvPr>
          <p:cNvSpPr txBox="1"/>
          <p:nvPr/>
        </p:nvSpPr>
        <p:spPr>
          <a:xfrm>
            <a:off x="2955521" y="3086127"/>
            <a:ext cx="4711299" cy="2485787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R="179705" lvl="0" algn="just"/>
            <a:r>
              <a:rPr lang="it-IT" sz="1400" b="1" dirty="0">
                <a:effectLst/>
                <a:ea typeface="Times New Roman" panose="02020603050405020304" pitchFamily="18" charset="0"/>
              </a:rPr>
              <a:t>DISTRETTO BIOLOGICO REGIONALE </a:t>
            </a:r>
            <a:r>
              <a:rPr lang="it-IT" sz="1400" dirty="0" smtClean="0">
                <a:effectLst/>
                <a:ea typeface="Times New Roman" panose="02020603050405020304" pitchFamily="18" charset="0"/>
              </a:rPr>
              <a:t>inteso </a:t>
            </a:r>
            <a:r>
              <a:rPr lang="it-IT" sz="1400" dirty="0">
                <a:effectLst/>
                <a:ea typeface="Times New Roman" panose="02020603050405020304" pitchFamily="18" charset="0"/>
              </a:rPr>
              <a:t>come </a:t>
            </a:r>
            <a:r>
              <a:rPr lang="it-IT" sz="1400" b="1" dirty="0">
                <a:effectLst/>
                <a:ea typeface="Times New Roman" panose="02020603050405020304" pitchFamily="18" charset="0"/>
              </a:rPr>
              <a:t>territorio</a:t>
            </a:r>
            <a:r>
              <a:rPr lang="it-IT" sz="1400" dirty="0">
                <a:effectLst/>
                <a:ea typeface="Times New Roman" panose="02020603050405020304" pitchFamily="18" charset="0"/>
              </a:rPr>
              <a:t> per il quale </a:t>
            </a:r>
            <a:r>
              <a:rPr lang="it-IT" sz="1400" b="1" dirty="0">
                <a:effectLst/>
                <a:ea typeface="Times New Roman" panose="02020603050405020304" pitchFamily="18" charset="0"/>
              </a:rPr>
              <a:t>agricoltori biologici</a:t>
            </a:r>
            <a:r>
              <a:rPr lang="it-IT" sz="1400" dirty="0">
                <a:effectLst/>
                <a:ea typeface="Times New Roman" panose="02020603050405020304" pitchFamily="18" charset="0"/>
              </a:rPr>
              <a:t>, trasformatori, associazioni di consumatori o enti locali abbiano stipulato e sottoscritto protocolli:</a:t>
            </a:r>
          </a:p>
          <a:p>
            <a:pPr marL="285750" marR="179705" lvl="0" indent="-285750" algn="just">
              <a:buFont typeface="Wingdings" panose="05000000000000000000" pitchFamily="2" charset="2"/>
              <a:buChar char="ü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per la </a:t>
            </a:r>
            <a:r>
              <a:rPr lang="it-IT" sz="1400" b="1" dirty="0">
                <a:effectLst/>
                <a:ea typeface="Times New Roman" panose="02020603050405020304" pitchFamily="18" charset="0"/>
              </a:rPr>
              <a:t>diffusione del metodo biologico </a:t>
            </a:r>
            <a:r>
              <a:rPr lang="it-IT" sz="1400" dirty="0">
                <a:effectLst/>
                <a:ea typeface="Times New Roman" panose="02020603050405020304" pitchFamily="18" charset="0"/>
              </a:rPr>
              <a:t>di coltivazione, </a:t>
            </a:r>
          </a:p>
          <a:p>
            <a:pPr marL="285750" marR="179705" lvl="0" indent="-285750" algn="just">
              <a:buFont typeface="Wingdings" panose="05000000000000000000" pitchFamily="2" charset="2"/>
              <a:buChar char="ü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per la sua </a:t>
            </a:r>
            <a:r>
              <a:rPr lang="it-IT" sz="1400" b="1" dirty="0">
                <a:effectLst/>
                <a:ea typeface="Times New Roman" panose="02020603050405020304" pitchFamily="18" charset="0"/>
              </a:rPr>
              <a:t>divulgazione</a:t>
            </a:r>
            <a:r>
              <a:rPr lang="it-IT" sz="1400" dirty="0">
                <a:effectLst/>
                <a:ea typeface="Times New Roman" panose="02020603050405020304" pitchFamily="18" charset="0"/>
              </a:rPr>
              <a:t>;</a:t>
            </a:r>
          </a:p>
          <a:p>
            <a:pPr marL="285750" marR="179705" lvl="0" indent="-285750" algn="just">
              <a:buFont typeface="Wingdings" panose="05000000000000000000" pitchFamily="2" charset="2"/>
              <a:buChar char="ü"/>
            </a:pPr>
            <a:r>
              <a:rPr lang="it-IT" sz="1400" dirty="0">
                <a:effectLst/>
                <a:ea typeface="Times New Roman" panose="02020603050405020304" pitchFamily="18" charset="0"/>
              </a:rPr>
              <a:t>per il </a:t>
            </a:r>
            <a:r>
              <a:rPr lang="it-IT" sz="1400" b="1" dirty="0">
                <a:effectLst/>
                <a:ea typeface="Times New Roman" panose="02020603050405020304" pitchFamily="18" charset="0"/>
              </a:rPr>
              <a:t>sostegno e la valorizzazione della gestione sostenibile </a:t>
            </a:r>
            <a:r>
              <a:rPr lang="it-IT" sz="1400" dirty="0">
                <a:effectLst/>
                <a:ea typeface="Times New Roman" panose="02020603050405020304" pitchFamily="18" charset="0"/>
              </a:rPr>
              <a:t>anche di attività diverse dall'agricoltura.</a:t>
            </a:r>
            <a:endParaRPr lang="it-IT" sz="1200" dirty="0">
              <a:effectLst/>
              <a:ea typeface="Times New Roman" panose="02020603050405020304" pitchFamily="18" charset="0"/>
              <a:cs typeface="Calibri Light" panose="020F0302020204030204" pitchFamily="34" charset="0"/>
            </a:endParaRPr>
          </a:p>
        </p:txBody>
      </p:sp>
      <p:pic>
        <p:nvPicPr>
          <p:cNvPr id="15" name="Immagine 14">
            <a:extLst>
              <a:ext uri="{FF2B5EF4-FFF2-40B4-BE49-F238E27FC236}">
                <a16:creationId xmlns:a16="http://schemas.microsoft.com/office/drawing/2014/main" id="{BB35545C-B531-49E6-A483-48A34AD85C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587" y="5828092"/>
            <a:ext cx="787734" cy="945281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BC81D573-47F7-4D27-93CB-C285C4E6D6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65" y="1703338"/>
            <a:ext cx="1519164" cy="933201"/>
          </a:xfrm>
          <a:prstGeom prst="rect">
            <a:avLst/>
          </a:prstGeom>
        </p:spPr>
      </p:pic>
      <p:pic>
        <p:nvPicPr>
          <p:cNvPr id="17" name="Immagine 16">
            <a:extLst>
              <a:ext uri="{FF2B5EF4-FFF2-40B4-BE49-F238E27FC236}">
                <a16:creationId xmlns:a16="http://schemas.microsoft.com/office/drawing/2014/main" id="{F7AE2B74-C0C5-4148-A64C-021F18120A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25" y="1028449"/>
            <a:ext cx="822688" cy="83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3188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2">
            <a:extLst>
              <a:ext uri="{FF2B5EF4-FFF2-40B4-BE49-F238E27FC236}">
                <a16:creationId xmlns:a16="http://schemas.microsoft.com/office/drawing/2014/main" id="{E1CFA630-3849-4BDD-AF06-616D0C41B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983112"/>
              </p:ext>
            </p:extLst>
          </p:nvPr>
        </p:nvGraphicFramePr>
        <p:xfrm>
          <a:off x="726254" y="792935"/>
          <a:ext cx="11303598" cy="49950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815815">
                  <a:extLst>
                    <a:ext uri="{9D8B030D-6E8A-4147-A177-3AD203B41FA5}">
                      <a16:colId xmlns:a16="http://schemas.microsoft.com/office/drawing/2014/main" val="743884246"/>
                    </a:ext>
                  </a:extLst>
                </a:gridCol>
                <a:gridCol w="2700169">
                  <a:extLst>
                    <a:ext uri="{9D8B030D-6E8A-4147-A177-3AD203B41FA5}">
                      <a16:colId xmlns:a16="http://schemas.microsoft.com/office/drawing/2014/main" val="3589788524"/>
                    </a:ext>
                  </a:extLst>
                </a:gridCol>
                <a:gridCol w="2796988">
                  <a:extLst>
                    <a:ext uri="{9D8B030D-6E8A-4147-A177-3AD203B41FA5}">
                      <a16:colId xmlns:a16="http://schemas.microsoft.com/office/drawing/2014/main" val="2244844042"/>
                    </a:ext>
                  </a:extLst>
                </a:gridCol>
                <a:gridCol w="2990626">
                  <a:extLst>
                    <a:ext uri="{9D8B030D-6E8A-4147-A177-3AD203B41FA5}">
                      <a16:colId xmlns:a16="http://schemas.microsoft.com/office/drawing/2014/main" val="1138852526"/>
                    </a:ext>
                  </a:extLst>
                </a:gridCol>
              </a:tblGrid>
              <a:tr h="496978">
                <a:tc>
                  <a:txBody>
                    <a:bodyPr/>
                    <a:lstStyle/>
                    <a:p>
                      <a:pPr algn="l"/>
                      <a:r>
                        <a:rPr lang="it-IT" sz="1200" b="1" dirty="0">
                          <a:latin typeface="+mn-lt"/>
                        </a:rPr>
                        <a:t>Tipologia di Distretto del Cibo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+mn-lt"/>
                        </a:rPr>
                        <a:t>Distretti dei prodotti certificati (lettera d)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+mn-lt"/>
                        </a:rPr>
                        <a:t>Distretti dei prodotti di prossimità (lettera f)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+mn-lt"/>
                        </a:rPr>
                        <a:t>Distretto biologico regionale (lettera h)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2027786"/>
                  </a:ext>
                </a:extLst>
              </a:tr>
              <a:tr h="653165">
                <a:tc>
                  <a:txBody>
                    <a:bodyPr/>
                    <a:lstStyle/>
                    <a:p>
                      <a:pPr algn="l"/>
                      <a:r>
                        <a:rPr lang="it-IT" sz="1200" b="1" dirty="0">
                          <a:latin typeface="+mn-lt"/>
                        </a:rPr>
                        <a:t>Dimensione del territorio coinvolto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dirty="0">
                          <a:latin typeface="+mn-lt"/>
                        </a:rPr>
                        <a:t>15 comuni contigui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comuni </a:t>
                      </a:r>
                      <a:endParaRPr lang="it-IT" sz="12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dirty="0">
                          <a:latin typeface="+mn-lt"/>
                        </a:rPr>
                        <a:t>min. 51 % della SAU (biologica e in conversione)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680113"/>
                  </a:ext>
                </a:extLst>
              </a:tr>
              <a:tr h="803315">
                <a:tc>
                  <a:txBody>
                    <a:bodyPr/>
                    <a:lstStyle/>
                    <a:p>
                      <a:pPr algn="l"/>
                      <a:r>
                        <a:rPr lang="it-IT" sz="1200" b="1" dirty="0">
                          <a:latin typeface="+mn-lt"/>
                        </a:rPr>
                        <a:t>Numero di imprese agricole singole o associate partecipanti con sede legale o operativa nel territorio regionale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dirty="0">
                          <a:latin typeface="+mn-lt"/>
                        </a:rPr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0" dirty="0">
                          <a:latin typeface="+mn-lt"/>
                        </a:rPr>
                        <a:t>50 (+ 15 operanti nel settore della ristorazione)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dirty="0"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6426638"/>
                  </a:ext>
                </a:extLst>
              </a:tr>
              <a:tr h="624801">
                <a:tc>
                  <a:txBody>
                    <a:bodyPr/>
                    <a:lstStyle/>
                    <a:p>
                      <a:pPr algn="l"/>
                      <a:r>
                        <a:rPr lang="it-IT" sz="1200" b="1" dirty="0">
                          <a:latin typeface="+mn-lt"/>
                        </a:rPr>
                        <a:t>Numero complessivo di addetti delle imprese partecipanti al distretto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dirty="0">
                          <a:latin typeface="+mn-lt"/>
                        </a:rPr>
                        <a:t>75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dirty="0"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7280467"/>
                  </a:ext>
                </a:extLst>
              </a:tr>
              <a:tr h="712805">
                <a:tc>
                  <a:txBody>
                    <a:bodyPr/>
                    <a:lstStyle/>
                    <a:p>
                      <a:pPr algn="l"/>
                      <a:r>
                        <a:rPr lang="it-IT" sz="1200" b="1" dirty="0">
                          <a:latin typeface="+mn-lt"/>
                        </a:rPr>
                        <a:t>Numero imprese di condizionamento* partecipanti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dirty="0">
                          <a:latin typeface="+mn-lt"/>
                        </a:rPr>
                        <a:t>10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b="0" dirty="0"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0" dirty="0">
                          <a:latin typeface="+mn-lt"/>
                        </a:rPr>
                        <a:t>Presenza di imprese di condizionamento biologiche che operino almeno in 5 </a:t>
                      </a:r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settori** diversi</a:t>
                      </a:r>
                      <a:endParaRPr lang="it-IT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00257"/>
                  </a:ext>
                </a:extLst>
              </a:tr>
              <a:tr h="480373">
                <a:tc>
                  <a:txBody>
                    <a:bodyPr/>
                    <a:lstStyle/>
                    <a:p>
                      <a:pPr algn="l"/>
                      <a:r>
                        <a:rPr lang="it-IT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Volume di affari complessivo</a:t>
                      </a:r>
                      <a:endParaRPr lang="it-IT" sz="1200" b="1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min. 5 milioni di euro</a:t>
                      </a:r>
                      <a:endParaRPr lang="it-IT" sz="105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z="1200" dirty="0"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min. 40 milioni di euro (fatturato complessivo di prodotti biologici)</a:t>
                      </a:r>
                      <a:endParaRPr lang="it-IT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808551"/>
                  </a:ext>
                </a:extLst>
              </a:tr>
              <a:tr h="585448">
                <a:tc>
                  <a:txBody>
                    <a:bodyPr/>
                    <a:lstStyle/>
                    <a:p>
                      <a:pPr algn="l"/>
                      <a:r>
                        <a:rPr lang="it-IT" sz="1200" b="1" dirty="0">
                          <a:latin typeface="+mn-lt"/>
                        </a:rPr>
                        <a:t>Eventuali obblighi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min. 5 produzioni di qualità certificata</a:t>
                      </a:r>
                      <a:endParaRPr lang="it-IT" sz="1200" b="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effettuare vendita diretta (e/o essere fornitori di operatori della ristorazione entro un raggio di 70 km calcolati come distanza tra l’azienda agricola e il luogo di immissione al consumo)</a:t>
                      </a:r>
                      <a:endParaRPr lang="it-IT" sz="1200" dirty="0"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200" b="0" dirty="0">
                          <a:latin typeface="+mn-lt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7637194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71FC0982-B5A2-4FEF-ACC8-6F7D15D43724}"/>
              </a:ext>
            </a:extLst>
          </p:cNvPr>
          <p:cNvSpPr txBox="1"/>
          <p:nvPr/>
        </p:nvSpPr>
        <p:spPr>
          <a:xfrm>
            <a:off x="1446663" y="5893091"/>
            <a:ext cx="105467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100" b="1" dirty="0"/>
              <a:t>* imprese di condizionamento</a:t>
            </a:r>
            <a:r>
              <a:rPr lang="it-IT" sz="1100" dirty="0"/>
              <a:t>: </a:t>
            </a:r>
            <a:r>
              <a:rPr lang="it-IT" sz="1100" dirty="0">
                <a:effectLst/>
                <a:ea typeface="Calibri" panose="020F0502020204030204" pitchFamily="34" charset="0"/>
              </a:rPr>
              <a:t>imprese che intervengono nella filiera produttiva a valle della produzione primaria. Sono considerate attività di condizionamento tutte quelle attività di manipolazione dei prodotti agricoli e/o alimentari, fino alla somministrazione al consumatore finale, ad eccezione della commercializzazione del prodotto confezionato;</a:t>
            </a:r>
          </a:p>
          <a:p>
            <a:pPr algn="just"/>
            <a:r>
              <a:rPr lang="it-IT" sz="1100" b="1" dirty="0"/>
              <a:t>** 5 tra i seguenti </a:t>
            </a:r>
            <a:r>
              <a:rPr lang="it-IT" sz="1100" b="1" kern="1200" dirty="0">
                <a:solidFill>
                  <a:schemeClr val="dk1"/>
                </a:solidFill>
                <a:effectLst/>
                <a:ea typeface="+mn-ea"/>
                <a:cs typeface="+mn-cs"/>
              </a:rPr>
              <a:t>settori: </a:t>
            </a:r>
            <a:r>
              <a:rPr lang="it-IT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cerealicolo, orticolo, frutticolo, vitivinicolo, olivicolo</a:t>
            </a:r>
            <a:r>
              <a:rPr lang="it-IT" sz="1100" dirty="0">
                <a:effectLst/>
                <a:ea typeface="Calibri" panose="020F0502020204030204" pitchFamily="34" charset="0"/>
              </a:rPr>
              <a:t>, </a:t>
            </a:r>
            <a:r>
              <a:rPr lang="it-IT" sz="11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lattiero caseario</a:t>
            </a:r>
            <a:r>
              <a:rPr lang="it-IT" sz="1100" dirty="0">
                <a:effectLst/>
                <a:ea typeface="Calibri" panose="020F0502020204030204" pitchFamily="34" charset="0"/>
              </a:rPr>
              <a:t>, </a:t>
            </a:r>
            <a:r>
              <a:rPr lang="it-IT" sz="1100" dirty="0">
                <a:effectLst/>
                <a:ea typeface="Times New Roman" panose="02020603050405020304" pitchFamily="18" charset="0"/>
              </a:rPr>
              <a:t>settore carni fresche e trasformate, settore ittico fresco e trasformato e settore miele.</a:t>
            </a:r>
            <a:endParaRPr lang="it-IT" sz="11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FF3020-7087-483C-93FA-3D31E72142A0}"/>
              </a:ext>
            </a:extLst>
          </p:cNvPr>
          <p:cNvSpPr txBox="1"/>
          <p:nvPr/>
        </p:nvSpPr>
        <p:spPr>
          <a:xfrm>
            <a:off x="726254" y="129996"/>
            <a:ext cx="113035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  <a:latin typeface="+mj-lt"/>
                <a:cs typeface="Calibri Light" panose="020F0302020204030204" pitchFamily="34" charset="0"/>
              </a:rPr>
              <a:t>Requisiti specifici per ogni tipologia di Distretto del Cibo</a:t>
            </a:r>
          </a:p>
        </p:txBody>
      </p:sp>
    </p:spTree>
    <p:extLst>
      <p:ext uri="{BB962C8B-B14F-4D97-AF65-F5344CB8AC3E}">
        <p14:creationId xmlns:p14="http://schemas.microsoft.com/office/powerpoint/2010/main" val="824591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5E2F4FB9-1F69-4712-BA54-82705BB63724}"/>
              </a:ext>
            </a:extLst>
          </p:cNvPr>
          <p:cNvSpPr txBox="1"/>
          <p:nvPr/>
        </p:nvSpPr>
        <p:spPr>
          <a:xfrm>
            <a:off x="979457" y="375498"/>
            <a:ext cx="105527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Riconoscimento dei distretti</a:t>
            </a:r>
            <a:endParaRPr lang="it-IT" sz="2800" dirty="0">
              <a:solidFill>
                <a:srgbClr val="C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9432273-A163-4510-B384-53FC5A27FA5D}"/>
              </a:ext>
            </a:extLst>
          </p:cNvPr>
          <p:cNvSpPr txBox="1"/>
          <p:nvPr/>
        </p:nvSpPr>
        <p:spPr>
          <a:xfrm>
            <a:off x="7483366" y="3281567"/>
            <a:ext cx="4366693" cy="2553891"/>
          </a:xfrm>
          <a:prstGeom prst="roundRect">
            <a:avLst/>
          </a:prstGeom>
          <a:ln>
            <a:solidFill>
              <a:srgbClr val="CC33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1600" dirty="0">
                <a:effectLst/>
                <a:ea typeface="Calibri" panose="020F0502020204030204" pitchFamily="34" charset="0"/>
              </a:rPr>
              <a:t>La </a:t>
            </a:r>
            <a:r>
              <a:rPr lang="it-IT" sz="1600" dirty="0" smtClean="0">
                <a:effectLst/>
                <a:ea typeface="Calibri" panose="020F0502020204030204" pitchFamily="34" charset="0"/>
              </a:rPr>
              <a:t>Regione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>
                <a:effectLst/>
                <a:ea typeface="Calibri" panose="020F0502020204030204" pitchFamily="34" charset="0"/>
              </a:rPr>
              <a:t>istituisce </a:t>
            </a:r>
            <a:r>
              <a:rPr lang="it-IT" sz="1600" dirty="0">
                <a:effectLst/>
                <a:ea typeface="Calibri" panose="020F0502020204030204" pitchFamily="34" charset="0"/>
              </a:rPr>
              <a:t>un </a:t>
            </a:r>
            <a:r>
              <a:rPr lang="it-IT" sz="1600" b="1" dirty="0">
                <a:effectLst/>
                <a:ea typeface="Calibri" panose="020F0502020204030204" pitchFamily="34" charset="0"/>
              </a:rPr>
              <a:t>elenco regionale </a:t>
            </a:r>
            <a:r>
              <a:rPr lang="it-IT" sz="1600" dirty="0" smtClean="0">
                <a:effectLst/>
                <a:ea typeface="Calibri" panose="020F0502020204030204" pitchFamily="34" charset="0"/>
              </a:rPr>
              <a:t>dei Distretti del cibo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>
                <a:effectLst/>
                <a:ea typeface="Calibri" panose="020F0502020204030204" pitchFamily="34" charset="0"/>
              </a:rPr>
              <a:t>provvede a darne comunicazione</a:t>
            </a:r>
            <a:r>
              <a:rPr lang="it-IT" sz="1600" b="1" dirty="0" smtClean="0">
                <a:effectLst/>
                <a:ea typeface="Calibri" panose="020F0502020204030204" pitchFamily="34" charset="0"/>
              </a:rPr>
              <a:t> al Ministero delle politiche agricole, alimentari e forestali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>
                <a:ea typeface="Calibri" panose="020F0502020204030204" pitchFamily="34" charset="0"/>
              </a:rPr>
              <a:t>m</a:t>
            </a:r>
            <a:r>
              <a:rPr lang="it-IT" sz="1600" b="1" dirty="0" smtClean="0">
                <a:ea typeface="Calibri" panose="020F0502020204030204" pitchFamily="34" charset="0"/>
              </a:rPr>
              <a:t>onitora </a:t>
            </a:r>
            <a:r>
              <a:rPr lang="it-IT" sz="1600" dirty="0" smtClean="0">
                <a:ea typeface="Calibri" panose="020F0502020204030204" pitchFamily="34" charset="0"/>
              </a:rPr>
              <a:t>l’attività dei distretti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b="1" dirty="0" smtClean="0">
                <a:effectLst/>
                <a:ea typeface="Calibri" panose="020F0502020204030204" pitchFamily="34" charset="0"/>
              </a:rPr>
              <a:t>sostiene</a:t>
            </a:r>
            <a:r>
              <a:rPr lang="it-IT" sz="1600" dirty="0" smtClean="0">
                <a:effectLst/>
                <a:ea typeface="Calibri" panose="020F0502020204030204" pitchFamily="34" charset="0"/>
              </a:rPr>
              <a:t> i distretti riconosciuti</a:t>
            </a:r>
          </a:p>
          <a:p>
            <a:pPr algn="just"/>
            <a:endParaRPr lang="it-IT" sz="1600" b="1" dirty="0">
              <a:ea typeface="Calibri" panose="020F0502020204030204" pitchFamily="34" charset="0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E9019D8-7AB2-4090-A0CF-C403FC65BA38}"/>
              </a:ext>
            </a:extLst>
          </p:cNvPr>
          <p:cNvSpPr txBox="1"/>
          <p:nvPr/>
        </p:nvSpPr>
        <p:spPr>
          <a:xfrm>
            <a:off x="979457" y="1136348"/>
            <a:ext cx="6409315" cy="1804749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effectLst/>
                <a:ea typeface="Times New Roman" panose="02020603050405020304" pitchFamily="18" charset="0"/>
              </a:rPr>
              <a:t>La domanda di riconoscimento del distretto sarà gestita con una procedura automatizzata sul Sistema Informativo Agricolo Regionale – </a:t>
            </a:r>
            <a:r>
              <a:rPr lang="it-IT" sz="2000" b="1" dirty="0" smtClean="0">
                <a:effectLst/>
                <a:ea typeface="Times New Roman" panose="02020603050405020304" pitchFamily="18" charset="0"/>
              </a:rPr>
              <a:t>SIAR</a:t>
            </a:r>
            <a:r>
              <a:rPr lang="it-IT" sz="2000" dirty="0" smtClean="0">
                <a:effectLst/>
                <a:ea typeface="Times New Roman" panose="02020603050405020304" pitchFamily="18" charset="0"/>
              </a:rPr>
              <a:t> in modo da rendere </a:t>
            </a:r>
            <a:r>
              <a:rPr lang="it-IT" sz="2000" b="1" dirty="0" smtClean="0">
                <a:effectLst/>
                <a:ea typeface="Times New Roman" panose="02020603050405020304" pitchFamily="18" charset="0"/>
              </a:rPr>
              <a:t>l’adesione degli imprenditori </a:t>
            </a:r>
            <a:r>
              <a:rPr lang="it-IT" sz="2000" dirty="0" smtClean="0">
                <a:effectLst/>
                <a:ea typeface="Times New Roman" panose="02020603050405020304" pitchFamily="18" charset="0"/>
              </a:rPr>
              <a:t>agricoli </a:t>
            </a:r>
            <a:r>
              <a:rPr lang="it-IT" sz="2000" b="1" dirty="0" smtClean="0">
                <a:effectLst/>
                <a:ea typeface="Times New Roman" panose="02020603050405020304" pitchFamily="18" charset="0"/>
              </a:rPr>
              <a:t>semplice.</a:t>
            </a:r>
            <a:endParaRPr lang="it-IT" sz="2000" b="1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D09661E9-291D-4664-BB2F-4C74B6BF325D}"/>
              </a:ext>
            </a:extLst>
          </p:cNvPr>
          <p:cNvSpPr txBox="1"/>
          <p:nvPr/>
        </p:nvSpPr>
        <p:spPr>
          <a:xfrm>
            <a:off x="8650015" y="1545021"/>
            <a:ext cx="277497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Elenco </a:t>
            </a:r>
            <a:r>
              <a:rPr lang="it-IT" sz="1600" b="1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r</a:t>
            </a:r>
            <a:r>
              <a:rPr lang="it-IT" sz="1600" b="1" dirty="0">
                <a:solidFill>
                  <a:srgbClr val="C00000"/>
                </a:solidFill>
                <a:effectLst/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egionale dei Distretti del cibo</a:t>
            </a:r>
            <a:endParaRPr lang="it-IT" sz="1600" dirty="0">
              <a:solidFill>
                <a:srgbClr val="C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72C0B0D6-FF9E-467D-A2CF-95D0DD4371F4}"/>
              </a:ext>
            </a:extLst>
          </p:cNvPr>
          <p:cNvSpPr txBox="1"/>
          <p:nvPr/>
        </p:nvSpPr>
        <p:spPr>
          <a:xfrm>
            <a:off x="2532123" y="3281567"/>
            <a:ext cx="2963919" cy="272415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dirty="0" smtClean="0">
                <a:ea typeface="Calibri" panose="020F0502020204030204" pitchFamily="34" charset="0"/>
              </a:rPr>
              <a:t>Una volta riconosciuto sulla base il distretto o</a:t>
            </a:r>
            <a:r>
              <a:rPr lang="it-IT" sz="2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pera </a:t>
            </a:r>
            <a:r>
              <a:rPr lang="it-IT" sz="2000" dirty="0">
                <a:ea typeface="Calibri" panose="020F0502020204030204" pitchFamily="34" charset="0"/>
                <a:cs typeface="Times New Roman" panose="02020603050405020304" pitchFamily="18" charset="0"/>
              </a:rPr>
              <a:t>secondo quanto stabilito dall’ </a:t>
            </a:r>
            <a:r>
              <a:rPr lang="it-IT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accordo </a:t>
            </a:r>
            <a:r>
              <a:rPr lang="it-IT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di </a:t>
            </a:r>
            <a:r>
              <a:rPr lang="it-IT" sz="2000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distretto </a:t>
            </a:r>
            <a:endParaRPr lang="it-IT" sz="2000" b="1" dirty="0">
              <a:ea typeface="Calibri" panose="020F0502020204030204" pitchFamily="34" charset="0"/>
            </a:endParaRPr>
          </a:p>
          <a:p>
            <a:endParaRPr lang="it-IT" sz="1400" b="1" dirty="0">
              <a:effectLst/>
              <a:ea typeface="Calibri" panose="020F0502020204030204" pitchFamily="34" charset="0"/>
            </a:endParaRPr>
          </a:p>
        </p:txBody>
      </p:sp>
      <p:sp>
        <p:nvSpPr>
          <p:cNvPr id="12" name="Freccia a gallone 11">
            <a:extLst>
              <a:ext uri="{FF2B5EF4-FFF2-40B4-BE49-F238E27FC236}">
                <a16:creationId xmlns:a16="http://schemas.microsoft.com/office/drawing/2014/main" id="{1E58CC03-B1A9-4ADA-BE71-B9AD985B52EA}"/>
              </a:ext>
            </a:extLst>
          </p:cNvPr>
          <p:cNvSpPr/>
          <p:nvPr/>
        </p:nvSpPr>
        <p:spPr>
          <a:xfrm>
            <a:off x="6315850" y="4064794"/>
            <a:ext cx="494852" cy="1157697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042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31260FEC-6C2F-4AFD-A0DE-C49C74A1D9E4}"/>
              </a:ext>
            </a:extLst>
          </p:cNvPr>
          <p:cNvSpPr txBox="1"/>
          <p:nvPr/>
        </p:nvSpPr>
        <p:spPr>
          <a:xfrm>
            <a:off x="1777595" y="486022"/>
            <a:ext cx="10307116" cy="6044208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rgbClr val="C00000"/>
                </a:solidFill>
                <a:latin typeface="+mj-lt"/>
              </a:rPr>
              <a:t>Il sostegno della Regione al comparto biologico</a:t>
            </a:r>
          </a:p>
          <a:p>
            <a:r>
              <a:rPr lang="it-IT" sz="3200" b="1" dirty="0" smtClean="0">
                <a:solidFill>
                  <a:srgbClr val="C00000"/>
                </a:solidFill>
                <a:latin typeface="+mj-lt"/>
              </a:rPr>
              <a:t>e ai distretti del cibo</a:t>
            </a:r>
            <a:endParaRPr lang="it-IT" sz="3200" b="1" dirty="0">
              <a:solidFill>
                <a:srgbClr val="C00000"/>
              </a:solidFill>
              <a:latin typeface="+mj-lt"/>
            </a:endParaRPr>
          </a:p>
          <a:p>
            <a:pPr algn="ctr"/>
            <a:endParaRPr lang="it-IT" sz="800" b="1" dirty="0" smtClean="0">
              <a:solidFill>
                <a:srgbClr val="C00000"/>
              </a:solidFill>
              <a:latin typeface="+mj-lt"/>
            </a:endParaRPr>
          </a:p>
          <a:p>
            <a:pPr algn="ctr"/>
            <a:endParaRPr lang="it-IT" sz="1600" b="1" dirty="0">
              <a:solidFill>
                <a:srgbClr val="C00000"/>
              </a:solidFill>
              <a:latin typeface="+mj-lt"/>
            </a:endParaRPr>
          </a:p>
          <a:p>
            <a:pPr marR="179070" lvl="0">
              <a:spcAft>
                <a:spcPts val="600"/>
              </a:spcAft>
            </a:pPr>
            <a:r>
              <a:rPr lang="it-IT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Bando con </a:t>
            </a:r>
            <a:r>
              <a:rPr lang="it-IT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fondi 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regionali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con:</a:t>
            </a:r>
            <a:endParaRPr lang="it-IT" sz="24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179070" lvl="0">
              <a:spcAft>
                <a:spcPts val="600"/>
              </a:spcAft>
            </a:pPr>
            <a:r>
              <a:rPr lang="it-IT" b="1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it-IT" sz="1400" b="1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179070" lvl="0">
              <a:spcAft>
                <a:spcPts val="600"/>
              </a:spcAft>
            </a:pPr>
            <a:r>
              <a:rPr lang="it-IT" sz="2800" b="1" dirty="0">
                <a:solidFill>
                  <a:srgbClr val="C00000"/>
                </a:solidFill>
                <a:latin typeface="+mj-lt"/>
              </a:rPr>
              <a:t>100.000 Euro </a:t>
            </a:r>
            <a:r>
              <a:rPr lang="it-IT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per la costituzione e l’avvio dei </a:t>
            </a:r>
            <a:r>
              <a:rPr lang="it-IT" sz="2000" dirty="0">
                <a:ea typeface="Times New Roman" panose="02020603050405020304" pitchFamily="18" charset="0"/>
                <a:cs typeface="Arial" panose="020B0604020202020204" pitchFamily="34" charset="0"/>
              </a:rPr>
              <a:t>distretti del </a:t>
            </a:r>
            <a:r>
              <a:rPr lang="it-IT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cibo</a:t>
            </a:r>
            <a:endParaRPr lang="it-IT" sz="2000" dirty="0" smtClean="0"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17907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it-IT" sz="1200" dirty="0" smtClean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179070" lvl="0" indent="-342900"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it-IT" sz="12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179070" lvl="0">
              <a:spcAft>
                <a:spcPts val="600"/>
              </a:spcAft>
            </a:pPr>
            <a:r>
              <a:rPr lang="it-IT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Bandi del 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Programma di Sviluppo </a:t>
            </a:r>
            <a:r>
              <a:rPr lang="it-IT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Rurale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con:</a:t>
            </a:r>
          </a:p>
          <a:p>
            <a:pPr marR="179070" lvl="0">
              <a:spcAft>
                <a:spcPts val="600"/>
              </a:spcAft>
            </a:pPr>
            <a:endParaRPr lang="it-IT" sz="1600" u="sng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179070" lvl="0">
              <a:spcAft>
                <a:spcPts val="600"/>
              </a:spcAft>
            </a:pPr>
            <a:r>
              <a:rPr lang="it-IT" sz="2800" b="1" dirty="0">
                <a:solidFill>
                  <a:srgbClr val="C00000"/>
                </a:solidFill>
                <a:latin typeface="+mj-lt"/>
              </a:rPr>
              <a:t>25 Milioni di Euro </a:t>
            </a:r>
            <a:r>
              <a:rPr lang="it-IT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per il </a:t>
            </a:r>
            <a:r>
              <a:rPr lang="it-IT" sz="2000" u="sng" dirty="0" smtClean="0">
                <a:ea typeface="Times New Roman" panose="02020603050405020304" pitchFamily="18" charset="0"/>
                <a:cs typeface="Arial" panose="020B0604020202020204" pitchFamily="34" charset="0"/>
              </a:rPr>
              <a:t>2021</a:t>
            </a:r>
            <a:r>
              <a:rPr lang="it-IT" sz="20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per le aziende che producono biologico</a:t>
            </a:r>
          </a:p>
          <a:p>
            <a:pPr marR="179070" lvl="0">
              <a:spcAft>
                <a:spcPts val="600"/>
              </a:spcAft>
            </a:pPr>
            <a:endParaRPr lang="it-IT" sz="1600" b="1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R="179070" lvl="0"/>
            <a:r>
              <a:rPr lang="it-IT" sz="2800" b="1" dirty="0">
                <a:solidFill>
                  <a:srgbClr val="C00000"/>
                </a:solidFill>
                <a:latin typeface="+mj-lt"/>
              </a:rPr>
              <a:t>18 Milioni di Euro </a:t>
            </a:r>
            <a:r>
              <a:rPr lang="it-IT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per le </a:t>
            </a:r>
            <a:r>
              <a:rPr lang="it-IT" sz="2400" u="sng" dirty="0" smtClean="0">
                <a:ea typeface="Times New Roman" panose="02020603050405020304" pitchFamily="18" charset="0"/>
                <a:cs typeface="Arial" panose="020B0604020202020204" pitchFamily="34" charset="0"/>
              </a:rPr>
              <a:t>filiere</a:t>
            </a:r>
            <a:r>
              <a:rPr lang="it-IT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it-IT" sz="2400" dirty="0" smtClean="0">
                <a:ea typeface="Times New Roman" panose="02020603050405020304" pitchFamily="18" charset="0"/>
                <a:cs typeface="Arial" panose="020B0604020202020204" pitchFamily="34" charset="0"/>
              </a:rPr>
              <a:t>di qualità ed i prodotti locali</a:t>
            </a:r>
          </a:p>
          <a:p>
            <a:pPr marR="179070" lvl="0"/>
            <a:endParaRPr lang="it-IT" sz="1000" dirty="0" smtClean="0"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455471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423</TotalTime>
  <Words>1045</Words>
  <Application>Microsoft Office PowerPoint</Application>
  <PresentationFormat>Widescreen</PresentationFormat>
  <Paragraphs>100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Wingdings</vt:lpstr>
      <vt:lpstr>Wingdings 3</vt:lpstr>
      <vt:lpstr>Filo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Lucia Fioretti</dc:creator>
  <cp:lastModifiedBy>Lorenzo Bisogni</cp:lastModifiedBy>
  <cp:revision>40</cp:revision>
  <dcterms:created xsi:type="dcterms:W3CDTF">2021-01-28T09:02:14Z</dcterms:created>
  <dcterms:modified xsi:type="dcterms:W3CDTF">2021-02-16T07:11:31Z</dcterms:modified>
</cp:coreProperties>
</file>