
<file path=[Content_Types].xml><?xml version="1.0" encoding="utf-8"?>
<Types xmlns="http://schemas.openxmlformats.org/package/2006/content-types">
  <Default ContentType="image/tiff" Extension="tif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12192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4CAA51-5687-0D4D-967A-D7306ABFB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4D9C18D-6C1C-EF46-834C-DFD8B36E3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7A8CED-DB3F-AC4F-A4C4-6C737CD6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2/18/21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6A6F1F-8080-2F44-9571-5D78F3804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9DBB56-7E54-764D-B0B1-3ACE94950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DF8989-13E1-D54F-8499-4B7C7EDB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661C8CC-316A-284E-B1D4-815A0FD58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EE53A7-6803-364E-8829-EC1ECC5D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2/18/21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64C231-368E-5847-87F0-076466D8D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1C949F-2F1F-C540-8319-2DAA646E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1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66FB3AE-7469-194D-94FD-670888D44A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29D3D3-AC3C-3B45-BEAA-4336652F7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2AD1FC-E9B4-2B4E-8A44-5A0115DFC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2/18/21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E8C66E-77B1-6F48-AF9C-CF423C0C7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AB8327-7488-B94E-A17D-1C3A61A5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5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63BBAB-CE47-E145-9904-B35109280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97B8A0-5796-C143-BA7F-142FB0D5A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88F850-F7AE-C247-B75D-170331537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2/18/21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FA133D-EF09-9041-8A53-B03538B9D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8E0F50-930E-A344-B08C-C50E9A17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5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12B16D-6FE3-3943-92FE-7771266A3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E28B35D-AF32-8C48-9865-60DF063F9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466779-9A70-9244-836A-4DEDF777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2/18/21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347532-D640-3549-83E0-62FF0B7C0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EA3968-DFDB-B146-9474-32E6E386D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40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34682C-6ED0-FA4B-9150-EDE9B8B79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8839AB-1070-D64A-8D99-04A4BECD42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5D8D59-7323-DA49-A504-C09DEC64D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E28B863-D217-F74E-9C17-C3E55D4C5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2/18/21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F063E6-47A1-FA42-ADA5-7FC373309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4042A4-10A2-1241-A02A-7FD6F6F6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7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D68FA5-7202-4A40-B8A0-4C439CBBF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E68B2A-2A08-024D-A07E-7150A93A7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D0953E4-00FB-404A-8DD7-FBF3CE693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B0D06C2-4A00-C647-A4CA-7110FB025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2C9668-F151-C841-8570-5A33F26D3C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4EB4409-3852-8046-A7D4-0880BDDF7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2/18/21</a:t>
            </a:fld>
            <a:endParaRPr lang="en-US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74EA2B1-A08C-7449-997D-2BBE3B43F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B221A01-66E6-C147-B18E-783BEA4ED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8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6E396C-A60A-784A-952F-844BE920C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4B5891A-9986-B34E-8C4B-28574E92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2/18/21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6C910EC-7EEC-C34A-AF6B-D5AFFFA4C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9F05B96-C61B-364C-AA8C-9FEA8F8D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3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F9E9200-D0BF-9E4A-AD23-C9CD72730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2/18/21</a:t>
            </a:fld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371F60-CFF1-BC40-87B1-21EB94917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3CEC4C3-7464-8342-A8CD-CADF7D2A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8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15D6C6-85B1-6444-B501-FCB2EE748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C54010-1263-204A-B88F-DCEF8AEA3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78AF8EE-AF6E-3543-B3B8-5F678195E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2636948-762E-E945-A394-749DD4A0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2/18/21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9530A9-E915-604B-96CE-7CAD67D3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7EAFA4-A69C-5148-B922-2B795A0BA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0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6A49A9-101D-444B-A314-70394BDE2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407F792-B15A-C048-A8AF-247DB1651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2D32873-79B5-0146-A3AB-60FDEB419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0C30C52-0C11-B54F-875F-95B625E2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2/18/21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89273D-CD1B-7C46-ADE3-6D1EB71D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D0F0C0-90C2-8F4B-A9FA-3714431CD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6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C6C88B-F916-744F-A3BB-2DA0BD61C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618E52-6843-8640-988A-BAC019DC6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9397BC-E1B2-6A4E-8057-0F18340C5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2/18/21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35DD78-E76B-854A-ACFF-0AC55A52B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EF95B5-7D49-DC4D-BEF9-9FA00EF41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1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9627" y="2889429"/>
            <a:ext cx="8762348" cy="164630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Sviluppo della comunità delle start up innovative nella regione Marche</a:t>
            </a:r>
            <a:br>
              <a:rPr lang="it-IT" dirty="0">
                <a:solidFill>
                  <a:srgbClr val="002060"/>
                </a:solidFill>
              </a:rPr>
            </a:b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1CE248-98B9-A642-920E-3A2128F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1" y="6187292"/>
            <a:ext cx="1676078" cy="670708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08D4A48-34F0-A749-9026-F8751E9A71B3}"/>
              </a:ext>
            </a:extLst>
          </p:cNvPr>
          <p:cNvCxnSpPr/>
          <p:nvPr/>
        </p:nvCxnSpPr>
        <p:spPr>
          <a:xfrm>
            <a:off x="829995" y="5950632"/>
            <a:ext cx="111416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102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0016" y="136893"/>
            <a:ext cx="12371623" cy="1646302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002060"/>
                </a:solidFill>
              </a:rPr>
              <a:t>Le start up più performanti: alcune caratteristiche</a:t>
            </a:r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1CE248-98B9-A642-920E-3A2128F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1" y="6187292"/>
            <a:ext cx="1676078" cy="670708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08D4A48-34F0-A749-9026-F8751E9A71B3}"/>
              </a:ext>
            </a:extLst>
          </p:cNvPr>
          <p:cNvCxnSpPr/>
          <p:nvPr/>
        </p:nvCxnSpPr>
        <p:spPr>
          <a:xfrm>
            <a:off x="829995" y="5950632"/>
            <a:ext cx="111416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3AA9F2-716E-B54E-84AB-C1B5540B1303}"/>
              </a:ext>
            </a:extLst>
          </p:cNvPr>
          <p:cNvSpPr txBox="1"/>
          <p:nvPr/>
        </p:nvSpPr>
        <p:spPr>
          <a:xfrm>
            <a:off x="422031" y="5767754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9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D9D661-5919-7E49-96FD-A8BFF6220280}"/>
              </a:ext>
            </a:extLst>
          </p:cNvPr>
          <p:cNvSpPr txBox="1"/>
          <p:nvPr/>
        </p:nvSpPr>
        <p:spPr>
          <a:xfrm>
            <a:off x="931981" y="1270484"/>
            <a:ext cx="10240842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Nessuna di questa è una impresa sociale,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la REDORANGE, la TECH4CARE, l’AQUAMAX SAN e la ARISTON THERMO INNOVATIVE TECHNOLOGIES sono imprese ad alto valore tecnologico in ambito energetico,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la MAILA'S INNOVATION TECHNOLOGY CONSULTING, la LAM32 EXPERIENCE (compagine sociale totalmente straniera) e la MENERVA sono a esclusiva partecipazione femminile,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la REDORANGE, la AQUAMAX SAN sono a forte prevalenza straniera,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la TAG sono a forte prevalenza femminile,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la LAM32 EXPERIENCE, la FAR OUT e la DELFINA 1 sono a prevalenza giovanile.</a:t>
            </a:r>
          </a:p>
        </p:txBody>
      </p:sp>
    </p:spTree>
    <p:extLst>
      <p:ext uri="{BB962C8B-B14F-4D97-AF65-F5344CB8AC3E}">
        <p14:creationId xmlns:p14="http://schemas.microsoft.com/office/powerpoint/2010/main" val="341962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0016" y="-375818"/>
            <a:ext cx="12371623" cy="1646302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002060"/>
                </a:solidFill>
              </a:rPr>
              <a:t>Distribuzione territoriale</a:t>
            </a:r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1CE248-98B9-A642-920E-3A2128F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1" y="6187292"/>
            <a:ext cx="1676078" cy="670708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08D4A48-34F0-A749-9026-F8751E9A71B3}"/>
              </a:ext>
            </a:extLst>
          </p:cNvPr>
          <p:cNvCxnSpPr/>
          <p:nvPr/>
        </p:nvCxnSpPr>
        <p:spPr>
          <a:xfrm>
            <a:off x="829995" y="5950632"/>
            <a:ext cx="111416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3AA9F2-716E-B54E-84AB-C1B5540B1303}"/>
              </a:ext>
            </a:extLst>
          </p:cNvPr>
          <p:cNvSpPr txBox="1"/>
          <p:nvPr/>
        </p:nvSpPr>
        <p:spPr>
          <a:xfrm>
            <a:off x="264867" y="5767754"/>
            <a:ext cx="43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10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D9D661-5919-7E49-96FD-A8BFF6220280}"/>
              </a:ext>
            </a:extLst>
          </p:cNvPr>
          <p:cNvSpPr txBox="1"/>
          <p:nvPr/>
        </p:nvSpPr>
        <p:spPr>
          <a:xfrm>
            <a:off x="5178906" y="1091733"/>
            <a:ext cx="6792701" cy="41549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/>
              <a:t>La distribuzione nel territorio marchigiano delle start-up innovative è molto più concentrata rispetto a quella osservata per il totale delle nuove imprese. Ciò dipende dal fatto che il contesto territoriale è particolarmente rilevante per questo tipo di imprese: le start-up innovative tendono a localizzarsi nei maggiori centri urbani e a ridosso degli atenei dai quali originano la gran parte dei team imprenditoriali. Nel caso delle Marche la maggiore presenza di start-up innovative è rilevata nei comuni di Ancona, Ascoli Piceno, Pesaro e Jesi.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4AB78F7B-8985-7248-9911-4A39A8B9128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67" y="1217727"/>
            <a:ext cx="4107107" cy="419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048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0016" y="-261514"/>
            <a:ext cx="12371623" cy="1646302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002060"/>
                </a:solidFill>
              </a:rPr>
              <a:t>Sfide di Policy</a:t>
            </a:r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1CE248-98B9-A642-920E-3A2128F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1" y="6187292"/>
            <a:ext cx="1676078" cy="670708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08D4A48-34F0-A749-9026-F8751E9A71B3}"/>
              </a:ext>
            </a:extLst>
          </p:cNvPr>
          <p:cNvCxnSpPr/>
          <p:nvPr/>
        </p:nvCxnSpPr>
        <p:spPr>
          <a:xfrm>
            <a:off x="829995" y="5950632"/>
            <a:ext cx="111416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3AA9F2-716E-B54E-84AB-C1B5540B1303}"/>
              </a:ext>
            </a:extLst>
          </p:cNvPr>
          <p:cNvSpPr txBox="1"/>
          <p:nvPr/>
        </p:nvSpPr>
        <p:spPr>
          <a:xfrm>
            <a:off x="257175" y="5767754"/>
            <a:ext cx="44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11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D9D661-5919-7E49-96FD-A8BFF6220280}"/>
              </a:ext>
            </a:extLst>
          </p:cNvPr>
          <p:cNvSpPr txBox="1"/>
          <p:nvPr/>
        </p:nvSpPr>
        <p:spPr>
          <a:xfrm>
            <a:off x="1143001" y="1270484"/>
            <a:ext cx="9871344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dirty="0"/>
              <a:t>La concentrazione territoriale delle imprese ad alto contenuto di conoscenza pone un rilevante problema di policy poiché le misure tendenti a sostenere l’avvio di queste imprese, necessarie al fine di favorire i processi di diversificazione e crescita del sistema produttivo, confliggono, di fatto, con quelle volte a favorire equità e coesione dal punto di vista territoriale. La riflessione sugli ecosistemi imprenditoriali è concentrata sui sistemi urbani mentre rimane aperto il tema degli strumenti più efficaci per favorire l’imprenditorialità, in particolare quella innovativa, nelle aree periferiche.</a:t>
            </a:r>
          </a:p>
        </p:txBody>
      </p:sp>
    </p:spTree>
    <p:extLst>
      <p:ext uri="{BB962C8B-B14F-4D97-AF65-F5344CB8AC3E}">
        <p14:creationId xmlns:p14="http://schemas.microsoft.com/office/powerpoint/2010/main" val="926911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0016" y="-361530"/>
            <a:ext cx="12371623" cy="1646302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002060"/>
                </a:solidFill>
              </a:rPr>
              <a:t>Il ruolo degli incubatori</a:t>
            </a:r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1CE248-98B9-A642-920E-3A2128F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1" y="6187292"/>
            <a:ext cx="1676078" cy="670708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08D4A48-34F0-A749-9026-F8751E9A71B3}"/>
              </a:ext>
            </a:extLst>
          </p:cNvPr>
          <p:cNvCxnSpPr/>
          <p:nvPr/>
        </p:nvCxnSpPr>
        <p:spPr>
          <a:xfrm>
            <a:off x="829995" y="5950632"/>
            <a:ext cx="111416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3AA9F2-716E-B54E-84AB-C1B5540B1303}"/>
              </a:ext>
            </a:extLst>
          </p:cNvPr>
          <p:cNvSpPr txBox="1"/>
          <p:nvPr/>
        </p:nvSpPr>
        <p:spPr>
          <a:xfrm>
            <a:off x="257175" y="5767754"/>
            <a:ext cx="44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12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D9D661-5919-7E49-96FD-A8BFF6220280}"/>
              </a:ext>
            </a:extLst>
          </p:cNvPr>
          <p:cNvSpPr txBox="1"/>
          <p:nvPr/>
        </p:nvSpPr>
        <p:spPr>
          <a:xfrm>
            <a:off x="703385" y="697950"/>
            <a:ext cx="11031094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I promotori delle start up sono in gran parte giovani alla prima esperienza imprenditoriale e lavorativa; sono carenti, quindi, sia nell’esperienza gestionale e manageriale, sia nelle disponibilità finanziarie.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queste imprese si propongono spesso di immettere sul mercato prodotti o servizi innovativi, i quali richiedono ingenti investimenti per lo sviluppo della tecnologia e del mercato e tempi non brevi prima di iniziare a sviluppare ricavi significativi.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5323229-C757-AC40-9410-F208305439E2}"/>
              </a:ext>
            </a:extLst>
          </p:cNvPr>
          <p:cNvSpPr txBox="1"/>
          <p:nvPr/>
        </p:nvSpPr>
        <p:spPr>
          <a:xfrm>
            <a:off x="703385" y="3976730"/>
            <a:ext cx="11031094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/>
              <a:t>Per queste ragioni risulta fondamentale la presenza nell’ecosistema regionale di operatori specializzati in grado di accompagnare e sostenere tali imprese nelle fasi immediatamente successive allo start-up e, in caso di validità dell’idea imprenditoriale, nelle successive fasi di sviluppo. Fra questi operatori assumono particolare rilevanza gli </a:t>
            </a:r>
            <a:r>
              <a:rPr lang="it-IT" sz="2400" b="1" dirty="0"/>
              <a:t>incubatori</a:t>
            </a:r>
            <a:r>
              <a:rPr lang="it-IT" sz="2400" dirty="0"/>
              <a:t> e gli </a:t>
            </a:r>
            <a:r>
              <a:rPr lang="it-IT" sz="2400" b="1" dirty="0"/>
              <a:t>acceleratori</a:t>
            </a:r>
            <a:r>
              <a:rPr lang="it-IT" sz="2400" dirty="0"/>
              <a:t>.</a:t>
            </a:r>
          </a:p>
        </p:txBody>
      </p:sp>
      <p:sp>
        <p:nvSpPr>
          <p:cNvPr id="8" name="Freccia giù 7">
            <a:extLst>
              <a:ext uri="{FF2B5EF4-FFF2-40B4-BE49-F238E27FC236}">
                <a16:creationId xmlns:a16="http://schemas.microsoft.com/office/drawing/2014/main" id="{778F3DEC-9831-2E45-AE34-05935E0F5FA1}"/>
              </a:ext>
            </a:extLst>
          </p:cNvPr>
          <p:cNvSpPr/>
          <p:nvPr/>
        </p:nvSpPr>
        <p:spPr>
          <a:xfrm>
            <a:off x="5614988" y="3143250"/>
            <a:ext cx="271462" cy="6715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407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0016" y="-361530"/>
            <a:ext cx="12371623" cy="1646302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002060"/>
                </a:solidFill>
              </a:rPr>
              <a:t>Il ruolo degli incubatori</a:t>
            </a:r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1CE248-98B9-A642-920E-3A2128F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1" y="6187292"/>
            <a:ext cx="1676078" cy="67070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3AA9F2-716E-B54E-84AB-C1B5540B1303}"/>
              </a:ext>
            </a:extLst>
          </p:cNvPr>
          <p:cNvSpPr txBox="1"/>
          <p:nvPr/>
        </p:nvSpPr>
        <p:spPr>
          <a:xfrm>
            <a:off x="257175" y="5767754"/>
            <a:ext cx="44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13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D9D661-5919-7E49-96FD-A8BFF6220280}"/>
              </a:ext>
            </a:extLst>
          </p:cNvPr>
          <p:cNvSpPr txBox="1"/>
          <p:nvPr/>
        </p:nvSpPr>
        <p:spPr>
          <a:xfrm>
            <a:off x="6043612" y="786620"/>
            <a:ext cx="5690866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/>
              <a:t>Attualmente sono presenti 40 incubatori certificati distribuiti in modo non uniforme nel territorio italiano: il 65% è infatti concentrato nelle regioni del nord. Nelle Marche ci sono 2 incubatori certificati: </a:t>
            </a:r>
            <a:r>
              <a:rPr lang="it-IT" sz="2400" b="1" dirty="0"/>
              <a:t>BP Cube</a:t>
            </a:r>
            <a:r>
              <a:rPr lang="it-IT" sz="2400" dirty="0"/>
              <a:t> e </a:t>
            </a:r>
            <a:r>
              <a:rPr lang="it-IT" sz="2400" b="1" dirty="0"/>
              <a:t>The </a:t>
            </a:r>
            <a:r>
              <a:rPr lang="it-IT" sz="2400" b="1" dirty="0" err="1"/>
              <a:t>Hive</a:t>
            </a:r>
            <a:r>
              <a:rPr lang="it-IT" sz="2400" dirty="0"/>
              <a:t>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5323229-C757-AC40-9410-F208305439E2}"/>
              </a:ext>
            </a:extLst>
          </p:cNvPr>
          <p:cNvSpPr txBox="1"/>
          <p:nvPr/>
        </p:nvSpPr>
        <p:spPr>
          <a:xfrm>
            <a:off x="6043612" y="4429960"/>
            <a:ext cx="5690866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/>
              <a:t>Il ruolo degli incubatori va potenziato nelle Marche e la legge proposta rafforza questa necessità</a:t>
            </a: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E0066E56-D0A3-D944-AD17-752B04F44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939332"/>
              </p:ext>
            </p:extLst>
          </p:nvPr>
        </p:nvGraphicFramePr>
        <p:xfrm>
          <a:off x="1032658" y="700892"/>
          <a:ext cx="4122492" cy="5577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5447">
                  <a:extLst>
                    <a:ext uri="{9D8B030D-6E8A-4147-A177-3AD203B41FA5}">
                      <a16:colId xmlns:a16="http://schemas.microsoft.com/office/drawing/2014/main" val="2003175385"/>
                    </a:ext>
                  </a:extLst>
                </a:gridCol>
                <a:gridCol w="1627045">
                  <a:extLst>
                    <a:ext uri="{9D8B030D-6E8A-4147-A177-3AD203B41FA5}">
                      <a16:colId xmlns:a16="http://schemas.microsoft.com/office/drawing/2014/main" val="463981346"/>
                    </a:ext>
                  </a:extLst>
                </a:gridCol>
              </a:tblGrid>
              <a:tr h="367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Regione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Incubatori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Certificati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3278621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Basilicata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978725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Campania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8065759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Emilia-Romagna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1057349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Friuli-Venezia Giulia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8628777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Lazio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8891361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Liguria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7320182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Lombardia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9291715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400" b="1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Marche</a:t>
                      </a:r>
                      <a:endParaRPr lang="it-IT" sz="2400" b="1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b="1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it-IT" sz="2400" b="1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1522176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Piemonte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213801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Sardegna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2361104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Toscana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249049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Trentino-Alto Adige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8088373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Veneto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612834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Nord-Ovest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0534134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Nord-Est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11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0796387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Centro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5000190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Mezzogiorno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</a:t>
                      </a:r>
                      <a:endParaRPr lang="it-IT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4526418"/>
                  </a:ext>
                </a:extLst>
              </a:tr>
              <a:tr h="183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Italia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39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9564065"/>
                  </a:ext>
                </a:extLst>
              </a:tr>
            </a:tbl>
          </a:graphicData>
        </a:graphic>
      </p:graphicFrame>
      <p:sp>
        <p:nvSpPr>
          <p:cNvPr id="10" name="Freccia giù 9">
            <a:extLst>
              <a:ext uri="{FF2B5EF4-FFF2-40B4-BE49-F238E27FC236}">
                <a16:creationId xmlns:a16="http://schemas.microsoft.com/office/drawing/2014/main" id="{70077822-0AA5-2249-94F8-5BF26ACDA4F7}"/>
              </a:ext>
            </a:extLst>
          </p:cNvPr>
          <p:cNvSpPr/>
          <p:nvPr/>
        </p:nvSpPr>
        <p:spPr>
          <a:xfrm>
            <a:off x="8643938" y="3328988"/>
            <a:ext cx="471487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89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0016" y="-261514"/>
            <a:ext cx="12371623" cy="1646302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002060"/>
                </a:solidFill>
              </a:rPr>
              <a:t>Conclusioni</a:t>
            </a:r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1CE248-98B9-A642-920E-3A2128F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1" y="6187292"/>
            <a:ext cx="1676078" cy="67070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3AA9F2-716E-B54E-84AB-C1B5540B1303}"/>
              </a:ext>
            </a:extLst>
          </p:cNvPr>
          <p:cNvSpPr txBox="1"/>
          <p:nvPr/>
        </p:nvSpPr>
        <p:spPr>
          <a:xfrm>
            <a:off x="257175" y="5767754"/>
            <a:ext cx="44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14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D9D661-5919-7E49-96FD-A8BFF6220280}"/>
              </a:ext>
            </a:extLst>
          </p:cNvPr>
          <p:cNvSpPr txBox="1"/>
          <p:nvPr/>
        </p:nvSpPr>
        <p:spPr>
          <a:xfrm>
            <a:off x="731960" y="856147"/>
            <a:ext cx="10783765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/>
              <a:t>Le start-up innovative e le imprese high-tech necessitano di un </a:t>
            </a:r>
            <a:r>
              <a:rPr lang="it-IT" sz="2400" b="1" dirty="0"/>
              <a:t>ecosistema imprenditoriale in grado di sostenerne lo sviluppo</a:t>
            </a:r>
            <a:r>
              <a:rPr lang="it-IT" sz="2400" dirty="0"/>
              <a:t>. L’ecosistema imprenditoriale della regione evidenzia elementi di ritardo rispetto alle regioni del nord Italia.</a:t>
            </a:r>
          </a:p>
          <a:p>
            <a:r>
              <a:rPr lang="it-IT" sz="2400" dirty="0"/>
              <a:t>La vivacità nella dinamica imprenditoriale di queste imprese innovative non è quindi adeguatamente sostenuta dall’ecosistema regionale e questo si </a:t>
            </a:r>
            <a:r>
              <a:rPr lang="it-IT" sz="2400"/>
              <a:t>riflette sulle </a:t>
            </a:r>
            <a:r>
              <a:rPr lang="it-IT" sz="2400" dirty="0"/>
              <a:t>possibilità di sviluppo di tali imprese. </a:t>
            </a:r>
          </a:p>
          <a:p>
            <a:r>
              <a:rPr lang="it-IT" sz="2400" dirty="0"/>
              <a:t>Fra gli elementi di debolezza del sistema si segnalano: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la carenza di operatori che favoriscono le partnership produttive, commerciali e finanziarie (incubatori e acceleratori);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le possibilità di accesso agli strumenti di finanza innovativa.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F9E8B44-CC0C-1B45-931B-5DAD39E5761E}"/>
              </a:ext>
            </a:extLst>
          </p:cNvPr>
          <p:cNvSpPr txBox="1"/>
          <p:nvPr/>
        </p:nvSpPr>
        <p:spPr>
          <a:xfrm>
            <a:off x="731960" y="4864071"/>
            <a:ext cx="10783765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it-IT" sz="2400" dirty="0"/>
          </a:p>
          <a:p>
            <a:r>
              <a:rPr lang="it-IT" sz="2400" dirty="0"/>
              <a:t>LA LEGGE REGIONALE PUNTA A RAFFORZARE L’ECOSISTEMA DELLE IMPRESE INNOVATIVE E MITIGARE LE CRITICITA’ RISCONTRATE DALL’ANALISI DI CONTESTO</a:t>
            </a:r>
          </a:p>
        </p:txBody>
      </p:sp>
    </p:spTree>
    <p:extLst>
      <p:ext uri="{BB962C8B-B14F-4D97-AF65-F5344CB8AC3E}">
        <p14:creationId xmlns:p14="http://schemas.microsoft.com/office/powerpoint/2010/main" val="74120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0016" y="174364"/>
            <a:ext cx="8762348" cy="164630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2060"/>
                </a:solidFill>
              </a:rPr>
              <a:t>Obiettivo della legge</a:t>
            </a:r>
            <a:br>
              <a:rPr lang="it-IT" dirty="0">
                <a:solidFill>
                  <a:srgbClr val="002060"/>
                </a:solidFill>
              </a:rPr>
            </a:b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1CE248-98B9-A642-920E-3A2128F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1" y="6187292"/>
            <a:ext cx="1676078" cy="670708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08D4A48-34F0-A749-9026-F8751E9A71B3}"/>
              </a:ext>
            </a:extLst>
          </p:cNvPr>
          <p:cNvCxnSpPr/>
          <p:nvPr/>
        </p:nvCxnSpPr>
        <p:spPr>
          <a:xfrm>
            <a:off x="829995" y="5950632"/>
            <a:ext cx="111416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3AA9F2-716E-B54E-84AB-C1B5540B1303}"/>
              </a:ext>
            </a:extLst>
          </p:cNvPr>
          <p:cNvSpPr txBox="1"/>
          <p:nvPr/>
        </p:nvSpPr>
        <p:spPr>
          <a:xfrm>
            <a:off x="422031" y="5767754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D9D661-5919-7E49-96FD-A8BFF6220280}"/>
              </a:ext>
            </a:extLst>
          </p:cNvPr>
          <p:cNvSpPr txBox="1"/>
          <p:nvPr/>
        </p:nvSpPr>
        <p:spPr>
          <a:xfrm>
            <a:off x="1046284" y="1484800"/>
            <a:ext cx="10069391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it-IT" sz="2400" dirty="0">
                <a:solidFill>
                  <a:srgbClr val="002060"/>
                </a:solidFill>
              </a:rPr>
              <a:t>La legge ha l’obiettivo di sostenere le start up per rafforzare </a:t>
            </a:r>
            <a:r>
              <a:rPr lang="it-IT" sz="2400" b="1" dirty="0">
                <a:solidFill>
                  <a:srgbClr val="002060"/>
                </a:solidFill>
              </a:rPr>
              <a:t>l’ecosistema innovativo regionale</a:t>
            </a:r>
            <a:r>
              <a:rPr lang="it-IT" sz="2400" dirty="0">
                <a:solidFill>
                  <a:srgbClr val="002060"/>
                </a:solidFill>
              </a:rPr>
              <a:t> favorendo: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lo sviluppo produttivo dei risultati della ricerca e dell’applicazione delle tecnologie abilitanti;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lo sviluppo dell’economia digitale nell’industria e nei servizi;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lo sviluppo di nuove soluzioni ad elevata sostenibilità ambientale e rivolte all’economia circolare;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rgbClr val="002060"/>
                </a:solidFill>
              </a:rPr>
              <a:t>lo sviluppo di nuovi modelli di business, anche con impatto nelle industrie culturali e creative e nelle attività sociali.</a:t>
            </a:r>
          </a:p>
        </p:txBody>
      </p:sp>
    </p:spTree>
    <p:extLst>
      <p:ext uri="{BB962C8B-B14F-4D97-AF65-F5344CB8AC3E}">
        <p14:creationId xmlns:p14="http://schemas.microsoft.com/office/powerpoint/2010/main" val="303458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0016" y="136893"/>
            <a:ext cx="12371623" cy="1646302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002060"/>
                </a:solidFill>
              </a:rPr>
              <a:t>Il ruolo delle start up nel sistema economico</a:t>
            </a:r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1CE248-98B9-A642-920E-3A2128F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1" y="6187292"/>
            <a:ext cx="1676078" cy="670708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08D4A48-34F0-A749-9026-F8751E9A71B3}"/>
              </a:ext>
            </a:extLst>
          </p:cNvPr>
          <p:cNvCxnSpPr/>
          <p:nvPr/>
        </p:nvCxnSpPr>
        <p:spPr>
          <a:xfrm>
            <a:off x="829995" y="5950632"/>
            <a:ext cx="111416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3AA9F2-716E-B54E-84AB-C1B5540B1303}"/>
              </a:ext>
            </a:extLst>
          </p:cNvPr>
          <p:cNvSpPr txBox="1"/>
          <p:nvPr/>
        </p:nvSpPr>
        <p:spPr>
          <a:xfrm>
            <a:off x="422031" y="5767754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D9D661-5919-7E49-96FD-A8BFF6220280}"/>
              </a:ext>
            </a:extLst>
          </p:cNvPr>
          <p:cNvSpPr txBox="1"/>
          <p:nvPr/>
        </p:nvSpPr>
        <p:spPr>
          <a:xfrm>
            <a:off x="1046284" y="1484800"/>
            <a:ext cx="10069391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promuovere processi di ricambio e di rigenerazione in chiave innovativa dell’imprenditoria regionale e delle economie territoriali;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generare nuove nicchie di mercato nelle industrie emergenti ad elevato potenziale per rispondere ai nuovi bisogni sociali;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sviluppare idee e soluzioni originali ad alto contenuto tecnologico;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favorire l’evoluzione e il rafforzamento delle filiere produttive regionali attraverso soggetti portatori di nuove competenze tecnologiche;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offrire opportunità nel territorio a giovani altamente formati o a tecnici e professionisti, anche disoccupati, con elevata esperienza.</a:t>
            </a:r>
          </a:p>
        </p:txBody>
      </p:sp>
    </p:spTree>
    <p:extLst>
      <p:ext uri="{BB962C8B-B14F-4D97-AF65-F5344CB8AC3E}">
        <p14:creationId xmlns:p14="http://schemas.microsoft.com/office/powerpoint/2010/main" val="241459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0016" y="-274938"/>
            <a:ext cx="12371623" cy="1646302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002060"/>
                </a:solidFill>
              </a:rPr>
              <a:t>Il confronto con l’Italia</a:t>
            </a:r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1CE248-98B9-A642-920E-3A2128F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1" y="6187292"/>
            <a:ext cx="1676078" cy="670708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08D4A48-34F0-A749-9026-F8751E9A71B3}"/>
              </a:ext>
            </a:extLst>
          </p:cNvPr>
          <p:cNvCxnSpPr/>
          <p:nvPr/>
        </p:nvCxnSpPr>
        <p:spPr>
          <a:xfrm>
            <a:off x="829995" y="5950632"/>
            <a:ext cx="111416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3AA9F2-716E-B54E-84AB-C1B5540B1303}"/>
              </a:ext>
            </a:extLst>
          </p:cNvPr>
          <p:cNvSpPr txBox="1"/>
          <p:nvPr/>
        </p:nvSpPr>
        <p:spPr>
          <a:xfrm>
            <a:off x="422031" y="5767754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3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D9D661-5919-7E49-96FD-A8BFF6220280}"/>
              </a:ext>
            </a:extLst>
          </p:cNvPr>
          <p:cNvSpPr txBox="1"/>
          <p:nvPr/>
        </p:nvSpPr>
        <p:spPr>
          <a:xfrm>
            <a:off x="6357938" y="1371366"/>
            <a:ext cx="5296446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/>
              <a:t>Nelle Marche ad oggi risultavano iscritte e presenti nel registro come start-up innovative 351 imprese.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Nel confronto con l’Italia, la Marche non si posizionano in una situazione di best performers 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D0962713-8BEA-6F41-8C2D-D04458331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279584"/>
              </p:ext>
            </p:extLst>
          </p:nvPr>
        </p:nvGraphicFramePr>
        <p:xfrm>
          <a:off x="934693" y="942965"/>
          <a:ext cx="4480271" cy="4926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0195">
                  <a:extLst>
                    <a:ext uri="{9D8B030D-6E8A-4147-A177-3AD203B41FA5}">
                      <a16:colId xmlns:a16="http://schemas.microsoft.com/office/drawing/2014/main" val="2402923597"/>
                    </a:ext>
                  </a:extLst>
                </a:gridCol>
                <a:gridCol w="1401103">
                  <a:extLst>
                    <a:ext uri="{9D8B030D-6E8A-4147-A177-3AD203B41FA5}">
                      <a16:colId xmlns:a16="http://schemas.microsoft.com/office/drawing/2014/main" val="2121248738"/>
                    </a:ext>
                  </a:extLst>
                </a:gridCol>
                <a:gridCol w="1058973">
                  <a:extLst>
                    <a:ext uri="{9D8B030D-6E8A-4147-A177-3AD203B41FA5}">
                      <a16:colId xmlns:a16="http://schemas.microsoft.com/office/drawing/2014/main" val="1734834949"/>
                    </a:ext>
                  </a:extLst>
                </a:gridCol>
              </a:tblGrid>
              <a:tr h="696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Regione</a:t>
                      </a:r>
                      <a:endParaRPr lang="it-IT" sz="2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Numero 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%</a:t>
                      </a:r>
                      <a:endParaRPr lang="it-IT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380013659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LOMBARDIA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3222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27%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53033004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LAZIO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1401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251430311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CAMPANIA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1067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9%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335817909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VENETO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996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110228530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EMILIA-ROMAGNA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949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8%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422087593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PIEMONTE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669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6%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40028324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SICILIA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562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308938003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TOSCANA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525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4%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328193539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PUGLIA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521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4%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53230721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MARCHE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</a:rPr>
                        <a:t>351</a:t>
                      </a:r>
                      <a:endParaRPr lang="it-IT" sz="1800" b="1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</a:rPr>
                        <a:t>3%</a:t>
                      </a:r>
                      <a:endParaRPr lang="it-IT" sz="1800" b="1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65315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TRENTINO-ALTO ADIGE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295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20418564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CALABRIA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258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148010438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FRIULI-VENEZIA GIULIA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255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346953099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ABRUZZO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219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365396664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UMBRIA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200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404791924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LIGURIA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195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2%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263594061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SARDEGNA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161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414507485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BASILICATA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114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93361292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MOLISE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76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169279124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VALLE D'AOSTA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19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0%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1861094912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ITALIA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12055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100%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3266" marR="43266" marT="0" marB="0" anchor="b"/>
                </a:tc>
                <a:extLst>
                  <a:ext uri="{0D108BD9-81ED-4DB2-BD59-A6C34878D82A}">
                    <a16:rowId xmlns:a16="http://schemas.microsoft.com/office/drawing/2014/main" val="3296963570"/>
                  </a:ext>
                </a:extLst>
              </a:tr>
            </a:tbl>
          </a:graphicData>
        </a:graphic>
      </p:graphicFrame>
      <p:sp>
        <p:nvSpPr>
          <p:cNvPr id="8" name="Freccia giù 7">
            <a:extLst>
              <a:ext uri="{FF2B5EF4-FFF2-40B4-BE49-F238E27FC236}">
                <a16:creationId xmlns:a16="http://schemas.microsoft.com/office/drawing/2014/main" id="{4244181C-3298-2D42-A388-88181B3C3D0C}"/>
              </a:ext>
            </a:extLst>
          </p:cNvPr>
          <p:cNvSpPr/>
          <p:nvPr/>
        </p:nvSpPr>
        <p:spPr>
          <a:xfrm>
            <a:off x="8591823" y="2696592"/>
            <a:ext cx="414338" cy="642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84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0016" y="136893"/>
            <a:ext cx="12371623" cy="1646302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002060"/>
                </a:solidFill>
              </a:rPr>
              <a:t>Il ruolo delle start up nel sistema economico</a:t>
            </a:r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1CE248-98B9-A642-920E-3A2128F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1" y="6187292"/>
            <a:ext cx="1676078" cy="670708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08D4A48-34F0-A749-9026-F8751E9A71B3}"/>
              </a:ext>
            </a:extLst>
          </p:cNvPr>
          <p:cNvCxnSpPr/>
          <p:nvPr/>
        </p:nvCxnSpPr>
        <p:spPr>
          <a:xfrm>
            <a:off x="829995" y="5950632"/>
            <a:ext cx="111416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3AA9F2-716E-B54E-84AB-C1B5540B1303}"/>
              </a:ext>
            </a:extLst>
          </p:cNvPr>
          <p:cNvSpPr txBox="1"/>
          <p:nvPr/>
        </p:nvSpPr>
        <p:spPr>
          <a:xfrm>
            <a:off x="422031" y="5767754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4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D9D661-5919-7E49-96FD-A8BFF6220280}"/>
              </a:ext>
            </a:extLst>
          </p:cNvPr>
          <p:cNvSpPr txBox="1"/>
          <p:nvPr/>
        </p:nvSpPr>
        <p:spPr>
          <a:xfrm>
            <a:off x="1046284" y="1484800"/>
            <a:ext cx="10069391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promuovere processi di ricambio e di rigenerazione in chiave innovativa dell’imprenditoria regionale e delle economie territoriali;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generare nuove nicchie di mercato nelle industrie emergenti ad elevato potenziale per rispondere ai nuovi bisogni sociali;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sviluppare idee e soluzioni originali ad alto contenuto tecnologico;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favorire l’evoluzione e il rafforzamento delle filiere produttive regionali attraverso soggetti portatori di nuove competenze tecnologiche;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offrire opportunità nel territorio a giovani altamente formati o a tecnici e professionisti, anche disoccupati, con elevata esperienza.</a:t>
            </a:r>
          </a:p>
        </p:txBody>
      </p:sp>
    </p:spTree>
    <p:extLst>
      <p:ext uri="{BB962C8B-B14F-4D97-AF65-F5344CB8AC3E}">
        <p14:creationId xmlns:p14="http://schemas.microsoft.com/office/powerpoint/2010/main" val="872634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0016" y="136893"/>
            <a:ext cx="12371623" cy="1646302"/>
          </a:xfrm>
        </p:spPr>
        <p:txBody>
          <a:bodyPr>
            <a:normAutofit/>
          </a:bodyPr>
          <a:lstStyle/>
          <a:p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3AA9F2-716E-B54E-84AB-C1B5540B1303}"/>
              </a:ext>
            </a:extLst>
          </p:cNvPr>
          <p:cNvSpPr txBox="1"/>
          <p:nvPr/>
        </p:nvSpPr>
        <p:spPr>
          <a:xfrm>
            <a:off x="422031" y="5767754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5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27E7AB36-ADDC-B24E-A249-877F7A607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784610"/>
              </p:ext>
            </p:extLst>
          </p:nvPr>
        </p:nvGraphicFramePr>
        <p:xfrm>
          <a:off x="1785937" y="512144"/>
          <a:ext cx="9043984" cy="6186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0498">
                  <a:extLst>
                    <a:ext uri="{9D8B030D-6E8A-4147-A177-3AD203B41FA5}">
                      <a16:colId xmlns:a16="http://schemas.microsoft.com/office/drawing/2014/main" val="2801080363"/>
                    </a:ext>
                  </a:extLst>
                </a:gridCol>
                <a:gridCol w="1130498">
                  <a:extLst>
                    <a:ext uri="{9D8B030D-6E8A-4147-A177-3AD203B41FA5}">
                      <a16:colId xmlns:a16="http://schemas.microsoft.com/office/drawing/2014/main" val="3599121723"/>
                    </a:ext>
                  </a:extLst>
                </a:gridCol>
                <a:gridCol w="1130498">
                  <a:extLst>
                    <a:ext uri="{9D8B030D-6E8A-4147-A177-3AD203B41FA5}">
                      <a16:colId xmlns:a16="http://schemas.microsoft.com/office/drawing/2014/main" val="3494226124"/>
                    </a:ext>
                  </a:extLst>
                </a:gridCol>
                <a:gridCol w="1130498">
                  <a:extLst>
                    <a:ext uri="{9D8B030D-6E8A-4147-A177-3AD203B41FA5}">
                      <a16:colId xmlns:a16="http://schemas.microsoft.com/office/drawing/2014/main" val="203943700"/>
                    </a:ext>
                  </a:extLst>
                </a:gridCol>
                <a:gridCol w="1130498">
                  <a:extLst>
                    <a:ext uri="{9D8B030D-6E8A-4147-A177-3AD203B41FA5}">
                      <a16:colId xmlns:a16="http://schemas.microsoft.com/office/drawing/2014/main" val="2074294310"/>
                    </a:ext>
                  </a:extLst>
                </a:gridCol>
                <a:gridCol w="1130498">
                  <a:extLst>
                    <a:ext uri="{9D8B030D-6E8A-4147-A177-3AD203B41FA5}">
                      <a16:colId xmlns:a16="http://schemas.microsoft.com/office/drawing/2014/main" val="56335560"/>
                    </a:ext>
                  </a:extLst>
                </a:gridCol>
                <a:gridCol w="1130498">
                  <a:extLst>
                    <a:ext uri="{9D8B030D-6E8A-4147-A177-3AD203B41FA5}">
                      <a16:colId xmlns:a16="http://schemas.microsoft.com/office/drawing/2014/main" val="3198198588"/>
                    </a:ext>
                  </a:extLst>
                </a:gridCol>
                <a:gridCol w="1130498">
                  <a:extLst>
                    <a:ext uri="{9D8B030D-6E8A-4147-A177-3AD203B41FA5}">
                      <a16:colId xmlns:a16="http://schemas.microsoft.com/office/drawing/2014/main" val="4209983737"/>
                    </a:ext>
                  </a:extLst>
                </a:gridCol>
              </a:tblGrid>
              <a:tr h="57834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Provincia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Altri settori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effectLst/>
                        </a:rPr>
                        <a:t>AGRICOLTURA/PESCA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effectLst/>
                        </a:rPr>
                        <a:t>COMMERCIO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effectLst/>
                        </a:rPr>
                        <a:t>INDUSTRIA/  ARTIGIANATO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effectLst/>
                        </a:rPr>
                        <a:t>SERVIZI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>
                          <a:effectLst/>
                        </a:rPr>
                        <a:t>TURISMO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TOT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277955"/>
                  </a:ext>
                </a:extLst>
              </a:tr>
              <a:tr h="17889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MILANO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5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1931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2266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27649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ROMA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42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97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1099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1252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54782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NAPOLI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449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536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213443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TORINO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433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059500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BOLOGNA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235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20939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PADOVA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408969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BARI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270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03034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BERGAMO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199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250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440887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BRESCIA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177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229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887553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SALERNO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169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224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586957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VERONA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199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596634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TRENTO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192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983977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PALERMO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177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154089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CASERTA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123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169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880821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CATANIA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131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168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547035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FIRENZE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140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168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17057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PERUGIA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160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293464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GENOVA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112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185491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TREVISO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94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62915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MODENA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92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56015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VENEZIA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36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95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139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14281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LECCE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6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137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978525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VICENZA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52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124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284461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PISA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24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117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447234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CUNEO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74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898116"/>
                  </a:ext>
                </a:extLst>
              </a:tr>
              <a:tr h="25105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MONZA-BRIANZA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132952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ANCONA</a:t>
                      </a:r>
                      <a:endParaRPr lang="it-IT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it-IT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it-IT" sz="16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41</a:t>
                      </a:r>
                      <a:endParaRPr lang="it-IT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67</a:t>
                      </a:r>
                      <a:endParaRPr lang="it-IT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t-IT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110</a:t>
                      </a:r>
                      <a:endParaRPr lang="it-IT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153632"/>
                  </a:ext>
                </a:extLst>
              </a:tr>
              <a:tr h="1783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UDINE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2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35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70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108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161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BOLZANO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29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72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103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8" marR="6258" marT="6258" marB="0" anchor="b"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93201"/>
                  </a:ext>
                </a:extLst>
              </a:tr>
            </a:tbl>
          </a:graphicData>
        </a:graphic>
      </p:graphicFrame>
      <p:sp>
        <p:nvSpPr>
          <p:cNvPr id="8" name="Titolo 1">
            <a:extLst>
              <a:ext uri="{FF2B5EF4-FFF2-40B4-BE49-F238E27FC236}">
                <a16:creationId xmlns:a16="http://schemas.microsoft.com/office/drawing/2014/main" id="{A685F9F0-DBB5-2948-9B73-66113216AC0D}"/>
              </a:ext>
            </a:extLst>
          </p:cNvPr>
          <p:cNvSpPr txBox="1">
            <a:spLocks/>
          </p:cNvSpPr>
          <p:nvPr/>
        </p:nvSpPr>
        <p:spPr>
          <a:xfrm>
            <a:off x="-247616" y="32109"/>
            <a:ext cx="12371623" cy="9600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002060"/>
                </a:solidFill>
              </a:rPr>
              <a:t>Le province più performanti</a:t>
            </a:r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413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FC6A9D80-3E52-8449-8D86-AF9E7CBF6E4D}"/>
              </a:ext>
            </a:extLst>
          </p:cNvPr>
          <p:cNvSpPr txBox="1">
            <a:spLocks/>
          </p:cNvSpPr>
          <p:nvPr/>
        </p:nvSpPr>
        <p:spPr>
          <a:xfrm>
            <a:off x="-104736" y="32109"/>
            <a:ext cx="12371623" cy="9600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400" b="1" dirty="0">
                <a:solidFill>
                  <a:srgbClr val="002060"/>
                </a:solidFill>
              </a:rPr>
              <a:t>Start up con valori di fatturato superiori al milione di €: le prime 15 province </a:t>
            </a:r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4BC02E3A-12D2-B847-BA96-A0F15524D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565163"/>
              </p:ext>
            </p:extLst>
          </p:nvPr>
        </p:nvGraphicFramePr>
        <p:xfrm>
          <a:off x="1251900" y="884238"/>
          <a:ext cx="9658349" cy="454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0188">
                  <a:extLst>
                    <a:ext uri="{9D8B030D-6E8A-4147-A177-3AD203B41FA5}">
                      <a16:colId xmlns:a16="http://schemas.microsoft.com/office/drawing/2014/main" val="2562559746"/>
                    </a:ext>
                  </a:extLst>
                </a:gridCol>
                <a:gridCol w="1300161">
                  <a:extLst>
                    <a:ext uri="{9D8B030D-6E8A-4147-A177-3AD203B41FA5}">
                      <a16:colId xmlns:a16="http://schemas.microsoft.com/office/drawing/2014/main" val="3380551563"/>
                    </a:ext>
                  </a:extLst>
                </a:gridCol>
                <a:gridCol w="1700215">
                  <a:extLst>
                    <a:ext uri="{9D8B030D-6E8A-4147-A177-3AD203B41FA5}">
                      <a16:colId xmlns:a16="http://schemas.microsoft.com/office/drawing/2014/main" val="923674606"/>
                    </a:ext>
                  </a:extLst>
                </a:gridCol>
                <a:gridCol w="1314448">
                  <a:extLst>
                    <a:ext uri="{9D8B030D-6E8A-4147-A177-3AD203B41FA5}">
                      <a16:colId xmlns:a16="http://schemas.microsoft.com/office/drawing/2014/main" val="2727228351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956866217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55835932"/>
                    </a:ext>
                  </a:extLst>
                </a:gridCol>
                <a:gridCol w="1243012">
                  <a:extLst>
                    <a:ext uri="{9D8B030D-6E8A-4147-A177-3AD203B41FA5}">
                      <a16:colId xmlns:a16="http://schemas.microsoft.com/office/drawing/2014/main" val="123302011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u="none" strike="noStrike" dirty="0">
                          <a:effectLst/>
                        </a:rPr>
                        <a:t>PROVINCIA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AGRICOLTURA/PESCA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COMMERCIO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INDUSTRIA/</a:t>
                      </a:r>
                    </a:p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ARTIGIANTATO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SERVIZI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TURISMO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u="none" strike="noStrike" dirty="0">
                          <a:effectLst/>
                        </a:rPr>
                        <a:t>Tot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917543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61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76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9826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RM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805745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NA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45906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TO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36294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BO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43906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MO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45558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VR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678868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BS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34833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GE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55867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TE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6800479"/>
                  </a:ext>
                </a:extLst>
              </a:tr>
              <a:tr h="23876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TN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545909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u="none" strike="noStrike">
                          <a:solidFill>
                            <a:srgbClr val="C00000"/>
                          </a:solidFill>
                          <a:effectLst/>
                        </a:rPr>
                        <a:t>AN</a:t>
                      </a:r>
                      <a:endParaRPr lang="it-IT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it-IT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2</a:t>
                      </a:r>
                      <a:endParaRPr lang="it-IT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it-IT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it-IT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855244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AP</a:t>
                      </a:r>
                      <a:endParaRPr lang="it-IT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it-IT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t-IT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it-IT" sz="24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endParaRPr lang="it-IT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94087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CE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58318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</a:rPr>
                        <a:t>CT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 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 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</a:rPr>
                        <a:t>5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7862157"/>
                  </a:ext>
                </a:extLst>
              </a:tr>
            </a:tbl>
          </a:graphicData>
        </a:graphic>
      </p:graphicFrame>
      <p:sp>
        <p:nvSpPr>
          <p:cNvPr id="8" name="Rettangolo arrotondato 7">
            <a:extLst>
              <a:ext uri="{FF2B5EF4-FFF2-40B4-BE49-F238E27FC236}">
                <a16:creationId xmlns:a16="http://schemas.microsoft.com/office/drawing/2014/main" id="{FECD1B23-17B8-8B43-8CDD-BD3A4C5A459C}"/>
              </a:ext>
            </a:extLst>
          </p:cNvPr>
          <p:cNvSpPr/>
          <p:nvPr/>
        </p:nvSpPr>
        <p:spPr>
          <a:xfrm>
            <a:off x="1042988" y="5500686"/>
            <a:ext cx="10058400" cy="1314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Se si considerano le start-up con un valore di fatturato superiore al milione al primo anno di attività, solo 304 delle oltre 12000 start-up innovative (2,5%) raggiungono questo livello di performance. Inoltre, si nota come la concentrazione massima di start-up sia nei settori di industria e servizi e nelle zone metropolitane con forti </a:t>
            </a:r>
            <a:r>
              <a:rPr lang="it-IT" sz="2000" b="1" dirty="0"/>
              <a:t>ecosistemi dell’imprenditorialità e dell’innovazione</a:t>
            </a:r>
            <a:r>
              <a:rPr lang="it-IT" dirty="0"/>
              <a:t>.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4045264-4AF1-9842-912D-EE320652AD80}"/>
              </a:ext>
            </a:extLst>
          </p:cNvPr>
          <p:cNvSpPr txBox="1"/>
          <p:nvPr/>
        </p:nvSpPr>
        <p:spPr>
          <a:xfrm>
            <a:off x="422031" y="5767754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6793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0016" y="136893"/>
            <a:ext cx="12371623" cy="1646302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002060"/>
                </a:solidFill>
              </a:rPr>
              <a:t>Le start up nelle Marche: settori</a:t>
            </a:r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1CE248-98B9-A642-920E-3A2128F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1" y="6187292"/>
            <a:ext cx="1676078" cy="670708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08D4A48-34F0-A749-9026-F8751E9A71B3}"/>
              </a:ext>
            </a:extLst>
          </p:cNvPr>
          <p:cNvCxnSpPr/>
          <p:nvPr/>
        </p:nvCxnSpPr>
        <p:spPr>
          <a:xfrm>
            <a:off x="829995" y="5950632"/>
            <a:ext cx="111416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3AA9F2-716E-B54E-84AB-C1B5540B1303}"/>
              </a:ext>
            </a:extLst>
          </p:cNvPr>
          <p:cNvSpPr txBox="1"/>
          <p:nvPr/>
        </p:nvSpPr>
        <p:spPr>
          <a:xfrm>
            <a:off x="422031" y="5767754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7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D9D661-5919-7E49-96FD-A8BFF6220280}"/>
              </a:ext>
            </a:extLst>
          </p:cNvPr>
          <p:cNvSpPr txBox="1"/>
          <p:nvPr/>
        </p:nvSpPr>
        <p:spPr>
          <a:xfrm>
            <a:off x="1003421" y="1370500"/>
            <a:ext cx="10240842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/>
              <a:t>La maggiore concentrazione si registra ad Ancona e ad Ascoli Piceno e gli ambiti di attività più rilevanti sono:</a:t>
            </a:r>
          </a:p>
          <a:p>
            <a:r>
              <a:rPr lang="it-IT" sz="24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J</a:t>
            </a:r>
            <a:r>
              <a:rPr lang="it-IT" sz="2400" dirty="0"/>
              <a:t> 62 PRODUZIONE DI SOFTWARE, CONSULENZA INFORMATICA 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J</a:t>
            </a:r>
            <a:r>
              <a:rPr lang="it-IT" sz="2400" dirty="0"/>
              <a:t> 63 ATTIVITA' DEI SERVIZI D'INFORMAZIONE E ALTRI SERVIZI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M 72 RICERCA SCIENTIFICA E SVILUPPO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M 74 ALTRE ATTIVITA' PROFESSIONALI, SCIENTIFICHE E TECNICHE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C 26 FABBRICAZIONE DI COMPUTER E PRODOTTI DI ELETTRONICA 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C 27 FABBRICAZIONE DI APPARECCHIATURE ELETTRICHE ED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2400" dirty="0"/>
              <a:t>C 28 FABBRICAZIONE DI MACCHINARI ED APPARECCHIATURE NCA</a:t>
            </a:r>
          </a:p>
        </p:txBody>
      </p:sp>
    </p:spTree>
    <p:extLst>
      <p:ext uri="{BB962C8B-B14F-4D97-AF65-F5344CB8AC3E}">
        <p14:creationId xmlns:p14="http://schemas.microsoft.com/office/powerpoint/2010/main" val="3203645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62B2B3-7497-474C-9674-8E88CAEE4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00016" y="136893"/>
            <a:ext cx="12371623" cy="1646302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002060"/>
                </a:solidFill>
              </a:rPr>
              <a:t>Le start up nelle Marche: le classi di fatturato</a:t>
            </a:r>
            <a:br>
              <a:rPr lang="it-IT" sz="4400" b="1" dirty="0">
                <a:solidFill>
                  <a:srgbClr val="002060"/>
                </a:solidFill>
              </a:rPr>
            </a:b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91CE248-98B9-A642-920E-3A2128F15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1" y="6187292"/>
            <a:ext cx="1676078" cy="670708"/>
          </a:xfrm>
          <a:prstGeom prst="rect">
            <a:avLst/>
          </a:prstGeom>
        </p:spPr>
      </p:pic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D08D4A48-34F0-A749-9026-F8751E9A71B3}"/>
              </a:ext>
            </a:extLst>
          </p:cNvPr>
          <p:cNvCxnSpPr/>
          <p:nvPr/>
        </p:nvCxnSpPr>
        <p:spPr>
          <a:xfrm>
            <a:off x="829995" y="5950632"/>
            <a:ext cx="111416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3AA9F2-716E-B54E-84AB-C1B5540B1303}"/>
              </a:ext>
            </a:extLst>
          </p:cNvPr>
          <p:cNvSpPr txBox="1"/>
          <p:nvPr/>
        </p:nvSpPr>
        <p:spPr>
          <a:xfrm>
            <a:off x="422031" y="5767754"/>
            <a:ext cx="281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8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D9D661-5919-7E49-96FD-A8BFF6220280}"/>
              </a:ext>
            </a:extLst>
          </p:cNvPr>
          <p:cNvSpPr txBox="1"/>
          <p:nvPr/>
        </p:nvSpPr>
        <p:spPr>
          <a:xfrm>
            <a:off x="931981" y="1270484"/>
            <a:ext cx="10240842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dirty="0"/>
              <a:t>La maggior parte delle start up innovative marchigiane presentano fatturati inferiori ai 500000 €. Soltanto 24 start-up innovative (quindi il </a:t>
            </a:r>
            <a:r>
              <a:rPr lang="it-IT" sz="2400" b="1" dirty="0"/>
              <a:t>6,8% </a:t>
            </a:r>
            <a:r>
              <a:rPr lang="it-IT" sz="2400" dirty="0"/>
              <a:t>del campione) presentano performance interessanti con un fatturato al primo anno superiore a 500000 euro. 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274089D9-C32C-1E47-BE0A-2023183A8D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442410"/>
              </p:ext>
            </p:extLst>
          </p:nvPr>
        </p:nvGraphicFramePr>
        <p:xfrm>
          <a:off x="1330058" y="2906298"/>
          <a:ext cx="9228407" cy="2926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6177">
                  <a:extLst>
                    <a:ext uri="{9D8B030D-6E8A-4147-A177-3AD203B41FA5}">
                      <a16:colId xmlns:a16="http://schemas.microsoft.com/office/drawing/2014/main" val="3930995417"/>
                    </a:ext>
                  </a:extLst>
                </a:gridCol>
                <a:gridCol w="1055000">
                  <a:extLst>
                    <a:ext uri="{9D8B030D-6E8A-4147-A177-3AD203B41FA5}">
                      <a16:colId xmlns:a16="http://schemas.microsoft.com/office/drawing/2014/main" val="1131007744"/>
                    </a:ext>
                  </a:extLst>
                </a:gridCol>
                <a:gridCol w="926580">
                  <a:extLst>
                    <a:ext uri="{9D8B030D-6E8A-4147-A177-3AD203B41FA5}">
                      <a16:colId xmlns:a16="http://schemas.microsoft.com/office/drawing/2014/main" val="69545968"/>
                    </a:ext>
                  </a:extLst>
                </a:gridCol>
                <a:gridCol w="926580">
                  <a:extLst>
                    <a:ext uri="{9D8B030D-6E8A-4147-A177-3AD203B41FA5}">
                      <a16:colId xmlns:a16="http://schemas.microsoft.com/office/drawing/2014/main" val="136653596"/>
                    </a:ext>
                  </a:extLst>
                </a:gridCol>
                <a:gridCol w="926580">
                  <a:extLst>
                    <a:ext uri="{9D8B030D-6E8A-4147-A177-3AD203B41FA5}">
                      <a16:colId xmlns:a16="http://schemas.microsoft.com/office/drawing/2014/main" val="121040399"/>
                    </a:ext>
                  </a:extLst>
                </a:gridCol>
                <a:gridCol w="926580">
                  <a:extLst>
                    <a:ext uri="{9D8B030D-6E8A-4147-A177-3AD203B41FA5}">
                      <a16:colId xmlns:a16="http://schemas.microsoft.com/office/drawing/2014/main" val="2359949578"/>
                    </a:ext>
                  </a:extLst>
                </a:gridCol>
                <a:gridCol w="1150910">
                  <a:extLst>
                    <a:ext uri="{9D8B030D-6E8A-4147-A177-3AD203B41FA5}">
                      <a16:colId xmlns:a16="http://schemas.microsoft.com/office/drawing/2014/main" val="429488590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Classe di fatturato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AN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AP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FM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MC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PS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TOT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198544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Non dichiarato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30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19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13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23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20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105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193311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0-100000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45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33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12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28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25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143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330327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100001-500000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28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22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2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13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14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79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0713068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500001-1000000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2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3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2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3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1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11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0873396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1000001-2000000</a:t>
                      </a:r>
                      <a:endParaRPr lang="it-IT" sz="240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it-IT" sz="2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it-IT" sz="2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t-IT" sz="2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t-IT" sz="2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rgbClr val="C00000"/>
                          </a:solidFill>
                          <a:effectLst/>
                        </a:rPr>
                        <a:t>10</a:t>
                      </a:r>
                      <a:endParaRPr lang="it-IT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204026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</a:rPr>
                        <a:t>200001-5000000</a:t>
                      </a:r>
                      <a:endParaRPr lang="it-IT" sz="2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t-IT" sz="2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t-IT" sz="2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it-IT" sz="2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it-IT" sz="240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it-IT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it-IT" sz="2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77596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Tot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110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82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31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68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60</a:t>
                      </a:r>
                      <a:endParaRPr lang="it-IT" sz="2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351</a:t>
                      </a:r>
                      <a:endParaRPr lang="it-IT" sz="2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55385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393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